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38" r:id="rId1"/>
  </p:sldMasterIdLst>
  <p:notesMasterIdLst>
    <p:notesMasterId r:id="rId79"/>
  </p:notesMasterIdLst>
  <p:sldIdLst>
    <p:sldId id="634" r:id="rId2"/>
    <p:sldId id="635" r:id="rId3"/>
    <p:sldId id="590" r:id="rId4"/>
    <p:sldId id="591" r:id="rId5"/>
    <p:sldId id="628" r:id="rId6"/>
    <p:sldId id="274" r:id="rId7"/>
    <p:sldId id="476" r:id="rId8"/>
    <p:sldId id="272" r:id="rId9"/>
    <p:sldId id="586" r:id="rId10"/>
    <p:sldId id="258" r:id="rId11"/>
    <p:sldId id="640" r:id="rId12"/>
    <p:sldId id="596" r:id="rId13"/>
    <p:sldId id="630" r:id="rId14"/>
    <p:sldId id="648" r:id="rId15"/>
    <p:sldId id="531" r:id="rId16"/>
    <p:sldId id="584" r:id="rId17"/>
    <p:sldId id="585" r:id="rId18"/>
    <p:sldId id="515" r:id="rId19"/>
    <p:sldId id="525" r:id="rId20"/>
    <p:sldId id="510" r:id="rId21"/>
    <p:sldId id="454" r:id="rId22"/>
    <p:sldId id="455" r:id="rId23"/>
    <p:sldId id="517" r:id="rId24"/>
    <p:sldId id="519" r:id="rId25"/>
    <p:sldId id="522" r:id="rId26"/>
    <p:sldId id="523" r:id="rId27"/>
    <p:sldId id="528" r:id="rId28"/>
    <p:sldId id="592" r:id="rId29"/>
    <p:sldId id="636" r:id="rId30"/>
    <p:sldId id="260" r:id="rId31"/>
    <p:sldId id="637" r:id="rId32"/>
    <p:sldId id="639" r:id="rId33"/>
    <p:sldId id="587" r:id="rId34"/>
    <p:sldId id="589" r:id="rId35"/>
    <p:sldId id="650" r:id="rId36"/>
    <p:sldId id="649" r:id="rId37"/>
    <p:sldId id="652" r:id="rId38"/>
    <p:sldId id="651" r:id="rId39"/>
    <p:sldId id="601" r:id="rId40"/>
    <p:sldId id="632" r:id="rId41"/>
    <p:sldId id="602" r:id="rId42"/>
    <p:sldId id="600" r:id="rId43"/>
    <p:sldId id="641" r:id="rId44"/>
    <p:sldId id="642" r:id="rId45"/>
    <p:sldId id="643" r:id="rId46"/>
    <p:sldId id="644" r:id="rId47"/>
    <p:sldId id="645" r:id="rId48"/>
    <p:sldId id="646" r:id="rId49"/>
    <p:sldId id="647" r:id="rId50"/>
    <p:sldId id="621" r:id="rId51"/>
    <p:sldId id="554" r:id="rId52"/>
    <p:sldId id="633" r:id="rId53"/>
    <p:sldId id="588" r:id="rId54"/>
    <p:sldId id="611" r:id="rId55"/>
    <p:sldId id="612" r:id="rId56"/>
    <p:sldId id="613" r:id="rId57"/>
    <p:sldId id="614" r:id="rId58"/>
    <p:sldId id="615" r:id="rId59"/>
    <p:sldId id="631" r:id="rId60"/>
    <p:sldId id="530" r:id="rId61"/>
    <p:sldId id="569" r:id="rId62"/>
    <p:sldId id="546" r:id="rId63"/>
    <p:sldId id="536" r:id="rId64"/>
    <p:sldId id="570" r:id="rId65"/>
    <p:sldId id="549" r:id="rId66"/>
    <p:sldId id="538" r:id="rId67"/>
    <p:sldId id="526" r:id="rId68"/>
    <p:sldId id="521" r:id="rId69"/>
    <p:sldId id="520" r:id="rId70"/>
    <p:sldId id="473" r:id="rId71"/>
    <p:sldId id="539" r:id="rId72"/>
    <p:sldId id="563" r:id="rId73"/>
    <p:sldId id="562" r:id="rId74"/>
    <p:sldId id="544" r:id="rId75"/>
    <p:sldId id="550" r:id="rId76"/>
    <p:sldId id="543" r:id="rId77"/>
    <p:sldId id="542" r:id="rId7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Progress Indicator" initials="pi"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399FF"/>
    <a:srgbClr val="0067FF"/>
    <a:srgbClr val="FFBD45"/>
    <a:srgbClr val="FFFFFF"/>
    <a:srgbClr val="FBFFDC"/>
    <a:srgbClr val="B0D5FF"/>
    <a:srgbClr val="F3FFF8"/>
    <a:srgbClr val="07477A"/>
    <a:srgbClr val="000000"/>
    <a:srgbClr val="CF861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9683"/>
    <p:restoredTop sz="88855"/>
  </p:normalViewPr>
  <p:slideViewPr>
    <p:cSldViewPr snapToGrid="0" snapToObjects="1">
      <p:cViewPr varScale="1">
        <p:scale>
          <a:sx n="64" d="100"/>
          <a:sy n="64" d="100"/>
        </p:scale>
        <p:origin x="192" y="856"/>
      </p:cViewPr>
      <p:guideLst/>
    </p:cSldViewPr>
  </p:slid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ableStyles" Target="tableStyle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diagrams/_rels/data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ata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ata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43.svg"/></Relationships>
</file>

<file path=ppt/diagrams/_rels/data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ata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1.svg"/></Relationships>
</file>

<file path=ppt/diagrams/_rels/data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ata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4" Type="http://schemas.openxmlformats.org/officeDocument/2006/relationships/image" Target="../media/image129.svg"/></Relationships>
</file>

<file path=ppt/diagrams/_rels/drawing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rawing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4" Type="http://schemas.openxmlformats.org/officeDocument/2006/relationships/image" Target="../media/image43.svg"/></Relationships>
</file>

<file path=ppt/diagrams/_rels/drawing3.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svg"/><Relationship Id="rId1" Type="http://schemas.openxmlformats.org/officeDocument/2006/relationships/image" Target="../media/image40.png"/><Relationship Id="rId6" Type="http://schemas.openxmlformats.org/officeDocument/2006/relationships/image" Target="../media/image68.svg"/><Relationship Id="rId5" Type="http://schemas.openxmlformats.org/officeDocument/2006/relationships/image" Target="../media/image67.png"/><Relationship Id="rId4" Type="http://schemas.openxmlformats.org/officeDocument/2006/relationships/image" Target="../media/image43.svg"/></Relationships>
</file>

<file path=ppt/diagrams/_rels/drawing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svg"/><Relationship Id="rId1" Type="http://schemas.openxmlformats.org/officeDocument/2006/relationships/image" Target="../media/image70.png"/><Relationship Id="rId6" Type="http://schemas.openxmlformats.org/officeDocument/2006/relationships/image" Target="../media/image75.svg"/><Relationship Id="rId5" Type="http://schemas.openxmlformats.org/officeDocument/2006/relationships/image" Target="../media/image74.png"/><Relationship Id="rId4" Type="http://schemas.openxmlformats.org/officeDocument/2006/relationships/image" Target="../media/image73.svg"/></Relationships>
</file>

<file path=ppt/diagrams/_rels/drawing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110.svg"/><Relationship Id="rId1" Type="http://schemas.openxmlformats.org/officeDocument/2006/relationships/image" Target="../media/image109.png"/><Relationship Id="rId4" Type="http://schemas.openxmlformats.org/officeDocument/2006/relationships/image" Target="../media/image111.svg"/></Relationships>
</file>

<file path=ppt/diagrams/_rels/drawing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43.svg"/><Relationship Id="rId1" Type="http://schemas.openxmlformats.org/officeDocument/2006/relationships/image" Target="../media/image42.png"/><Relationship Id="rId6" Type="http://schemas.openxmlformats.org/officeDocument/2006/relationships/image" Target="../media/image121.svg"/><Relationship Id="rId5" Type="http://schemas.openxmlformats.org/officeDocument/2006/relationships/image" Target="../media/image120.png"/><Relationship Id="rId4" Type="http://schemas.openxmlformats.org/officeDocument/2006/relationships/image" Target="../media/image119.svg"/></Relationships>
</file>

<file path=ppt/diagrams/_rels/drawing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svg"/><Relationship Id="rId1" Type="http://schemas.openxmlformats.org/officeDocument/2006/relationships/image" Target="../media/image126.png"/><Relationship Id="rId4" Type="http://schemas.openxmlformats.org/officeDocument/2006/relationships/image" Target="../media/image129.svg"/></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icontext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bg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icon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bg1"/>
    </dgm:fillClrLst>
    <dgm:linClrLst meth="repeat">
      <a:schemeClr val="lt1">
        <a:alpha val="0"/>
      </a:schemeClr>
    </dgm:linClrLst>
    <dgm:effectClrLst/>
    <dgm:txLinClrLst/>
    <dgm:txFillClrLst meth="repeat">
      <a:schemeClr val="dk1"/>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4_2">
  <dgm:title val=""/>
  <dgm:desc val=""/>
  <dgm:catLst>
    <dgm:cat type="accent4" pri="11200"/>
  </dgm:catLst>
  <dgm:styleLbl name="node0">
    <dgm:fillClrLst meth="repeat">
      <a:schemeClr val="accent4"/>
    </dgm:fillClrLst>
    <dgm:linClrLst meth="repeat">
      <a:schemeClr val="lt1"/>
    </dgm:linClrLst>
    <dgm:effectClrLst/>
    <dgm:txLinClrLst/>
    <dgm:txFillClrLst/>
    <dgm:txEffectClrLst/>
  </dgm:styleLbl>
  <dgm:styleLbl name="node1">
    <dgm:fillClrLst meth="repeat">
      <a:schemeClr val="accent4"/>
    </dgm:fillClrLst>
    <dgm:linClrLst meth="repeat">
      <a:schemeClr val="lt1"/>
    </dgm:linClrLst>
    <dgm:effectClrLst/>
    <dgm:txLinClrLst/>
    <dgm:txFillClrLst/>
    <dgm:txEffectClrLst/>
  </dgm:styleLbl>
  <dgm:styleLbl name="alignNode1">
    <dgm:fillClrLst meth="repeat">
      <a:schemeClr val="accent4"/>
    </dgm:fillClrLst>
    <dgm:linClrLst meth="repeat">
      <a:schemeClr val="accent4"/>
    </dgm:linClrLst>
    <dgm:effectClrLst/>
    <dgm:txLinClrLst/>
    <dgm:txFillClrLst/>
    <dgm:txEffectClrLst/>
  </dgm:styleLbl>
  <dgm:styleLbl name="lnNode1">
    <dgm:fillClrLst meth="repeat">
      <a:schemeClr val="accent4"/>
    </dgm:fillClrLst>
    <dgm:linClrLst meth="repeat">
      <a:schemeClr val="lt1"/>
    </dgm:linClrLst>
    <dgm:effectClrLst/>
    <dgm:txLinClrLst/>
    <dgm:txFillClrLst/>
    <dgm:txEffectClrLst/>
  </dgm:styleLbl>
  <dgm:styleLbl name="vennNode1">
    <dgm:fillClrLst meth="repeat">
      <a:schemeClr val="accent4">
        <a:alpha val="50000"/>
      </a:schemeClr>
    </dgm:fillClrLst>
    <dgm:linClrLst meth="repeat">
      <a:schemeClr val="lt1"/>
    </dgm:linClrLst>
    <dgm:effectClrLst/>
    <dgm:txLinClrLst/>
    <dgm:txFillClrLst/>
    <dgm:txEffectClrLst/>
  </dgm:styleLbl>
  <dgm:styleLbl name="node2">
    <dgm:fillClrLst meth="repeat">
      <a:schemeClr val="accent4"/>
    </dgm:fillClrLst>
    <dgm:linClrLst meth="repeat">
      <a:schemeClr val="lt1"/>
    </dgm:linClrLst>
    <dgm:effectClrLst/>
    <dgm:txLinClrLst/>
    <dgm:txFillClrLst/>
    <dgm:txEffectClrLst/>
  </dgm:styleLbl>
  <dgm:styleLbl name="node3">
    <dgm:fillClrLst meth="repeat">
      <a:schemeClr val="accent4"/>
    </dgm:fillClrLst>
    <dgm:linClrLst meth="repeat">
      <a:schemeClr val="lt1"/>
    </dgm:linClrLst>
    <dgm:effectClrLst/>
    <dgm:txLinClrLst/>
    <dgm:txFillClrLst/>
    <dgm:txEffectClrLst/>
  </dgm:styleLbl>
  <dgm:styleLbl name="node4">
    <dgm:fillClrLst meth="repeat">
      <a:schemeClr val="accent4"/>
    </dgm:fillClrLst>
    <dgm:linClrLst meth="repeat">
      <a:schemeClr val="lt1"/>
    </dgm:linClrLst>
    <dgm:effectClrLst/>
    <dgm:txLinClrLst/>
    <dgm:txFillClrLst/>
    <dgm:txEffectClrLst/>
  </dgm:styleLbl>
  <dgm:styleLbl name="f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4">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dgm:linClrLst>
    <dgm:effectClrLst/>
    <dgm:txLinClrLst/>
    <dgm:txFillClrLst/>
    <dgm:txEffectClrLst/>
  </dgm:styleLbl>
  <dgm:styleLbl name="asst1">
    <dgm:fillClrLst meth="repeat">
      <a:schemeClr val="accent4"/>
    </dgm:fillClrLst>
    <dgm:linClrLst meth="repeat">
      <a:schemeClr val="lt1"/>
    </dgm:linClrLst>
    <dgm:effectClrLst/>
    <dgm:txLinClrLst/>
    <dgm:txFillClrLst/>
    <dgm:txEffectClrLst/>
  </dgm:styleLbl>
  <dgm:styleLbl name="asst2">
    <dgm:fillClrLst meth="repeat">
      <a:schemeClr val="accent4"/>
    </dgm:fillClrLst>
    <dgm:linClrLst meth="repeat">
      <a:schemeClr val="lt1"/>
    </dgm:linClrLst>
    <dgm:effectClrLst/>
    <dgm:txLinClrLst/>
    <dgm:txFillClrLst/>
    <dgm:txEffectClrLst/>
  </dgm:styleLbl>
  <dgm:styleLbl name="asst3">
    <dgm:fillClrLst meth="repeat">
      <a:schemeClr val="accent4"/>
    </dgm:fillClrLst>
    <dgm:linClrLst meth="repeat">
      <a:schemeClr val="lt1"/>
    </dgm:linClrLst>
    <dgm:effectClrLst/>
    <dgm:txLinClrLst/>
    <dgm:txFillClrLst/>
    <dgm:txEffectClrLst/>
  </dgm:styleLbl>
  <dgm:styleLbl name="asst4">
    <dgm:fillClrLst meth="repeat">
      <a:schemeClr val="accent4"/>
    </dgm:fillClrLst>
    <dgm:linClrLst meth="repeat">
      <a:schemeClr val="lt1"/>
    </dgm:linClrLst>
    <dgm:effectClrLst/>
    <dgm:txLinClrLst/>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meth="repeat">
      <a:schemeClr val="lt1"/>
    </dgm:txFillClrLst>
    <dgm:txEffectClrLst/>
  </dgm:styleLbl>
  <dgm:styleLbl name="parChTrans2D2">
    <dgm:fillClrLst meth="repeat">
      <a:schemeClr val="accent4"/>
    </dgm:fillClrLst>
    <dgm:linClrLst meth="repeat">
      <a:schemeClr val="accent4"/>
    </dgm:linClrLst>
    <dgm:effectClrLst/>
    <dgm:txLinClrLst/>
    <dgm:txFillClrLst meth="repeat">
      <a:schemeClr val="lt1"/>
    </dgm:txFillClrLst>
    <dgm:txEffectClrLst/>
  </dgm:styleLbl>
  <dgm:styleLbl name="parChTrans2D3">
    <dgm:fillClrLst meth="repeat">
      <a:schemeClr val="accent4"/>
    </dgm:fillClrLst>
    <dgm:linClrLst meth="repeat">
      <a:schemeClr val="accent4"/>
    </dgm:linClrLst>
    <dgm:effectClrLst/>
    <dgm:txLinClrLst/>
    <dgm:txFillClrLst meth="repeat">
      <a:schemeClr val="lt1"/>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align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bgAccFollowNode1">
    <dgm:fillClrLst meth="repeat">
      <a:schemeClr val="accent4">
        <a:alpha val="90000"/>
        <a:tint val="40000"/>
      </a:schemeClr>
    </dgm:fillClrLst>
    <dgm:linClrLst meth="repeat">
      <a:schemeClr val="accent4">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212DD5C-EACD-4A62-AFEE-0E2FC7A50BB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7F44CA9-54B1-44FF-8845-1F633F7FA535}">
      <dgm:prSet/>
      <dgm:spPr/>
      <dgm:t>
        <a:bodyPr/>
        <a:lstStyle/>
        <a:p>
          <a:r>
            <a:rPr lang="en-US" dirty="0"/>
            <a:t>Introduce ectomycorrhizas as key player in tree/environment interactions.</a:t>
          </a:r>
        </a:p>
      </dgm:t>
    </dgm:pt>
    <dgm:pt modelId="{1EE6EBFE-244A-4E5A-A9CB-AA9856972049}" type="parTrans" cxnId="{0BDDA907-EC5D-4A43-90EF-47F53C9A1892}">
      <dgm:prSet/>
      <dgm:spPr/>
      <dgm:t>
        <a:bodyPr/>
        <a:lstStyle/>
        <a:p>
          <a:endParaRPr lang="en-US"/>
        </a:p>
      </dgm:t>
    </dgm:pt>
    <dgm:pt modelId="{4EF7D3CD-8935-4FA8-AF05-26CA66B247F0}" type="sibTrans" cxnId="{0BDDA907-EC5D-4A43-90EF-47F53C9A1892}">
      <dgm:prSet/>
      <dgm:spPr/>
      <dgm:t>
        <a:bodyPr/>
        <a:lstStyle/>
        <a:p>
          <a:endParaRPr lang="en-US"/>
        </a:p>
      </dgm:t>
    </dgm:pt>
    <dgm:pt modelId="{4243216B-AE8E-429A-A851-C2B3956165DA}">
      <dgm:prSet/>
      <dgm:spPr/>
      <dgm:t>
        <a:bodyPr/>
        <a:lstStyle/>
        <a:p>
          <a:r>
            <a:rPr lang="en-US"/>
            <a:t>Spark conversations about methods, experiments, approaches that could help connect symbiosis and tree drought physiology.</a:t>
          </a:r>
        </a:p>
      </dgm:t>
    </dgm:pt>
    <dgm:pt modelId="{C21D2B40-5A89-4265-A073-05B08D2F17A4}" type="parTrans" cxnId="{58DEA4E1-62BA-4D5A-AA25-058CF3E46C00}">
      <dgm:prSet/>
      <dgm:spPr/>
      <dgm:t>
        <a:bodyPr/>
        <a:lstStyle/>
        <a:p>
          <a:endParaRPr lang="en-US"/>
        </a:p>
      </dgm:t>
    </dgm:pt>
    <dgm:pt modelId="{C52ECFA0-18DD-450C-B31B-415329543740}" type="sibTrans" cxnId="{58DEA4E1-62BA-4D5A-AA25-058CF3E46C00}">
      <dgm:prSet/>
      <dgm:spPr/>
      <dgm:t>
        <a:bodyPr/>
        <a:lstStyle/>
        <a:p>
          <a:endParaRPr lang="en-US"/>
        </a:p>
      </dgm:t>
    </dgm:pt>
    <dgm:pt modelId="{0DF4A7C3-8309-BE4B-A289-F34CFF6467E6}" type="pres">
      <dgm:prSet presAssocID="{9212DD5C-EACD-4A62-AFEE-0E2FC7A50BBE}" presName="vert0" presStyleCnt="0">
        <dgm:presLayoutVars>
          <dgm:dir/>
          <dgm:animOne val="branch"/>
          <dgm:animLvl val="lvl"/>
        </dgm:presLayoutVars>
      </dgm:prSet>
      <dgm:spPr/>
    </dgm:pt>
    <dgm:pt modelId="{FD21081F-0AC5-8347-AF74-2E045827C53E}" type="pres">
      <dgm:prSet presAssocID="{77F44CA9-54B1-44FF-8845-1F633F7FA535}" presName="thickLine" presStyleLbl="alignNode1" presStyleIdx="0" presStyleCnt="2"/>
      <dgm:spPr/>
    </dgm:pt>
    <dgm:pt modelId="{8A0B1D86-D5FD-E240-B97B-E6BFC334C383}" type="pres">
      <dgm:prSet presAssocID="{77F44CA9-54B1-44FF-8845-1F633F7FA535}" presName="horz1" presStyleCnt="0"/>
      <dgm:spPr/>
    </dgm:pt>
    <dgm:pt modelId="{B79E2763-3168-8942-BB7A-5A7F22A9BBE4}" type="pres">
      <dgm:prSet presAssocID="{77F44CA9-54B1-44FF-8845-1F633F7FA535}" presName="tx1" presStyleLbl="revTx" presStyleIdx="0" presStyleCnt="2"/>
      <dgm:spPr/>
    </dgm:pt>
    <dgm:pt modelId="{0B0A27B7-90AD-E047-A517-131C7A80FEE4}" type="pres">
      <dgm:prSet presAssocID="{77F44CA9-54B1-44FF-8845-1F633F7FA535}" presName="vert1" presStyleCnt="0"/>
      <dgm:spPr/>
    </dgm:pt>
    <dgm:pt modelId="{C11F995F-61D0-4F4B-81FF-FC155BEDD9CD}" type="pres">
      <dgm:prSet presAssocID="{4243216B-AE8E-429A-A851-C2B3956165DA}" presName="thickLine" presStyleLbl="alignNode1" presStyleIdx="1" presStyleCnt="2"/>
      <dgm:spPr/>
    </dgm:pt>
    <dgm:pt modelId="{453626CB-540E-0E48-8D43-D9C700B06A09}" type="pres">
      <dgm:prSet presAssocID="{4243216B-AE8E-429A-A851-C2B3956165DA}" presName="horz1" presStyleCnt="0"/>
      <dgm:spPr/>
    </dgm:pt>
    <dgm:pt modelId="{6A2158E7-108B-F64E-BB28-F828FC1D5C32}" type="pres">
      <dgm:prSet presAssocID="{4243216B-AE8E-429A-A851-C2B3956165DA}" presName="tx1" presStyleLbl="revTx" presStyleIdx="1" presStyleCnt="2"/>
      <dgm:spPr/>
    </dgm:pt>
    <dgm:pt modelId="{35B6B567-805F-614F-BB27-D672F23959C6}" type="pres">
      <dgm:prSet presAssocID="{4243216B-AE8E-429A-A851-C2B3956165DA}" presName="vert1" presStyleCnt="0"/>
      <dgm:spPr/>
    </dgm:pt>
  </dgm:ptLst>
  <dgm:cxnLst>
    <dgm:cxn modelId="{C0D8F205-F55D-8A45-ADA8-F8A1818F4BE8}" type="presOf" srcId="{77F44CA9-54B1-44FF-8845-1F633F7FA535}" destId="{B79E2763-3168-8942-BB7A-5A7F22A9BBE4}" srcOrd="0" destOrd="0" presId="urn:microsoft.com/office/officeart/2008/layout/LinedList"/>
    <dgm:cxn modelId="{0BDDA907-EC5D-4A43-90EF-47F53C9A1892}" srcId="{9212DD5C-EACD-4A62-AFEE-0E2FC7A50BBE}" destId="{77F44CA9-54B1-44FF-8845-1F633F7FA535}" srcOrd="0" destOrd="0" parTransId="{1EE6EBFE-244A-4E5A-A9CB-AA9856972049}" sibTransId="{4EF7D3CD-8935-4FA8-AF05-26CA66B247F0}"/>
    <dgm:cxn modelId="{83D61E0E-A409-344B-885A-84701A9F078F}" type="presOf" srcId="{9212DD5C-EACD-4A62-AFEE-0E2FC7A50BBE}" destId="{0DF4A7C3-8309-BE4B-A289-F34CFF6467E6}" srcOrd="0" destOrd="0" presId="urn:microsoft.com/office/officeart/2008/layout/LinedList"/>
    <dgm:cxn modelId="{9126E87A-8FAB-7B41-8FE4-1714970E282E}" type="presOf" srcId="{4243216B-AE8E-429A-A851-C2B3956165DA}" destId="{6A2158E7-108B-F64E-BB28-F828FC1D5C32}" srcOrd="0" destOrd="0" presId="urn:microsoft.com/office/officeart/2008/layout/LinedList"/>
    <dgm:cxn modelId="{58DEA4E1-62BA-4D5A-AA25-058CF3E46C00}" srcId="{9212DD5C-EACD-4A62-AFEE-0E2FC7A50BBE}" destId="{4243216B-AE8E-429A-A851-C2B3956165DA}" srcOrd="1" destOrd="0" parTransId="{C21D2B40-5A89-4265-A073-05B08D2F17A4}" sibTransId="{C52ECFA0-18DD-450C-B31B-415329543740}"/>
    <dgm:cxn modelId="{A7CD2FA5-AA4A-0E4D-AD84-89C98F691453}" type="presParOf" srcId="{0DF4A7C3-8309-BE4B-A289-F34CFF6467E6}" destId="{FD21081F-0AC5-8347-AF74-2E045827C53E}" srcOrd="0" destOrd="0" presId="urn:microsoft.com/office/officeart/2008/layout/LinedList"/>
    <dgm:cxn modelId="{DA92F496-5830-A744-9979-B2B5CB1E2B25}" type="presParOf" srcId="{0DF4A7C3-8309-BE4B-A289-F34CFF6467E6}" destId="{8A0B1D86-D5FD-E240-B97B-E6BFC334C383}" srcOrd="1" destOrd="0" presId="urn:microsoft.com/office/officeart/2008/layout/LinedList"/>
    <dgm:cxn modelId="{C43B6A52-7273-3543-856B-3C1919397AEE}" type="presParOf" srcId="{8A0B1D86-D5FD-E240-B97B-E6BFC334C383}" destId="{B79E2763-3168-8942-BB7A-5A7F22A9BBE4}" srcOrd="0" destOrd="0" presId="urn:microsoft.com/office/officeart/2008/layout/LinedList"/>
    <dgm:cxn modelId="{0AA512D4-627E-C14F-BB55-85C096109FCE}" type="presParOf" srcId="{8A0B1D86-D5FD-E240-B97B-E6BFC334C383}" destId="{0B0A27B7-90AD-E047-A517-131C7A80FEE4}" srcOrd="1" destOrd="0" presId="urn:microsoft.com/office/officeart/2008/layout/LinedList"/>
    <dgm:cxn modelId="{888805AB-8665-CE40-BB42-47A234C546AF}" type="presParOf" srcId="{0DF4A7C3-8309-BE4B-A289-F34CFF6467E6}" destId="{C11F995F-61D0-4F4B-81FF-FC155BEDD9CD}" srcOrd="2" destOrd="0" presId="urn:microsoft.com/office/officeart/2008/layout/LinedList"/>
    <dgm:cxn modelId="{E99001DC-B5AA-734A-9025-1F571A59470D}" type="presParOf" srcId="{0DF4A7C3-8309-BE4B-A289-F34CFF6467E6}" destId="{453626CB-540E-0E48-8D43-D9C700B06A09}" srcOrd="3" destOrd="0" presId="urn:microsoft.com/office/officeart/2008/layout/LinedList"/>
    <dgm:cxn modelId="{6D66F2FF-10E3-014B-B2C6-B573AAC96047}" type="presParOf" srcId="{453626CB-540E-0E48-8D43-D9C700B06A09}" destId="{6A2158E7-108B-F64E-BB28-F828FC1D5C32}" srcOrd="0" destOrd="0" presId="urn:microsoft.com/office/officeart/2008/layout/LinedList"/>
    <dgm:cxn modelId="{BC9D2C09-8BC4-D840-B69D-59CCA31B1AC6}" type="presParOf" srcId="{453626CB-540E-0E48-8D43-D9C700B06A09}" destId="{35B6B567-805F-614F-BB27-D672F23959C6}"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C0328C7D-71E9-499B-ABF8-30E9A08D715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50A357-2735-435E-AA93-2333D3EB5A7D}">
      <dgm:prSet/>
      <dgm:spPr/>
      <dgm:t>
        <a:bodyPr/>
        <a:lstStyle/>
        <a:p>
          <a:r>
            <a:rPr lang="en-US" dirty="0"/>
            <a:t>Which fungi provide what benefits to the plant? </a:t>
          </a:r>
        </a:p>
      </dgm:t>
    </dgm:pt>
    <dgm:pt modelId="{3F500F2E-2D15-4D7A-9143-18546E8C2CB2}" type="parTrans" cxnId="{69AB6EA0-C688-4CCA-9D10-A402A6EA82AA}">
      <dgm:prSet/>
      <dgm:spPr/>
      <dgm:t>
        <a:bodyPr/>
        <a:lstStyle/>
        <a:p>
          <a:endParaRPr lang="en-US"/>
        </a:p>
      </dgm:t>
    </dgm:pt>
    <dgm:pt modelId="{24CF24D7-9F08-4383-83E5-0059AFDC35D1}" type="sibTrans" cxnId="{69AB6EA0-C688-4CCA-9D10-A402A6EA82AA}">
      <dgm:prSet/>
      <dgm:spPr/>
      <dgm:t>
        <a:bodyPr/>
        <a:lstStyle/>
        <a:p>
          <a:endParaRPr lang="en-US"/>
        </a:p>
      </dgm:t>
    </dgm:pt>
    <dgm:pt modelId="{66968C07-67C2-4B95-BB85-23D561A1C399}">
      <dgm:prSet/>
      <dgm:spPr/>
      <dgm:t>
        <a:bodyPr/>
        <a:lstStyle/>
        <a:p>
          <a:r>
            <a:rPr lang="en-US"/>
            <a:t>Do seedlings do better with access to a diverse “portfolio” of fungi?</a:t>
          </a:r>
        </a:p>
      </dgm:t>
    </dgm:pt>
    <dgm:pt modelId="{F967457B-8229-4995-92AD-B40A6B2599E8}" type="parTrans" cxnId="{891BC8BA-8735-4B7A-84B5-4D316A996DAC}">
      <dgm:prSet/>
      <dgm:spPr/>
      <dgm:t>
        <a:bodyPr/>
        <a:lstStyle/>
        <a:p>
          <a:endParaRPr lang="en-US"/>
        </a:p>
      </dgm:t>
    </dgm:pt>
    <dgm:pt modelId="{5C2D705C-D23D-49D7-8CCC-A234C15F22AA}" type="sibTrans" cxnId="{891BC8BA-8735-4B7A-84B5-4D316A996DAC}">
      <dgm:prSet/>
      <dgm:spPr/>
      <dgm:t>
        <a:bodyPr/>
        <a:lstStyle/>
        <a:p>
          <a:endParaRPr lang="en-US"/>
        </a:p>
      </dgm:t>
    </dgm:pt>
    <dgm:pt modelId="{DEC46B31-E352-4715-A466-D86256F071F9}">
      <dgm:prSet/>
      <dgm:spPr/>
      <dgm:t>
        <a:bodyPr/>
        <a:lstStyle/>
        <a:p>
          <a:r>
            <a:rPr lang="en-US"/>
            <a:t>What fungal portfolios should trees cultivate when the environment varies?</a:t>
          </a:r>
        </a:p>
      </dgm:t>
    </dgm:pt>
    <dgm:pt modelId="{7EBBEB34-6713-45F7-853D-0342716CA79D}" type="parTrans" cxnId="{1C475DC3-37C3-443A-A619-D458EF46B5A6}">
      <dgm:prSet/>
      <dgm:spPr/>
      <dgm:t>
        <a:bodyPr/>
        <a:lstStyle/>
        <a:p>
          <a:endParaRPr lang="en-US"/>
        </a:p>
      </dgm:t>
    </dgm:pt>
    <dgm:pt modelId="{93E8C4C1-1E97-4AAC-A3D8-311F4BD3BB44}" type="sibTrans" cxnId="{1C475DC3-37C3-443A-A619-D458EF46B5A6}">
      <dgm:prSet/>
      <dgm:spPr/>
      <dgm:t>
        <a:bodyPr/>
        <a:lstStyle/>
        <a:p>
          <a:endParaRPr lang="en-US"/>
        </a:p>
      </dgm:t>
    </dgm:pt>
    <dgm:pt modelId="{19CEA403-5C44-4CE5-869A-0C8F52699015}" type="pres">
      <dgm:prSet presAssocID="{C0328C7D-71E9-499B-ABF8-30E9A08D7151}" presName="root" presStyleCnt="0">
        <dgm:presLayoutVars>
          <dgm:dir/>
          <dgm:resizeHandles val="exact"/>
        </dgm:presLayoutVars>
      </dgm:prSet>
      <dgm:spPr/>
    </dgm:pt>
    <dgm:pt modelId="{559CA1A5-040A-4333-9AA8-3AD59E1E0B92}" type="pres">
      <dgm:prSet presAssocID="{A550A357-2735-435E-AA93-2333D3EB5A7D}" presName="compNode" presStyleCnt="0"/>
      <dgm:spPr/>
    </dgm:pt>
    <dgm:pt modelId="{C122868C-C18C-493B-90E3-129A8BD9CB47}" type="pres">
      <dgm:prSet presAssocID="{A550A357-2735-435E-AA93-2333D3EB5A7D}" presName="bgRect" presStyleLbl="bgShp" presStyleIdx="0" presStyleCnt="3"/>
      <dgm:spPr/>
    </dgm:pt>
    <dgm:pt modelId="{B05D8461-9991-41B0-984E-5A193DCC8079}" type="pres">
      <dgm:prSet presAssocID="{A550A357-2735-435E-AA93-2333D3EB5A7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ushroom with solid fill"/>
        </a:ext>
      </dgm:extLst>
    </dgm:pt>
    <dgm:pt modelId="{FFF5154B-F2BD-4D83-9AE2-087151DBD884}" type="pres">
      <dgm:prSet presAssocID="{A550A357-2735-435E-AA93-2333D3EB5A7D}" presName="spaceRect" presStyleCnt="0"/>
      <dgm:spPr/>
    </dgm:pt>
    <dgm:pt modelId="{CF3B9F6C-F319-4648-90E0-D2C7DB1CBCCC}" type="pres">
      <dgm:prSet presAssocID="{A550A357-2735-435E-AA93-2333D3EB5A7D}" presName="parTx" presStyleLbl="revTx" presStyleIdx="0" presStyleCnt="3">
        <dgm:presLayoutVars>
          <dgm:chMax val="0"/>
          <dgm:chPref val="0"/>
        </dgm:presLayoutVars>
      </dgm:prSet>
      <dgm:spPr/>
    </dgm:pt>
    <dgm:pt modelId="{3B763075-3C99-47D0-8B92-E36263481EA2}" type="pres">
      <dgm:prSet presAssocID="{24CF24D7-9F08-4383-83E5-0059AFDC35D1}" presName="sibTrans" presStyleCnt="0"/>
      <dgm:spPr/>
    </dgm:pt>
    <dgm:pt modelId="{8A002DCF-A3BB-4CF4-A54A-050BE3596A5F}" type="pres">
      <dgm:prSet presAssocID="{66968C07-67C2-4B95-BB85-23D561A1C399}" presName="compNode" presStyleCnt="0"/>
      <dgm:spPr/>
    </dgm:pt>
    <dgm:pt modelId="{869F2BBA-BF40-4D83-92D1-68A8B55AEC22}" type="pres">
      <dgm:prSet presAssocID="{66968C07-67C2-4B95-BB85-23D561A1C399}" presName="bgRect" presStyleLbl="bgShp" presStyleIdx="1" presStyleCnt="3"/>
      <dgm:spPr/>
    </dgm:pt>
    <dgm:pt modelId="{EDC0D70B-BA41-49B5-B796-9BC4F7F2320F}" type="pres">
      <dgm:prSet presAssocID="{66968C07-67C2-4B95-BB85-23D561A1C3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Hand with Plant"/>
        </a:ext>
      </dgm:extLst>
    </dgm:pt>
    <dgm:pt modelId="{11F7682D-33AA-4471-9D18-65F159B0A0F3}" type="pres">
      <dgm:prSet presAssocID="{66968C07-67C2-4B95-BB85-23D561A1C399}" presName="spaceRect" presStyleCnt="0"/>
      <dgm:spPr/>
    </dgm:pt>
    <dgm:pt modelId="{A04A4E60-F6ED-441B-B51B-2E48384E848F}" type="pres">
      <dgm:prSet presAssocID="{66968C07-67C2-4B95-BB85-23D561A1C399}" presName="parTx" presStyleLbl="revTx" presStyleIdx="1" presStyleCnt="3">
        <dgm:presLayoutVars>
          <dgm:chMax val="0"/>
          <dgm:chPref val="0"/>
        </dgm:presLayoutVars>
      </dgm:prSet>
      <dgm:spPr/>
    </dgm:pt>
    <dgm:pt modelId="{1056AA62-1B1B-4BF4-8B24-1AC5D00BAE35}" type="pres">
      <dgm:prSet presAssocID="{5C2D705C-D23D-49D7-8CCC-A234C15F22AA}" presName="sibTrans" presStyleCnt="0"/>
      <dgm:spPr/>
    </dgm:pt>
    <dgm:pt modelId="{53D3A019-FC1B-4D1A-A3FC-CF5B7D534464}" type="pres">
      <dgm:prSet presAssocID="{DEC46B31-E352-4715-A466-D86256F071F9}" presName="compNode" presStyleCnt="0"/>
      <dgm:spPr/>
    </dgm:pt>
    <dgm:pt modelId="{A6C76B7E-160B-47C2-88D9-D3405FB3B503}" type="pres">
      <dgm:prSet presAssocID="{DEC46B31-E352-4715-A466-D86256F071F9}" presName="bgRect" presStyleLbl="bgShp" presStyleIdx="2" presStyleCnt="3"/>
      <dgm:spPr/>
    </dgm:pt>
    <dgm:pt modelId="{910A6290-FA6F-4617-9A9D-D27082A788AC}" type="pres">
      <dgm:prSet presAssocID="{DEC46B31-E352-4715-A466-D86256F071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688BA74B-F3E0-4772-BF94-02A4A0710FA7}" type="pres">
      <dgm:prSet presAssocID="{DEC46B31-E352-4715-A466-D86256F071F9}" presName="spaceRect" presStyleCnt="0"/>
      <dgm:spPr/>
    </dgm:pt>
    <dgm:pt modelId="{D6F8FE64-8C5A-4580-BE06-C46FE9603489}" type="pres">
      <dgm:prSet presAssocID="{DEC46B31-E352-4715-A466-D86256F071F9}" presName="parTx" presStyleLbl="revTx" presStyleIdx="2" presStyleCnt="3">
        <dgm:presLayoutVars>
          <dgm:chMax val="0"/>
          <dgm:chPref val="0"/>
        </dgm:presLayoutVars>
      </dgm:prSet>
      <dgm:spPr/>
    </dgm:pt>
  </dgm:ptLst>
  <dgm:cxnLst>
    <dgm:cxn modelId="{69B5A41A-9C51-4BDE-B750-9C9F6EB29A62}" type="presOf" srcId="{DEC46B31-E352-4715-A466-D86256F071F9}" destId="{D6F8FE64-8C5A-4580-BE06-C46FE9603489}" srcOrd="0" destOrd="0" presId="urn:microsoft.com/office/officeart/2018/2/layout/IconVerticalSolidList"/>
    <dgm:cxn modelId="{EBB8D540-347F-4244-897C-AF8D6F496498}" type="presOf" srcId="{C0328C7D-71E9-499B-ABF8-30E9A08D7151}" destId="{19CEA403-5C44-4CE5-869A-0C8F52699015}" srcOrd="0" destOrd="0" presId="urn:microsoft.com/office/officeart/2018/2/layout/IconVerticalSolidList"/>
    <dgm:cxn modelId="{1A534870-9BF9-4C4A-8E1B-4EEC68524E30}" type="presOf" srcId="{A550A357-2735-435E-AA93-2333D3EB5A7D}" destId="{CF3B9F6C-F319-4648-90E0-D2C7DB1CBCCC}" srcOrd="0" destOrd="0" presId="urn:microsoft.com/office/officeart/2018/2/layout/IconVerticalSolidList"/>
    <dgm:cxn modelId="{69AB6EA0-C688-4CCA-9D10-A402A6EA82AA}" srcId="{C0328C7D-71E9-499B-ABF8-30E9A08D7151}" destId="{A550A357-2735-435E-AA93-2333D3EB5A7D}" srcOrd="0" destOrd="0" parTransId="{3F500F2E-2D15-4D7A-9143-18546E8C2CB2}" sibTransId="{24CF24D7-9F08-4383-83E5-0059AFDC35D1}"/>
    <dgm:cxn modelId="{891BC8BA-8735-4B7A-84B5-4D316A996DAC}" srcId="{C0328C7D-71E9-499B-ABF8-30E9A08D7151}" destId="{66968C07-67C2-4B95-BB85-23D561A1C399}" srcOrd="1" destOrd="0" parTransId="{F967457B-8229-4995-92AD-B40A6B2599E8}" sibTransId="{5C2D705C-D23D-49D7-8CCC-A234C15F22AA}"/>
    <dgm:cxn modelId="{1C475DC3-37C3-443A-A619-D458EF46B5A6}" srcId="{C0328C7D-71E9-499B-ABF8-30E9A08D7151}" destId="{DEC46B31-E352-4715-A466-D86256F071F9}" srcOrd="2" destOrd="0" parTransId="{7EBBEB34-6713-45F7-853D-0342716CA79D}" sibTransId="{93E8C4C1-1E97-4AAC-A3D8-311F4BD3BB44}"/>
    <dgm:cxn modelId="{F6C57AED-3CA1-416C-A7B8-21AC699B39E8}" type="presOf" srcId="{66968C07-67C2-4B95-BB85-23D561A1C399}" destId="{A04A4E60-F6ED-441B-B51B-2E48384E848F}" srcOrd="0" destOrd="0" presId="urn:microsoft.com/office/officeart/2018/2/layout/IconVerticalSolidList"/>
    <dgm:cxn modelId="{330D1874-74B6-4E9E-B9DB-C999F4A170EB}" type="presParOf" srcId="{19CEA403-5C44-4CE5-869A-0C8F52699015}" destId="{559CA1A5-040A-4333-9AA8-3AD59E1E0B92}" srcOrd="0" destOrd="0" presId="urn:microsoft.com/office/officeart/2018/2/layout/IconVerticalSolidList"/>
    <dgm:cxn modelId="{8D743459-56C3-40E0-BEA4-860953DB7108}" type="presParOf" srcId="{559CA1A5-040A-4333-9AA8-3AD59E1E0B92}" destId="{C122868C-C18C-493B-90E3-129A8BD9CB47}" srcOrd="0" destOrd="0" presId="urn:microsoft.com/office/officeart/2018/2/layout/IconVerticalSolidList"/>
    <dgm:cxn modelId="{E46F8149-BEC1-4EE6-8629-001FF6FF6A23}" type="presParOf" srcId="{559CA1A5-040A-4333-9AA8-3AD59E1E0B92}" destId="{B05D8461-9991-41B0-984E-5A193DCC8079}" srcOrd="1" destOrd="0" presId="urn:microsoft.com/office/officeart/2018/2/layout/IconVerticalSolidList"/>
    <dgm:cxn modelId="{792C561E-6EDB-4B66-B8FC-F7A056AA6EEE}" type="presParOf" srcId="{559CA1A5-040A-4333-9AA8-3AD59E1E0B92}" destId="{FFF5154B-F2BD-4D83-9AE2-087151DBD884}" srcOrd="2" destOrd="0" presId="urn:microsoft.com/office/officeart/2018/2/layout/IconVerticalSolidList"/>
    <dgm:cxn modelId="{1D7D2DAB-5860-44D7-84B2-5A7855A6154F}" type="presParOf" srcId="{559CA1A5-040A-4333-9AA8-3AD59E1E0B92}" destId="{CF3B9F6C-F319-4648-90E0-D2C7DB1CBCCC}" srcOrd="3" destOrd="0" presId="urn:microsoft.com/office/officeart/2018/2/layout/IconVerticalSolidList"/>
    <dgm:cxn modelId="{16A018FA-6B31-4D6E-96BA-58807FD12B62}" type="presParOf" srcId="{19CEA403-5C44-4CE5-869A-0C8F52699015}" destId="{3B763075-3C99-47D0-8B92-E36263481EA2}" srcOrd="1" destOrd="0" presId="urn:microsoft.com/office/officeart/2018/2/layout/IconVerticalSolidList"/>
    <dgm:cxn modelId="{66B4A090-65DA-4FFE-A965-B6829DE1B4A8}" type="presParOf" srcId="{19CEA403-5C44-4CE5-869A-0C8F52699015}" destId="{8A002DCF-A3BB-4CF4-A54A-050BE3596A5F}" srcOrd="2" destOrd="0" presId="urn:microsoft.com/office/officeart/2018/2/layout/IconVerticalSolidList"/>
    <dgm:cxn modelId="{385C7229-7BAB-4DC8-9050-2BE4DE8422E3}" type="presParOf" srcId="{8A002DCF-A3BB-4CF4-A54A-050BE3596A5F}" destId="{869F2BBA-BF40-4D83-92D1-68A8B55AEC22}" srcOrd="0" destOrd="0" presId="urn:microsoft.com/office/officeart/2018/2/layout/IconVerticalSolidList"/>
    <dgm:cxn modelId="{7434BB80-6B08-472E-AF34-FB648F974CAB}" type="presParOf" srcId="{8A002DCF-A3BB-4CF4-A54A-050BE3596A5F}" destId="{EDC0D70B-BA41-49B5-B796-9BC4F7F2320F}" srcOrd="1" destOrd="0" presId="urn:microsoft.com/office/officeart/2018/2/layout/IconVerticalSolidList"/>
    <dgm:cxn modelId="{42DA08A8-A03D-41C0-B81B-E000E12AE1C6}" type="presParOf" srcId="{8A002DCF-A3BB-4CF4-A54A-050BE3596A5F}" destId="{11F7682D-33AA-4471-9D18-65F159B0A0F3}" srcOrd="2" destOrd="0" presId="urn:microsoft.com/office/officeart/2018/2/layout/IconVerticalSolidList"/>
    <dgm:cxn modelId="{2D24E5B5-F490-4140-A051-88186DAE3E68}" type="presParOf" srcId="{8A002DCF-A3BB-4CF4-A54A-050BE3596A5F}" destId="{A04A4E60-F6ED-441B-B51B-2E48384E848F}" srcOrd="3" destOrd="0" presId="urn:microsoft.com/office/officeart/2018/2/layout/IconVerticalSolidList"/>
    <dgm:cxn modelId="{5E82125F-2D51-4504-95A7-1BE04E4857A0}" type="presParOf" srcId="{19CEA403-5C44-4CE5-869A-0C8F52699015}" destId="{1056AA62-1B1B-4BF4-8B24-1AC5D00BAE35}" srcOrd="3" destOrd="0" presId="urn:microsoft.com/office/officeart/2018/2/layout/IconVerticalSolidList"/>
    <dgm:cxn modelId="{04747B89-991E-4D58-81E6-84E9C3235E00}" type="presParOf" srcId="{19CEA403-5C44-4CE5-869A-0C8F52699015}" destId="{53D3A019-FC1B-4D1A-A3FC-CF5B7D534464}" srcOrd="4" destOrd="0" presId="urn:microsoft.com/office/officeart/2018/2/layout/IconVerticalSolidList"/>
    <dgm:cxn modelId="{A6FD64FD-D4B3-44B7-A4B5-112BF874B974}" type="presParOf" srcId="{53D3A019-FC1B-4D1A-A3FC-CF5B7D534464}" destId="{A6C76B7E-160B-47C2-88D9-D3405FB3B503}" srcOrd="0" destOrd="0" presId="urn:microsoft.com/office/officeart/2018/2/layout/IconVerticalSolidList"/>
    <dgm:cxn modelId="{EB1DBA9F-C649-4743-B450-3C64EA863D9C}" type="presParOf" srcId="{53D3A019-FC1B-4D1A-A3FC-CF5B7D534464}" destId="{910A6290-FA6F-4617-9A9D-D27082A788AC}" srcOrd="1" destOrd="0" presId="urn:microsoft.com/office/officeart/2018/2/layout/IconVerticalSolidList"/>
    <dgm:cxn modelId="{33D6B7E7-88A2-49F8-905D-BFC5BC23BC98}" type="presParOf" srcId="{53D3A019-FC1B-4D1A-A3FC-CF5B7D534464}" destId="{688BA74B-F3E0-4772-BF94-02A4A0710FA7}" srcOrd="2" destOrd="0" presId="urn:microsoft.com/office/officeart/2018/2/layout/IconVerticalSolidList"/>
    <dgm:cxn modelId="{2772607F-90F7-4150-8A0D-59C903717647}" type="presParOf" srcId="{53D3A019-FC1B-4D1A-A3FC-CF5B7D534464}" destId="{D6F8FE64-8C5A-4580-BE06-C46FE9603489}"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A55A7A6-C6A2-4F70-8B02-3E9511D9EC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B60585-E7EB-47DF-A2B6-D40879A5E5F8}">
      <dgm:prSet/>
      <dgm:spPr/>
      <dgm:t>
        <a:bodyPr/>
        <a:lstStyle/>
        <a:p>
          <a:pPr>
            <a:lnSpc>
              <a:spcPct val="100000"/>
            </a:lnSpc>
          </a:pPr>
          <a:r>
            <a:rPr lang="en-US" dirty="0"/>
            <a:t>Can the plant reward fungi that provide N?</a:t>
          </a:r>
        </a:p>
      </dgm:t>
    </dgm:pt>
    <dgm:pt modelId="{C37F5CA9-4365-46A6-94E0-604F977B0B50}" type="parTrans" cxnId="{42701DE2-9A24-4936-9C6A-F03D1CAAEE2A}">
      <dgm:prSet/>
      <dgm:spPr/>
      <dgm:t>
        <a:bodyPr/>
        <a:lstStyle/>
        <a:p>
          <a:endParaRPr lang="en-US"/>
        </a:p>
      </dgm:t>
    </dgm:pt>
    <dgm:pt modelId="{CAE6FC04-EB78-4D9B-808F-DF16478C54B7}" type="sibTrans" cxnId="{42701DE2-9A24-4936-9C6A-F03D1CAAEE2A}">
      <dgm:prSet/>
      <dgm:spPr/>
      <dgm:t>
        <a:bodyPr/>
        <a:lstStyle/>
        <a:p>
          <a:endParaRPr lang="en-US"/>
        </a:p>
      </dgm:t>
    </dgm:pt>
    <dgm:pt modelId="{810ACB2F-3FD6-8C40-9FB3-348BEB946E60}">
      <dgm:prSet/>
      <dgm:spPr/>
      <dgm:t>
        <a:bodyPr/>
        <a:lstStyle/>
        <a:p>
          <a:pPr>
            <a:lnSpc>
              <a:spcPct val="100000"/>
            </a:lnSpc>
          </a:pPr>
          <a:r>
            <a:rPr lang="en-US" dirty="0"/>
            <a:t>Does this depend on environmental context?</a:t>
          </a:r>
        </a:p>
      </dgm:t>
    </dgm:pt>
    <dgm:pt modelId="{3AE68B4C-EE46-A94C-9F18-F87F66655767}" type="parTrans" cxnId="{F6E7B6F5-42F3-5A46-B6AC-4E9BD803FD0B}">
      <dgm:prSet/>
      <dgm:spPr/>
    </dgm:pt>
    <dgm:pt modelId="{6CEC5CED-CD4A-8046-825A-16E586F19093}" type="sibTrans" cxnId="{F6E7B6F5-42F3-5A46-B6AC-4E9BD803FD0B}">
      <dgm:prSet/>
      <dgm:spPr/>
    </dgm:pt>
    <dgm:pt modelId="{CB57EA6C-92D0-4AEB-BD63-08FBCB6C4505}">
      <dgm:prSet/>
      <dgm:spPr/>
      <dgm:t>
        <a:bodyPr/>
        <a:lstStyle/>
        <a:p>
          <a:pPr>
            <a:lnSpc>
              <a:spcPct val="100000"/>
            </a:lnSpc>
          </a:pPr>
          <a:r>
            <a:rPr lang="en-US" dirty="0"/>
            <a:t>Does the plant reward the fungus that most improves growth?</a:t>
          </a:r>
        </a:p>
      </dgm:t>
    </dgm:pt>
    <dgm:pt modelId="{3C619CFC-788E-41E1-A760-607BD9CC5C87}" type="sibTrans" cxnId="{0905D51A-E82D-43E5-BB86-645E92C26B54}">
      <dgm:prSet/>
      <dgm:spPr/>
      <dgm:t>
        <a:bodyPr/>
        <a:lstStyle/>
        <a:p>
          <a:endParaRPr lang="en-US"/>
        </a:p>
      </dgm:t>
    </dgm:pt>
    <dgm:pt modelId="{B9DB39FF-5A22-46EC-AEF9-FED4AC27CFFD}" type="parTrans" cxnId="{0905D51A-E82D-43E5-BB86-645E92C26B54}">
      <dgm:prSet/>
      <dgm:spPr/>
      <dgm:t>
        <a:bodyPr/>
        <a:lstStyle/>
        <a:p>
          <a:endParaRPr lang="en-US"/>
        </a:p>
      </dgm:t>
    </dgm:pt>
    <dgm:pt modelId="{6ED50986-2D4C-42AC-8859-F03DC4E41A4D}" type="pres">
      <dgm:prSet presAssocID="{DA55A7A6-C6A2-4F70-8B02-3E9511D9EC53}" presName="root" presStyleCnt="0">
        <dgm:presLayoutVars>
          <dgm:dir/>
          <dgm:resizeHandles val="exact"/>
        </dgm:presLayoutVars>
      </dgm:prSet>
      <dgm:spPr/>
    </dgm:pt>
    <dgm:pt modelId="{71966659-D412-4255-AEEC-78002AAEBF15}" type="pres">
      <dgm:prSet presAssocID="{C1B60585-E7EB-47DF-A2B6-D40879A5E5F8}" presName="compNode" presStyleCnt="0"/>
      <dgm:spPr/>
    </dgm:pt>
    <dgm:pt modelId="{89F3E753-2594-430E-A003-F1B09DE2EC4A}" type="pres">
      <dgm:prSet presAssocID="{C1B60585-E7EB-47DF-A2B6-D40879A5E5F8}" presName="bgRect" presStyleLbl="bgShp" presStyleIdx="0" presStyleCnt="2"/>
      <dgm:spPr/>
    </dgm:pt>
    <dgm:pt modelId="{10DA4EF8-B183-4116-BB6D-244E5C2786B6}" type="pres">
      <dgm:prSet presAssocID="{C1B60585-E7EB-47DF-A2B6-D40879A5E5F8}"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852B79FB-03A0-4FC9-9F7A-AD36BCFA44B9}" type="pres">
      <dgm:prSet presAssocID="{C1B60585-E7EB-47DF-A2B6-D40879A5E5F8}" presName="spaceRect" presStyleCnt="0"/>
      <dgm:spPr/>
    </dgm:pt>
    <dgm:pt modelId="{0969627D-77F2-4362-9A81-5BD23AAB3DD4}" type="pres">
      <dgm:prSet presAssocID="{C1B60585-E7EB-47DF-A2B6-D40879A5E5F8}" presName="parTx" presStyleLbl="revTx" presStyleIdx="0" presStyleCnt="3">
        <dgm:presLayoutVars>
          <dgm:chMax val="0"/>
          <dgm:chPref val="0"/>
        </dgm:presLayoutVars>
      </dgm:prSet>
      <dgm:spPr/>
    </dgm:pt>
    <dgm:pt modelId="{61A6A730-D0E0-0146-9C5C-5A3D3FBA6E05}" type="pres">
      <dgm:prSet presAssocID="{C1B60585-E7EB-47DF-A2B6-D40879A5E5F8}" presName="desTx" presStyleLbl="revTx" presStyleIdx="1" presStyleCnt="3">
        <dgm:presLayoutVars/>
      </dgm:prSet>
      <dgm:spPr/>
    </dgm:pt>
    <dgm:pt modelId="{85F54CD3-E9BE-4F05-B43C-104D3ABEBDC1}" type="pres">
      <dgm:prSet presAssocID="{CAE6FC04-EB78-4D9B-808F-DF16478C54B7}" presName="sibTrans" presStyleCnt="0"/>
      <dgm:spPr/>
    </dgm:pt>
    <dgm:pt modelId="{834AD0B0-1ED4-4A06-ADA0-ED9229009B8C}" type="pres">
      <dgm:prSet presAssocID="{CB57EA6C-92D0-4AEB-BD63-08FBCB6C4505}" presName="compNode" presStyleCnt="0"/>
      <dgm:spPr/>
    </dgm:pt>
    <dgm:pt modelId="{0F55206F-1613-4922-953A-7DAC7EE6156D}" type="pres">
      <dgm:prSet presAssocID="{CB57EA6C-92D0-4AEB-BD63-08FBCB6C4505}" presName="bgRect" presStyleLbl="bgShp" presStyleIdx="1" presStyleCnt="2"/>
      <dgm:spPr/>
    </dgm:pt>
    <dgm:pt modelId="{90E4B2A5-10F7-4180-8957-8CA06810D778}" type="pres">
      <dgm:prSet presAssocID="{CB57EA6C-92D0-4AEB-BD63-08FBCB6C4505}"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ushroom with solid fill"/>
        </a:ext>
      </dgm:extLst>
    </dgm:pt>
    <dgm:pt modelId="{D5CE1D5D-26C8-44F0-BB27-AA0F15C82E6E}" type="pres">
      <dgm:prSet presAssocID="{CB57EA6C-92D0-4AEB-BD63-08FBCB6C4505}" presName="spaceRect" presStyleCnt="0"/>
      <dgm:spPr/>
    </dgm:pt>
    <dgm:pt modelId="{5DD5A1FD-63E5-4834-9F06-5C6C226974A1}" type="pres">
      <dgm:prSet presAssocID="{CB57EA6C-92D0-4AEB-BD63-08FBCB6C4505}" presName="parTx" presStyleLbl="revTx" presStyleIdx="2" presStyleCnt="3">
        <dgm:presLayoutVars>
          <dgm:chMax val="0"/>
          <dgm:chPref val="0"/>
        </dgm:presLayoutVars>
      </dgm:prSet>
      <dgm:spPr/>
    </dgm:pt>
  </dgm:ptLst>
  <dgm:cxnLst>
    <dgm:cxn modelId="{0905D51A-E82D-43E5-BB86-645E92C26B54}" srcId="{DA55A7A6-C6A2-4F70-8B02-3E9511D9EC53}" destId="{CB57EA6C-92D0-4AEB-BD63-08FBCB6C4505}" srcOrd="1" destOrd="0" parTransId="{B9DB39FF-5A22-46EC-AEF9-FED4AC27CFFD}" sibTransId="{3C619CFC-788E-41E1-A760-607BD9CC5C87}"/>
    <dgm:cxn modelId="{93658924-3B70-3C4C-AE2A-21A28EBB58C9}" type="presOf" srcId="{810ACB2F-3FD6-8C40-9FB3-348BEB946E60}" destId="{61A6A730-D0E0-0146-9C5C-5A3D3FBA6E05}" srcOrd="0" destOrd="0" presId="urn:microsoft.com/office/officeart/2018/2/layout/IconVerticalSolidList"/>
    <dgm:cxn modelId="{262DF027-1437-44EC-B3BE-0D30570267AC}" type="presOf" srcId="{DA55A7A6-C6A2-4F70-8B02-3E9511D9EC53}" destId="{6ED50986-2D4C-42AC-8859-F03DC4E41A4D}" srcOrd="0" destOrd="0" presId="urn:microsoft.com/office/officeart/2018/2/layout/IconVerticalSolidList"/>
    <dgm:cxn modelId="{E28F7A83-9731-4B03-947C-2D35D49CB7E8}" type="presOf" srcId="{CB57EA6C-92D0-4AEB-BD63-08FBCB6C4505}" destId="{5DD5A1FD-63E5-4834-9F06-5C6C226974A1}" srcOrd="0" destOrd="0" presId="urn:microsoft.com/office/officeart/2018/2/layout/IconVerticalSolidList"/>
    <dgm:cxn modelId="{42701DE2-9A24-4936-9C6A-F03D1CAAEE2A}" srcId="{DA55A7A6-C6A2-4F70-8B02-3E9511D9EC53}" destId="{C1B60585-E7EB-47DF-A2B6-D40879A5E5F8}" srcOrd="0" destOrd="0" parTransId="{C37F5CA9-4365-46A6-94E0-604F977B0B50}" sibTransId="{CAE6FC04-EB78-4D9B-808F-DF16478C54B7}"/>
    <dgm:cxn modelId="{7D3216EC-918F-44E5-87FF-33F1A2E0D1C2}" type="presOf" srcId="{C1B60585-E7EB-47DF-A2B6-D40879A5E5F8}" destId="{0969627D-77F2-4362-9A81-5BD23AAB3DD4}" srcOrd="0" destOrd="0" presId="urn:microsoft.com/office/officeart/2018/2/layout/IconVerticalSolidList"/>
    <dgm:cxn modelId="{F6E7B6F5-42F3-5A46-B6AC-4E9BD803FD0B}" srcId="{C1B60585-E7EB-47DF-A2B6-D40879A5E5F8}" destId="{810ACB2F-3FD6-8C40-9FB3-348BEB946E60}" srcOrd="0" destOrd="0" parTransId="{3AE68B4C-EE46-A94C-9F18-F87F66655767}" sibTransId="{6CEC5CED-CD4A-8046-825A-16E586F19093}"/>
    <dgm:cxn modelId="{6EB1EB0C-ABB6-40AE-88A8-EE7DDE3628CB}" type="presParOf" srcId="{6ED50986-2D4C-42AC-8859-F03DC4E41A4D}" destId="{71966659-D412-4255-AEEC-78002AAEBF15}" srcOrd="0" destOrd="0" presId="urn:microsoft.com/office/officeart/2018/2/layout/IconVerticalSolidList"/>
    <dgm:cxn modelId="{7347E704-E0EF-429E-860C-01FE8B91221B}" type="presParOf" srcId="{71966659-D412-4255-AEEC-78002AAEBF15}" destId="{89F3E753-2594-430E-A003-F1B09DE2EC4A}" srcOrd="0" destOrd="0" presId="urn:microsoft.com/office/officeart/2018/2/layout/IconVerticalSolidList"/>
    <dgm:cxn modelId="{F3CF8C9F-09DE-447F-8743-BCA4F6ED84A5}" type="presParOf" srcId="{71966659-D412-4255-AEEC-78002AAEBF15}" destId="{10DA4EF8-B183-4116-BB6D-244E5C2786B6}" srcOrd="1" destOrd="0" presId="urn:microsoft.com/office/officeart/2018/2/layout/IconVerticalSolidList"/>
    <dgm:cxn modelId="{21C53314-654D-4BC0-BA49-0FA971692A3A}" type="presParOf" srcId="{71966659-D412-4255-AEEC-78002AAEBF15}" destId="{852B79FB-03A0-4FC9-9F7A-AD36BCFA44B9}" srcOrd="2" destOrd="0" presId="urn:microsoft.com/office/officeart/2018/2/layout/IconVerticalSolidList"/>
    <dgm:cxn modelId="{D358EACD-AA2C-402F-A379-98638605DC3D}" type="presParOf" srcId="{71966659-D412-4255-AEEC-78002AAEBF15}" destId="{0969627D-77F2-4362-9A81-5BD23AAB3DD4}" srcOrd="3" destOrd="0" presId="urn:microsoft.com/office/officeart/2018/2/layout/IconVerticalSolidList"/>
    <dgm:cxn modelId="{2BDBCC2C-594B-0445-8C2C-BA3A1F2CE1DF}" type="presParOf" srcId="{71966659-D412-4255-AEEC-78002AAEBF15}" destId="{61A6A730-D0E0-0146-9C5C-5A3D3FBA6E05}" srcOrd="4" destOrd="0" presId="urn:microsoft.com/office/officeart/2018/2/layout/IconVerticalSolidList"/>
    <dgm:cxn modelId="{412FB4A0-86D1-4E66-8095-0F707D914015}" type="presParOf" srcId="{6ED50986-2D4C-42AC-8859-F03DC4E41A4D}" destId="{85F54CD3-E9BE-4F05-B43C-104D3ABEBDC1}" srcOrd="1" destOrd="0" presId="urn:microsoft.com/office/officeart/2018/2/layout/IconVerticalSolidList"/>
    <dgm:cxn modelId="{0267B5C0-DCB0-4029-A2F7-FEC480A09953}" type="presParOf" srcId="{6ED50986-2D4C-42AC-8859-F03DC4E41A4D}" destId="{834AD0B0-1ED4-4A06-ADA0-ED9229009B8C}" srcOrd="2" destOrd="0" presId="urn:microsoft.com/office/officeart/2018/2/layout/IconVerticalSolidList"/>
    <dgm:cxn modelId="{FF1E5B33-DD56-4DB0-BF2D-2AD1D7349BCC}" type="presParOf" srcId="{834AD0B0-1ED4-4A06-ADA0-ED9229009B8C}" destId="{0F55206F-1613-4922-953A-7DAC7EE6156D}" srcOrd="0" destOrd="0" presId="urn:microsoft.com/office/officeart/2018/2/layout/IconVerticalSolidList"/>
    <dgm:cxn modelId="{B7466AEB-31F2-404B-B38F-164DF3380EE1}" type="presParOf" srcId="{834AD0B0-1ED4-4A06-ADA0-ED9229009B8C}" destId="{90E4B2A5-10F7-4180-8957-8CA06810D778}" srcOrd="1" destOrd="0" presId="urn:microsoft.com/office/officeart/2018/2/layout/IconVerticalSolidList"/>
    <dgm:cxn modelId="{8191F496-A54F-495E-9E43-A13EE9BA219E}" type="presParOf" srcId="{834AD0B0-1ED4-4A06-ADA0-ED9229009B8C}" destId="{D5CE1D5D-26C8-44F0-BB27-AA0F15C82E6E}" srcOrd="2" destOrd="0" presId="urn:microsoft.com/office/officeart/2018/2/layout/IconVerticalSolidList"/>
    <dgm:cxn modelId="{1D33C788-12DE-44D6-9456-3F4BA9D4264E}" type="presParOf" srcId="{834AD0B0-1ED4-4A06-ADA0-ED9229009B8C}" destId="{5DD5A1FD-63E5-4834-9F06-5C6C226974A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A55A7A6-C6A2-4F70-8B02-3E9511D9EC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B60585-E7EB-47DF-A2B6-D40879A5E5F8}">
      <dgm:prSet/>
      <dgm:spPr/>
      <dgm:t>
        <a:bodyPr/>
        <a:lstStyle/>
        <a:p>
          <a:pPr>
            <a:lnSpc>
              <a:spcPct val="100000"/>
            </a:lnSpc>
          </a:pPr>
          <a:r>
            <a:rPr lang="en-US"/>
            <a:t>Does plant C correspond to fungal N?</a:t>
          </a:r>
        </a:p>
      </dgm:t>
    </dgm:pt>
    <dgm:pt modelId="{C37F5CA9-4365-46A6-94E0-604F977B0B50}" type="parTrans" cxnId="{42701DE2-9A24-4936-9C6A-F03D1CAAEE2A}">
      <dgm:prSet/>
      <dgm:spPr/>
      <dgm:t>
        <a:bodyPr/>
        <a:lstStyle/>
        <a:p>
          <a:endParaRPr lang="en-US"/>
        </a:p>
      </dgm:t>
    </dgm:pt>
    <dgm:pt modelId="{CAE6FC04-EB78-4D9B-808F-DF16478C54B7}" type="sibTrans" cxnId="{42701DE2-9A24-4936-9C6A-F03D1CAAEE2A}">
      <dgm:prSet/>
      <dgm:spPr/>
      <dgm:t>
        <a:bodyPr/>
        <a:lstStyle/>
        <a:p>
          <a:endParaRPr lang="en-US"/>
        </a:p>
      </dgm:t>
    </dgm:pt>
    <dgm:pt modelId="{DF9759BD-1673-4377-A91E-53FF23B8C25D}">
      <dgm:prSet/>
      <dgm:spPr/>
      <dgm:t>
        <a:bodyPr/>
        <a:lstStyle/>
        <a:p>
          <a:pPr>
            <a:lnSpc>
              <a:spcPct val="100000"/>
            </a:lnSpc>
          </a:pPr>
          <a:r>
            <a:rPr lang="en-US"/>
            <a:t>It can, but need not.</a:t>
          </a:r>
        </a:p>
      </dgm:t>
    </dgm:pt>
    <dgm:pt modelId="{EB0CC44B-A0D3-483D-8CD5-49910BCFEA28}" type="parTrans" cxnId="{8DC1705F-89A4-420D-AAEA-05DD984E351C}">
      <dgm:prSet/>
      <dgm:spPr/>
      <dgm:t>
        <a:bodyPr/>
        <a:lstStyle/>
        <a:p>
          <a:endParaRPr lang="en-US"/>
        </a:p>
      </dgm:t>
    </dgm:pt>
    <dgm:pt modelId="{B0180B71-B1EE-4AE1-923A-A1E1A3B60739}" type="sibTrans" cxnId="{8DC1705F-89A4-420D-AAEA-05DD984E351C}">
      <dgm:prSet/>
      <dgm:spPr/>
      <dgm:t>
        <a:bodyPr/>
        <a:lstStyle/>
        <a:p>
          <a:endParaRPr lang="en-US"/>
        </a:p>
      </dgm:t>
    </dgm:pt>
    <dgm:pt modelId="{CB57EA6C-92D0-4AEB-BD63-08FBCB6C4505}">
      <dgm:prSet/>
      <dgm:spPr/>
      <dgm:t>
        <a:bodyPr/>
        <a:lstStyle/>
        <a:p>
          <a:pPr>
            <a:lnSpc>
              <a:spcPct val="100000"/>
            </a:lnSpc>
          </a:pPr>
          <a:r>
            <a:rPr lang="en-US"/>
            <a:t>Does the plant reward the fungus that most improves growth?</a:t>
          </a:r>
        </a:p>
      </dgm:t>
    </dgm:pt>
    <dgm:pt modelId="{B9DB39FF-5A22-46EC-AEF9-FED4AC27CFFD}" type="parTrans" cxnId="{0905D51A-E82D-43E5-BB86-645E92C26B54}">
      <dgm:prSet/>
      <dgm:spPr/>
      <dgm:t>
        <a:bodyPr/>
        <a:lstStyle/>
        <a:p>
          <a:endParaRPr lang="en-US"/>
        </a:p>
      </dgm:t>
    </dgm:pt>
    <dgm:pt modelId="{3C619CFC-788E-41E1-A760-607BD9CC5C87}" type="sibTrans" cxnId="{0905D51A-E82D-43E5-BB86-645E92C26B54}">
      <dgm:prSet/>
      <dgm:spPr/>
      <dgm:t>
        <a:bodyPr/>
        <a:lstStyle/>
        <a:p>
          <a:endParaRPr lang="en-US"/>
        </a:p>
      </dgm:t>
    </dgm:pt>
    <dgm:pt modelId="{5DF377F1-D4C9-4E7D-982F-814D72E9451C}">
      <dgm:prSet/>
      <dgm:spPr/>
      <dgm:t>
        <a:bodyPr/>
        <a:lstStyle/>
        <a:p>
          <a:pPr>
            <a:lnSpc>
              <a:spcPct val="100000"/>
            </a:lnSpc>
          </a:pPr>
          <a:r>
            <a:rPr lang="en-US"/>
            <a:t>Not necessarily.</a:t>
          </a:r>
          <a:endParaRPr lang="en-US" i="1"/>
        </a:p>
      </dgm:t>
    </dgm:pt>
    <dgm:pt modelId="{43EAD287-7E26-422F-AAFE-8E9D9023EA06}" type="parTrans" cxnId="{058C66BA-73C8-48F3-A6FB-E274003BFAF1}">
      <dgm:prSet/>
      <dgm:spPr/>
      <dgm:t>
        <a:bodyPr/>
        <a:lstStyle/>
        <a:p>
          <a:endParaRPr lang="en-US"/>
        </a:p>
      </dgm:t>
    </dgm:pt>
    <dgm:pt modelId="{F8EDFA63-A435-4B31-B518-4858FEBD2394}" type="sibTrans" cxnId="{058C66BA-73C8-48F3-A6FB-E274003BFAF1}">
      <dgm:prSet/>
      <dgm:spPr/>
      <dgm:t>
        <a:bodyPr/>
        <a:lstStyle/>
        <a:p>
          <a:endParaRPr lang="en-US"/>
        </a:p>
      </dgm:t>
    </dgm:pt>
    <dgm:pt modelId="{FBB7452F-A150-674A-9CE6-7160F219FC75}">
      <dgm:prSet/>
      <dgm:spPr/>
      <dgm:t>
        <a:bodyPr/>
        <a:lstStyle/>
        <a:p>
          <a:pPr>
            <a:lnSpc>
              <a:spcPct val="100000"/>
            </a:lnSpc>
          </a:pPr>
          <a:r>
            <a:rPr lang="en-US" i="0"/>
            <a:t>Plants may control fungi with C, but incompletely.</a:t>
          </a:r>
        </a:p>
      </dgm:t>
    </dgm:pt>
    <dgm:pt modelId="{9C8EC73C-1A91-0947-B757-5AA3E3FBB649}" type="parTrans" cxnId="{8FFE475D-2B4F-BF4F-9FE4-836719D7CBF3}">
      <dgm:prSet/>
      <dgm:spPr/>
    </dgm:pt>
    <dgm:pt modelId="{1B50E8F0-F5D4-1E41-89CC-7D1A96AABED2}" type="sibTrans" cxnId="{8FFE475D-2B4F-BF4F-9FE4-836719D7CBF3}">
      <dgm:prSet/>
      <dgm:spPr/>
    </dgm:pt>
    <dgm:pt modelId="{6ED50986-2D4C-42AC-8859-F03DC4E41A4D}" type="pres">
      <dgm:prSet presAssocID="{DA55A7A6-C6A2-4F70-8B02-3E9511D9EC53}" presName="root" presStyleCnt="0">
        <dgm:presLayoutVars>
          <dgm:dir/>
          <dgm:resizeHandles val="exact"/>
        </dgm:presLayoutVars>
      </dgm:prSet>
      <dgm:spPr/>
    </dgm:pt>
    <dgm:pt modelId="{71966659-D412-4255-AEEC-78002AAEBF15}" type="pres">
      <dgm:prSet presAssocID="{C1B60585-E7EB-47DF-A2B6-D40879A5E5F8}" presName="compNode" presStyleCnt="0"/>
      <dgm:spPr/>
    </dgm:pt>
    <dgm:pt modelId="{89F3E753-2594-430E-A003-F1B09DE2EC4A}" type="pres">
      <dgm:prSet presAssocID="{C1B60585-E7EB-47DF-A2B6-D40879A5E5F8}" presName="bgRect" presStyleLbl="bgShp" presStyleIdx="0" presStyleCnt="3"/>
      <dgm:spPr/>
    </dgm:pt>
    <dgm:pt modelId="{10DA4EF8-B183-4116-BB6D-244E5C2786B6}" type="pres">
      <dgm:prSet presAssocID="{C1B60585-E7EB-47DF-A2B6-D40879A5E5F8}" presName="iconRect" presStyleLbl="node1" presStyleIdx="0" presStyleCnt="3"/>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Plant"/>
        </a:ext>
      </dgm:extLst>
    </dgm:pt>
    <dgm:pt modelId="{852B79FB-03A0-4FC9-9F7A-AD36BCFA44B9}" type="pres">
      <dgm:prSet presAssocID="{C1B60585-E7EB-47DF-A2B6-D40879A5E5F8}" presName="spaceRect" presStyleCnt="0"/>
      <dgm:spPr/>
    </dgm:pt>
    <dgm:pt modelId="{0969627D-77F2-4362-9A81-5BD23AAB3DD4}" type="pres">
      <dgm:prSet presAssocID="{C1B60585-E7EB-47DF-A2B6-D40879A5E5F8}" presName="parTx" presStyleLbl="revTx" presStyleIdx="0" presStyleCnt="5">
        <dgm:presLayoutVars>
          <dgm:chMax val="0"/>
          <dgm:chPref val="0"/>
        </dgm:presLayoutVars>
      </dgm:prSet>
      <dgm:spPr/>
    </dgm:pt>
    <dgm:pt modelId="{BCCA0B13-2E52-4D86-A67C-1669774C6B96}" type="pres">
      <dgm:prSet presAssocID="{C1B60585-E7EB-47DF-A2B6-D40879A5E5F8}" presName="desTx" presStyleLbl="revTx" presStyleIdx="1" presStyleCnt="5">
        <dgm:presLayoutVars/>
      </dgm:prSet>
      <dgm:spPr/>
    </dgm:pt>
    <dgm:pt modelId="{85F54CD3-E9BE-4F05-B43C-104D3ABEBDC1}" type="pres">
      <dgm:prSet presAssocID="{CAE6FC04-EB78-4D9B-808F-DF16478C54B7}" presName="sibTrans" presStyleCnt="0"/>
      <dgm:spPr/>
    </dgm:pt>
    <dgm:pt modelId="{834AD0B0-1ED4-4A06-ADA0-ED9229009B8C}" type="pres">
      <dgm:prSet presAssocID="{CB57EA6C-92D0-4AEB-BD63-08FBCB6C4505}" presName="compNode" presStyleCnt="0"/>
      <dgm:spPr/>
    </dgm:pt>
    <dgm:pt modelId="{0F55206F-1613-4922-953A-7DAC7EE6156D}" type="pres">
      <dgm:prSet presAssocID="{CB57EA6C-92D0-4AEB-BD63-08FBCB6C4505}" presName="bgRect" presStyleLbl="bgShp" presStyleIdx="1" presStyleCnt="3"/>
      <dgm:spPr/>
    </dgm:pt>
    <dgm:pt modelId="{90E4B2A5-10F7-4180-8957-8CA06810D778}" type="pres">
      <dgm:prSet presAssocID="{CB57EA6C-92D0-4AEB-BD63-08FBCB6C4505}" presName="iconRect" presStyleLbl="node1" presStyleIdx="1" presStyleCnt="3"/>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Mushroom with solid fill"/>
        </a:ext>
      </dgm:extLst>
    </dgm:pt>
    <dgm:pt modelId="{D5CE1D5D-26C8-44F0-BB27-AA0F15C82E6E}" type="pres">
      <dgm:prSet presAssocID="{CB57EA6C-92D0-4AEB-BD63-08FBCB6C4505}" presName="spaceRect" presStyleCnt="0"/>
      <dgm:spPr/>
    </dgm:pt>
    <dgm:pt modelId="{5DD5A1FD-63E5-4834-9F06-5C6C226974A1}" type="pres">
      <dgm:prSet presAssocID="{CB57EA6C-92D0-4AEB-BD63-08FBCB6C4505}" presName="parTx" presStyleLbl="revTx" presStyleIdx="2" presStyleCnt="5">
        <dgm:presLayoutVars>
          <dgm:chMax val="0"/>
          <dgm:chPref val="0"/>
        </dgm:presLayoutVars>
      </dgm:prSet>
      <dgm:spPr/>
    </dgm:pt>
    <dgm:pt modelId="{18E10759-49E7-4D1E-A7CC-FBEB6C11F7DE}" type="pres">
      <dgm:prSet presAssocID="{CB57EA6C-92D0-4AEB-BD63-08FBCB6C4505}" presName="desTx" presStyleLbl="revTx" presStyleIdx="3" presStyleCnt="5">
        <dgm:presLayoutVars/>
      </dgm:prSet>
      <dgm:spPr/>
    </dgm:pt>
    <dgm:pt modelId="{37E99A35-4A88-964B-9074-F7E996ACA77E}" type="pres">
      <dgm:prSet presAssocID="{3C619CFC-788E-41E1-A760-607BD9CC5C87}" presName="sibTrans" presStyleCnt="0"/>
      <dgm:spPr/>
    </dgm:pt>
    <dgm:pt modelId="{96B1708E-72F0-7648-BD90-A69D3FEE5729}" type="pres">
      <dgm:prSet presAssocID="{FBB7452F-A150-674A-9CE6-7160F219FC75}" presName="compNode" presStyleCnt="0"/>
      <dgm:spPr/>
    </dgm:pt>
    <dgm:pt modelId="{8A1381EA-8D0B-924C-A58B-CE80D1018B1E}" type="pres">
      <dgm:prSet presAssocID="{FBB7452F-A150-674A-9CE6-7160F219FC75}" presName="bgRect" presStyleLbl="bgShp" presStyleIdx="2" presStyleCnt="3"/>
      <dgm:spPr/>
    </dgm:pt>
    <dgm:pt modelId="{3A02002A-E679-9948-BC72-010964C58C27}" type="pres">
      <dgm:prSet presAssocID="{FBB7452F-A150-674A-9CE6-7160F219FC75}"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dgm:spPr>
      <dgm:extLst>
        <a:ext uri="{E40237B7-FDA0-4F09-8148-C483321AD2D9}">
          <dgm14:cNvPr xmlns:dgm14="http://schemas.microsoft.com/office/drawing/2010/diagram" id="0" name="" descr="Deciduous tree"/>
        </a:ext>
      </dgm:extLst>
    </dgm:pt>
    <dgm:pt modelId="{46E5E752-9BDA-2047-ACC0-ABAB6C0FF963}" type="pres">
      <dgm:prSet presAssocID="{FBB7452F-A150-674A-9CE6-7160F219FC75}" presName="spaceRect" presStyleCnt="0"/>
      <dgm:spPr/>
    </dgm:pt>
    <dgm:pt modelId="{3803265A-B01B-904C-94B5-BB476829F268}" type="pres">
      <dgm:prSet presAssocID="{FBB7452F-A150-674A-9CE6-7160F219FC75}" presName="parTx" presStyleLbl="revTx" presStyleIdx="4" presStyleCnt="5">
        <dgm:presLayoutVars>
          <dgm:chMax val="0"/>
          <dgm:chPref val="0"/>
        </dgm:presLayoutVars>
      </dgm:prSet>
      <dgm:spPr/>
    </dgm:pt>
  </dgm:ptLst>
  <dgm:cxnLst>
    <dgm:cxn modelId="{0905D51A-E82D-43E5-BB86-645E92C26B54}" srcId="{DA55A7A6-C6A2-4F70-8B02-3E9511D9EC53}" destId="{CB57EA6C-92D0-4AEB-BD63-08FBCB6C4505}" srcOrd="1" destOrd="0" parTransId="{B9DB39FF-5A22-46EC-AEF9-FED4AC27CFFD}" sibTransId="{3C619CFC-788E-41E1-A760-607BD9CC5C87}"/>
    <dgm:cxn modelId="{FC02AB1D-68B5-FF44-A0FC-D5000EBE2B80}" type="presOf" srcId="{FBB7452F-A150-674A-9CE6-7160F219FC75}" destId="{3803265A-B01B-904C-94B5-BB476829F268}" srcOrd="0" destOrd="0" presId="urn:microsoft.com/office/officeart/2018/2/layout/IconVerticalSolidList"/>
    <dgm:cxn modelId="{262DF027-1437-44EC-B3BE-0D30570267AC}" type="presOf" srcId="{DA55A7A6-C6A2-4F70-8B02-3E9511D9EC53}" destId="{6ED50986-2D4C-42AC-8859-F03DC4E41A4D}" srcOrd="0" destOrd="0" presId="urn:microsoft.com/office/officeart/2018/2/layout/IconVerticalSolidList"/>
    <dgm:cxn modelId="{8FFE475D-2B4F-BF4F-9FE4-836719D7CBF3}" srcId="{DA55A7A6-C6A2-4F70-8B02-3E9511D9EC53}" destId="{FBB7452F-A150-674A-9CE6-7160F219FC75}" srcOrd="2" destOrd="0" parTransId="{9C8EC73C-1A91-0947-B757-5AA3E3FBB649}" sibTransId="{1B50E8F0-F5D4-1E41-89CC-7D1A96AABED2}"/>
    <dgm:cxn modelId="{8DC1705F-89A4-420D-AAEA-05DD984E351C}" srcId="{C1B60585-E7EB-47DF-A2B6-D40879A5E5F8}" destId="{DF9759BD-1673-4377-A91E-53FF23B8C25D}" srcOrd="0" destOrd="0" parTransId="{EB0CC44B-A0D3-483D-8CD5-49910BCFEA28}" sibTransId="{B0180B71-B1EE-4AE1-923A-A1E1A3B60739}"/>
    <dgm:cxn modelId="{81A9A763-BFB0-46BD-AD11-A54F39025A08}" type="presOf" srcId="{5DF377F1-D4C9-4E7D-982F-814D72E9451C}" destId="{18E10759-49E7-4D1E-A7CC-FBEB6C11F7DE}" srcOrd="0" destOrd="0" presId="urn:microsoft.com/office/officeart/2018/2/layout/IconVerticalSolidList"/>
    <dgm:cxn modelId="{E28F7A83-9731-4B03-947C-2D35D49CB7E8}" type="presOf" srcId="{CB57EA6C-92D0-4AEB-BD63-08FBCB6C4505}" destId="{5DD5A1FD-63E5-4834-9F06-5C6C226974A1}" srcOrd="0" destOrd="0" presId="urn:microsoft.com/office/officeart/2018/2/layout/IconVerticalSolidList"/>
    <dgm:cxn modelId="{058C66BA-73C8-48F3-A6FB-E274003BFAF1}" srcId="{CB57EA6C-92D0-4AEB-BD63-08FBCB6C4505}" destId="{5DF377F1-D4C9-4E7D-982F-814D72E9451C}" srcOrd="0" destOrd="0" parTransId="{43EAD287-7E26-422F-AAFE-8E9D9023EA06}" sibTransId="{F8EDFA63-A435-4B31-B518-4858FEBD2394}"/>
    <dgm:cxn modelId="{102916C5-D295-4D5C-ABC0-567EFD223943}" type="presOf" srcId="{DF9759BD-1673-4377-A91E-53FF23B8C25D}" destId="{BCCA0B13-2E52-4D86-A67C-1669774C6B96}" srcOrd="0" destOrd="0" presId="urn:microsoft.com/office/officeart/2018/2/layout/IconVerticalSolidList"/>
    <dgm:cxn modelId="{42701DE2-9A24-4936-9C6A-F03D1CAAEE2A}" srcId="{DA55A7A6-C6A2-4F70-8B02-3E9511D9EC53}" destId="{C1B60585-E7EB-47DF-A2B6-D40879A5E5F8}" srcOrd="0" destOrd="0" parTransId="{C37F5CA9-4365-46A6-94E0-604F977B0B50}" sibTransId="{CAE6FC04-EB78-4D9B-808F-DF16478C54B7}"/>
    <dgm:cxn modelId="{7D3216EC-918F-44E5-87FF-33F1A2E0D1C2}" type="presOf" srcId="{C1B60585-E7EB-47DF-A2B6-D40879A5E5F8}" destId="{0969627D-77F2-4362-9A81-5BD23AAB3DD4}" srcOrd="0" destOrd="0" presId="urn:microsoft.com/office/officeart/2018/2/layout/IconVerticalSolidList"/>
    <dgm:cxn modelId="{6EB1EB0C-ABB6-40AE-88A8-EE7DDE3628CB}" type="presParOf" srcId="{6ED50986-2D4C-42AC-8859-F03DC4E41A4D}" destId="{71966659-D412-4255-AEEC-78002AAEBF15}" srcOrd="0" destOrd="0" presId="urn:microsoft.com/office/officeart/2018/2/layout/IconVerticalSolidList"/>
    <dgm:cxn modelId="{7347E704-E0EF-429E-860C-01FE8B91221B}" type="presParOf" srcId="{71966659-D412-4255-AEEC-78002AAEBF15}" destId="{89F3E753-2594-430E-A003-F1B09DE2EC4A}" srcOrd="0" destOrd="0" presId="urn:microsoft.com/office/officeart/2018/2/layout/IconVerticalSolidList"/>
    <dgm:cxn modelId="{F3CF8C9F-09DE-447F-8743-BCA4F6ED84A5}" type="presParOf" srcId="{71966659-D412-4255-AEEC-78002AAEBF15}" destId="{10DA4EF8-B183-4116-BB6D-244E5C2786B6}" srcOrd="1" destOrd="0" presId="urn:microsoft.com/office/officeart/2018/2/layout/IconVerticalSolidList"/>
    <dgm:cxn modelId="{21C53314-654D-4BC0-BA49-0FA971692A3A}" type="presParOf" srcId="{71966659-D412-4255-AEEC-78002AAEBF15}" destId="{852B79FB-03A0-4FC9-9F7A-AD36BCFA44B9}" srcOrd="2" destOrd="0" presId="urn:microsoft.com/office/officeart/2018/2/layout/IconVerticalSolidList"/>
    <dgm:cxn modelId="{D358EACD-AA2C-402F-A379-98638605DC3D}" type="presParOf" srcId="{71966659-D412-4255-AEEC-78002AAEBF15}" destId="{0969627D-77F2-4362-9A81-5BD23AAB3DD4}" srcOrd="3" destOrd="0" presId="urn:microsoft.com/office/officeart/2018/2/layout/IconVerticalSolidList"/>
    <dgm:cxn modelId="{7837EC74-D1DE-4DC4-8B8A-1BE53595B250}" type="presParOf" srcId="{71966659-D412-4255-AEEC-78002AAEBF15}" destId="{BCCA0B13-2E52-4D86-A67C-1669774C6B96}" srcOrd="4" destOrd="0" presId="urn:microsoft.com/office/officeart/2018/2/layout/IconVerticalSolidList"/>
    <dgm:cxn modelId="{412FB4A0-86D1-4E66-8095-0F707D914015}" type="presParOf" srcId="{6ED50986-2D4C-42AC-8859-F03DC4E41A4D}" destId="{85F54CD3-E9BE-4F05-B43C-104D3ABEBDC1}" srcOrd="1" destOrd="0" presId="urn:microsoft.com/office/officeart/2018/2/layout/IconVerticalSolidList"/>
    <dgm:cxn modelId="{0267B5C0-DCB0-4029-A2F7-FEC480A09953}" type="presParOf" srcId="{6ED50986-2D4C-42AC-8859-F03DC4E41A4D}" destId="{834AD0B0-1ED4-4A06-ADA0-ED9229009B8C}" srcOrd="2" destOrd="0" presId="urn:microsoft.com/office/officeart/2018/2/layout/IconVerticalSolidList"/>
    <dgm:cxn modelId="{FF1E5B33-DD56-4DB0-BF2D-2AD1D7349BCC}" type="presParOf" srcId="{834AD0B0-1ED4-4A06-ADA0-ED9229009B8C}" destId="{0F55206F-1613-4922-953A-7DAC7EE6156D}" srcOrd="0" destOrd="0" presId="urn:microsoft.com/office/officeart/2018/2/layout/IconVerticalSolidList"/>
    <dgm:cxn modelId="{B7466AEB-31F2-404B-B38F-164DF3380EE1}" type="presParOf" srcId="{834AD0B0-1ED4-4A06-ADA0-ED9229009B8C}" destId="{90E4B2A5-10F7-4180-8957-8CA06810D778}" srcOrd="1" destOrd="0" presId="urn:microsoft.com/office/officeart/2018/2/layout/IconVerticalSolidList"/>
    <dgm:cxn modelId="{8191F496-A54F-495E-9E43-A13EE9BA219E}" type="presParOf" srcId="{834AD0B0-1ED4-4A06-ADA0-ED9229009B8C}" destId="{D5CE1D5D-26C8-44F0-BB27-AA0F15C82E6E}" srcOrd="2" destOrd="0" presId="urn:microsoft.com/office/officeart/2018/2/layout/IconVerticalSolidList"/>
    <dgm:cxn modelId="{1D33C788-12DE-44D6-9456-3F4BA9D4264E}" type="presParOf" srcId="{834AD0B0-1ED4-4A06-ADA0-ED9229009B8C}" destId="{5DD5A1FD-63E5-4834-9F06-5C6C226974A1}" srcOrd="3" destOrd="0" presId="urn:microsoft.com/office/officeart/2018/2/layout/IconVerticalSolidList"/>
    <dgm:cxn modelId="{927C452F-8DCF-4B7B-A15C-E19656D80B85}" type="presParOf" srcId="{834AD0B0-1ED4-4A06-ADA0-ED9229009B8C}" destId="{18E10759-49E7-4D1E-A7CC-FBEB6C11F7DE}" srcOrd="4" destOrd="0" presId="urn:microsoft.com/office/officeart/2018/2/layout/IconVerticalSolidList"/>
    <dgm:cxn modelId="{EB32F91E-783C-D14A-BE16-79B4BE5D19C7}" type="presParOf" srcId="{6ED50986-2D4C-42AC-8859-F03DC4E41A4D}" destId="{37E99A35-4A88-964B-9074-F7E996ACA77E}" srcOrd="3" destOrd="0" presId="urn:microsoft.com/office/officeart/2018/2/layout/IconVerticalSolidList"/>
    <dgm:cxn modelId="{B71BAD6C-800F-E849-9A7B-57901210F27A}" type="presParOf" srcId="{6ED50986-2D4C-42AC-8859-F03DC4E41A4D}" destId="{96B1708E-72F0-7648-BD90-A69D3FEE5729}" srcOrd="4" destOrd="0" presId="urn:microsoft.com/office/officeart/2018/2/layout/IconVerticalSolidList"/>
    <dgm:cxn modelId="{702CFE36-F4D9-D341-AB13-C254ECA41F07}" type="presParOf" srcId="{96B1708E-72F0-7648-BD90-A69D3FEE5729}" destId="{8A1381EA-8D0B-924C-A58B-CE80D1018B1E}" srcOrd="0" destOrd="0" presId="urn:microsoft.com/office/officeart/2018/2/layout/IconVerticalSolidList"/>
    <dgm:cxn modelId="{95D885EB-143B-1A47-B823-ABE2FD34586F}" type="presParOf" srcId="{96B1708E-72F0-7648-BD90-A69D3FEE5729}" destId="{3A02002A-E679-9948-BC72-010964C58C27}" srcOrd="1" destOrd="0" presId="urn:microsoft.com/office/officeart/2018/2/layout/IconVerticalSolidList"/>
    <dgm:cxn modelId="{5915621A-028A-8247-9D3F-FAE08A7A71E0}" type="presParOf" srcId="{96B1708E-72F0-7648-BD90-A69D3FEE5729}" destId="{46E5E752-9BDA-2047-ACC0-ABAB6C0FF963}" srcOrd="2" destOrd="0" presId="urn:microsoft.com/office/officeart/2018/2/layout/IconVerticalSolidList"/>
    <dgm:cxn modelId="{BB46AA71-5CBF-0849-9873-C1D9A0689E17}" type="presParOf" srcId="{96B1708E-72F0-7648-BD90-A69D3FEE5729}" destId="{3803265A-B01B-904C-94B5-BB476829F26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A55A7A6-C6A2-4F70-8B02-3E9511D9EC53}"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C1B60585-E7EB-47DF-A2B6-D40879A5E5F8}">
      <dgm:prSet/>
      <dgm:spPr/>
      <dgm:t>
        <a:bodyPr/>
        <a:lstStyle/>
        <a:p>
          <a:pPr>
            <a:lnSpc>
              <a:spcPct val="100000"/>
            </a:lnSpc>
          </a:pPr>
          <a:r>
            <a:rPr lang="en-US" dirty="0"/>
            <a:t>Fungi differ in dry vs wet sites</a:t>
          </a:r>
        </a:p>
      </dgm:t>
    </dgm:pt>
    <dgm:pt modelId="{C37F5CA9-4365-46A6-94E0-604F977B0B50}" type="parTrans" cxnId="{42701DE2-9A24-4936-9C6A-F03D1CAAEE2A}">
      <dgm:prSet/>
      <dgm:spPr/>
      <dgm:t>
        <a:bodyPr/>
        <a:lstStyle/>
        <a:p>
          <a:endParaRPr lang="en-US"/>
        </a:p>
      </dgm:t>
    </dgm:pt>
    <dgm:pt modelId="{CAE6FC04-EB78-4D9B-808F-DF16478C54B7}" type="sibTrans" cxnId="{42701DE2-9A24-4936-9C6A-F03D1CAAEE2A}">
      <dgm:prSet/>
      <dgm:spPr/>
      <dgm:t>
        <a:bodyPr/>
        <a:lstStyle/>
        <a:p>
          <a:endParaRPr lang="en-US"/>
        </a:p>
      </dgm:t>
    </dgm:pt>
    <dgm:pt modelId="{CB57EA6C-92D0-4AEB-BD63-08FBCB6C4505}">
      <dgm:prSet/>
      <dgm:spPr/>
      <dgm:t>
        <a:bodyPr/>
        <a:lstStyle/>
        <a:p>
          <a:pPr>
            <a:lnSpc>
              <a:spcPct val="100000"/>
            </a:lnSpc>
          </a:pPr>
          <a:r>
            <a:rPr lang="en-US" dirty="0"/>
            <a:t>Fungi can shift plant response to water limitation</a:t>
          </a:r>
        </a:p>
      </dgm:t>
    </dgm:pt>
    <dgm:pt modelId="{B9DB39FF-5A22-46EC-AEF9-FED4AC27CFFD}" type="parTrans" cxnId="{0905D51A-E82D-43E5-BB86-645E92C26B54}">
      <dgm:prSet/>
      <dgm:spPr/>
      <dgm:t>
        <a:bodyPr/>
        <a:lstStyle/>
        <a:p>
          <a:endParaRPr lang="en-US"/>
        </a:p>
      </dgm:t>
    </dgm:pt>
    <dgm:pt modelId="{3C619CFC-788E-41E1-A760-607BD9CC5C87}" type="sibTrans" cxnId="{0905D51A-E82D-43E5-BB86-645E92C26B54}">
      <dgm:prSet/>
      <dgm:spPr/>
      <dgm:t>
        <a:bodyPr/>
        <a:lstStyle/>
        <a:p>
          <a:endParaRPr lang="en-US"/>
        </a:p>
      </dgm:t>
    </dgm:pt>
    <dgm:pt modelId="{0D49A520-5CE3-6947-AB88-6FDEDDEFD0C1}">
      <dgm:prSet/>
      <dgm:spPr/>
      <dgm:t>
        <a:bodyPr/>
        <a:lstStyle/>
        <a:p>
          <a:pPr>
            <a:lnSpc>
              <a:spcPct val="100000"/>
            </a:lnSpc>
          </a:pPr>
          <a:r>
            <a:rPr lang="en-US" dirty="0"/>
            <a:t>Fungi increase effective root system area</a:t>
          </a:r>
        </a:p>
      </dgm:t>
    </dgm:pt>
    <dgm:pt modelId="{DEAB84DF-8993-9C43-8400-5A3B280C0BC0}" type="parTrans" cxnId="{EEC7F582-94C2-FC4B-BD8E-44F77A0E0CA2}">
      <dgm:prSet/>
      <dgm:spPr/>
      <dgm:t>
        <a:bodyPr/>
        <a:lstStyle/>
        <a:p>
          <a:endParaRPr lang="en-US"/>
        </a:p>
      </dgm:t>
    </dgm:pt>
    <dgm:pt modelId="{29D4971B-E4C0-5840-8A6D-C4FF73B08AB1}" type="sibTrans" cxnId="{EEC7F582-94C2-FC4B-BD8E-44F77A0E0CA2}">
      <dgm:prSet/>
      <dgm:spPr/>
      <dgm:t>
        <a:bodyPr/>
        <a:lstStyle/>
        <a:p>
          <a:endParaRPr lang="en-US"/>
        </a:p>
      </dgm:t>
    </dgm:pt>
    <dgm:pt modelId="{6ED50986-2D4C-42AC-8859-F03DC4E41A4D}" type="pres">
      <dgm:prSet presAssocID="{DA55A7A6-C6A2-4F70-8B02-3E9511D9EC53}" presName="root" presStyleCnt="0">
        <dgm:presLayoutVars>
          <dgm:dir/>
          <dgm:resizeHandles val="exact"/>
        </dgm:presLayoutVars>
      </dgm:prSet>
      <dgm:spPr/>
    </dgm:pt>
    <dgm:pt modelId="{71966659-D412-4255-AEEC-78002AAEBF15}" type="pres">
      <dgm:prSet presAssocID="{C1B60585-E7EB-47DF-A2B6-D40879A5E5F8}" presName="compNode" presStyleCnt="0"/>
      <dgm:spPr/>
    </dgm:pt>
    <dgm:pt modelId="{89F3E753-2594-430E-A003-F1B09DE2EC4A}" type="pres">
      <dgm:prSet presAssocID="{C1B60585-E7EB-47DF-A2B6-D40879A5E5F8}" presName="bgRect" presStyleLbl="bgShp" presStyleIdx="0" presStyleCnt="3"/>
      <dgm:spPr/>
    </dgm:pt>
    <dgm:pt modelId="{10DA4EF8-B183-4116-BB6D-244E5C2786B6}" type="pres">
      <dgm:prSet presAssocID="{C1B60585-E7EB-47DF-A2B6-D40879A5E5F8}"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Rainy scene with solid fill"/>
        </a:ext>
      </dgm:extLst>
    </dgm:pt>
    <dgm:pt modelId="{852B79FB-03A0-4FC9-9F7A-AD36BCFA44B9}" type="pres">
      <dgm:prSet presAssocID="{C1B60585-E7EB-47DF-A2B6-D40879A5E5F8}" presName="spaceRect" presStyleCnt="0"/>
      <dgm:spPr/>
    </dgm:pt>
    <dgm:pt modelId="{0969627D-77F2-4362-9A81-5BD23AAB3DD4}" type="pres">
      <dgm:prSet presAssocID="{C1B60585-E7EB-47DF-A2B6-D40879A5E5F8}" presName="parTx" presStyleLbl="revTx" presStyleIdx="0" presStyleCnt="3">
        <dgm:presLayoutVars>
          <dgm:chMax val="0"/>
          <dgm:chPref val="0"/>
        </dgm:presLayoutVars>
      </dgm:prSet>
      <dgm:spPr/>
    </dgm:pt>
    <dgm:pt modelId="{85F54CD3-E9BE-4F05-B43C-104D3ABEBDC1}" type="pres">
      <dgm:prSet presAssocID="{CAE6FC04-EB78-4D9B-808F-DF16478C54B7}" presName="sibTrans" presStyleCnt="0"/>
      <dgm:spPr/>
    </dgm:pt>
    <dgm:pt modelId="{834AD0B0-1ED4-4A06-ADA0-ED9229009B8C}" type="pres">
      <dgm:prSet presAssocID="{CB57EA6C-92D0-4AEB-BD63-08FBCB6C4505}" presName="compNode" presStyleCnt="0"/>
      <dgm:spPr/>
    </dgm:pt>
    <dgm:pt modelId="{0F55206F-1613-4922-953A-7DAC7EE6156D}" type="pres">
      <dgm:prSet presAssocID="{CB57EA6C-92D0-4AEB-BD63-08FBCB6C4505}" presName="bgRect" presStyleLbl="bgShp" presStyleIdx="1" presStyleCnt="3"/>
      <dgm:spPr/>
    </dgm:pt>
    <dgm:pt modelId="{90E4B2A5-10F7-4180-8957-8CA06810D778}" type="pres">
      <dgm:prSet presAssocID="{CB57EA6C-92D0-4AEB-BD63-08FBCB6C4505}"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Wilting Pot Plant with solid fill"/>
        </a:ext>
      </dgm:extLst>
    </dgm:pt>
    <dgm:pt modelId="{D5CE1D5D-26C8-44F0-BB27-AA0F15C82E6E}" type="pres">
      <dgm:prSet presAssocID="{CB57EA6C-92D0-4AEB-BD63-08FBCB6C4505}" presName="spaceRect" presStyleCnt="0"/>
      <dgm:spPr/>
    </dgm:pt>
    <dgm:pt modelId="{5DD5A1FD-63E5-4834-9F06-5C6C226974A1}" type="pres">
      <dgm:prSet presAssocID="{CB57EA6C-92D0-4AEB-BD63-08FBCB6C4505}" presName="parTx" presStyleLbl="revTx" presStyleIdx="1" presStyleCnt="3">
        <dgm:presLayoutVars>
          <dgm:chMax val="0"/>
          <dgm:chPref val="0"/>
        </dgm:presLayoutVars>
      </dgm:prSet>
      <dgm:spPr/>
    </dgm:pt>
    <dgm:pt modelId="{8D815A75-F9EA-8249-8FEB-988A47444CDB}" type="pres">
      <dgm:prSet presAssocID="{3C619CFC-788E-41E1-A760-607BD9CC5C87}" presName="sibTrans" presStyleCnt="0"/>
      <dgm:spPr/>
    </dgm:pt>
    <dgm:pt modelId="{F81A4B9D-FB8B-9B40-9639-59E44A3D48CA}" type="pres">
      <dgm:prSet presAssocID="{0D49A520-5CE3-6947-AB88-6FDEDDEFD0C1}" presName="compNode" presStyleCnt="0"/>
      <dgm:spPr/>
    </dgm:pt>
    <dgm:pt modelId="{792A284D-0C02-E841-81E7-F356DD2E781C}" type="pres">
      <dgm:prSet presAssocID="{0D49A520-5CE3-6947-AB88-6FDEDDEFD0C1}" presName="bgRect" presStyleLbl="bgShp" presStyleIdx="2" presStyleCnt="3"/>
      <dgm:spPr/>
    </dgm:pt>
    <dgm:pt modelId="{8FC1B8D9-B73C-7F45-A475-C8FF7FD3BA95}" type="pres">
      <dgm:prSet presAssocID="{0D49A520-5CE3-6947-AB88-6FDEDDEFD0C1}"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dgm:spPr>
      <dgm:extLst>
        <a:ext uri="{E40237B7-FDA0-4F09-8148-C483321AD2D9}">
          <dgm14:cNvPr xmlns:dgm14="http://schemas.microsoft.com/office/drawing/2010/diagram" id="0" name="" descr="Tree With Roots with solid fill"/>
        </a:ext>
      </dgm:extLst>
    </dgm:pt>
    <dgm:pt modelId="{E2661899-92CB-5B4F-BB1A-8A627AD11E75}" type="pres">
      <dgm:prSet presAssocID="{0D49A520-5CE3-6947-AB88-6FDEDDEFD0C1}" presName="spaceRect" presStyleCnt="0"/>
      <dgm:spPr/>
    </dgm:pt>
    <dgm:pt modelId="{6575BF00-244E-CB4B-9386-1A96BE917241}" type="pres">
      <dgm:prSet presAssocID="{0D49A520-5CE3-6947-AB88-6FDEDDEFD0C1}" presName="parTx" presStyleLbl="revTx" presStyleIdx="2" presStyleCnt="3">
        <dgm:presLayoutVars>
          <dgm:chMax val="0"/>
          <dgm:chPref val="0"/>
        </dgm:presLayoutVars>
      </dgm:prSet>
      <dgm:spPr/>
    </dgm:pt>
  </dgm:ptLst>
  <dgm:cxnLst>
    <dgm:cxn modelId="{0905D51A-E82D-43E5-BB86-645E92C26B54}" srcId="{DA55A7A6-C6A2-4F70-8B02-3E9511D9EC53}" destId="{CB57EA6C-92D0-4AEB-BD63-08FBCB6C4505}" srcOrd="1" destOrd="0" parTransId="{B9DB39FF-5A22-46EC-AEF9-FED4AC27CFFD}" sibTransId="{3C619CFC-788E-41E1-A760-607BD9CC5C87}"/>
    <dgm:cxn modelId="{262DF027-1437-44EC-B3BE-0D30570267AC}" type="presOf" srcId="{DA55A7A6-C6A2-4F70-8B02-3E9511D9EC53}" destId="{6ED50986-2D4C-42AC-8859-F03DC4E41A4D}" srcOrd="0" destOrd="0" presId="urn:microsoft.com/office/officeart/2018/2/layout/IconVerticalSolidList"/>
    <dgm:cxn modelId="{EEC7F582-94C2-FC4B-BD8E-44F77A0E0CA2}" srcId="{DA55A7A6-C6A2-4F70-8B02-3E9511D9EC53}" destId="{0D49A520-5CE3-6947-AB88-6FDEDDEFD0C1}" srcOrd="2" destOrd="0" parTransId="{DEAB84DF-8993-9C43-8400-5A3B280C0BC0}" sibTransId="{29D4971B-E4C0-5840-8A6D-C4FF73B08AB1}"/>
    <dgm:cxn modelId="{E28F7A83-9731-4B03-947C-2D35D49CB7E8}" type="presOf" srcId="{CB57EA6C-92D0-4AEB-BD63-08FBCB6C4505}" destId="{5DD5A1FD-63E5-4834-9F06-5C6C226974A1}" srcOrd="0" destOrd="0" presId="urn:microsoft.com/office/officeart/2018/2/layout/IconVerticalSolidList"/>
    <dgm:cxn modelId="{FB622C92-77A6-B544-8735-B321F1E8C94A}" type="presOf" srcId="{0D49A520-5CE3-6947-AB88-6FDEDDEFD0C1}" destId="{6575BF00-244E-CB4B-9386-1A96BE917241}" srcOrd="0" destOrd="0" presId="urn:microsoft.com/office/officeart/2018/2/layout/IconVerticalSolidList"/>
    <dgm:cxn modelId="{42701DE2-9A24-4936-9C6A-F03D1CAAEE2A}" srcId="{DA55A7A6-C6A2-4F70-8B02-3E9511D9EC53}" destId="{C1B60585-E7EB-47DF-A2B6-D40879A5E5F8}" srcOrd="0" destOrd="0" parTransId="{C37F5CA9-4365-46A6-94E0-604F977B0B50}" sibTransId="{CAE6FC04-EB78-4D9B-808F-DF16478C54B7}"/>
    <dgm:cxn modelId="{7D3216EC-918F-44E5-87FF-33F1A2E0D1C2}" type="presOf" srcId="{C1B60585-E7EB-47DF-A2B6-D40879A5E5F8}" destId="{0969627D-77F2-4362-9A81-5BD23AAB3DD4}" srcOrd="0" destOrd="0" presId="urn:microsoft.com/office/officeart/2018/2/layout/IconVerticalSolidList"/>
    <dgm:cxn modelId="{6EB1EB0C-ABB6-40AE-88A8-EE7DDE3628CB}" type="presParOf" srcId="{6ED50986-2D4C-42AC-8859-F03DC4E41A4D}" destId="{71966659-D412-4255-AEEC-78002AAEBF15}" srcOrd="0" destOrd="0" presId="urn:microsoft.com/office/officeart/2018/2/layout/IconVerticalSolidList"/>
    <dgm:cxn modelId="{7347E704-E0EF-429E-860C-01FE8B91221B}" type="presParOf" srcId="{71966659-D412-4255-AEEC-78002AAEBF15}" destId="{89F3E753-2594-430E-A003-F1B09DE2EC4A}" srcOrd="0" destOrd="0" presId="urn:microsoft.com/office/officeart/2018/2/layout/IconVerticalSolidList"/>
    <dgm:cxn modelId="{F3CF8C9F-09DE-447F-8743-BCA4F6ED84A5}" type="presParOf" srcId="{71966659-D412-4255-AEEC-78002AAEBF15}" destId="{10DA4EF8-B183-4116-BB6D-244E5C2786B6}" srcOrd="1" destOrd="0" presId="urn:microsoft.com/office/officeart/2018/2/layout/IconVerticalSolidList"/>
    <dgm:cxn modelId="{21C53314-654D-4BC0-BA49-0FA971692A3A}" type="presParOf" srcId="{71966659-D412-4255-AEEC-78002AAEBF15}" destId="{852B79FB-03A0-4FC9-9F7A-AD36BCFA44B9}" srcOrd="2" destOrd="0" presId="urn:microsoft.com/office/officeart/2018/2/layout/IconVerticalSolidList"/>
    <dgm:cxn modelId="{D358EACD-AA2C-402F-A379-98638605DC3D}" type="presParOf" srcId="{71966659-D412-4255-AEEC-78002AAEBF15}" destId="{0969627D-77F2-4362-9A81-5BD23AAB3DD4}" srcOrd="3" destOrd="0" presId="urn:microsoft.com/office/officeart/2018/2/layout/IconVerticalSolidList"/>
    <dgm:cxn modelId="{412FB4A0-86D1-4E66-8095-0F707D914015}" type="presParOf" srcId="{6ED50986-2D4C-42AC-8859-F03DC4E41A4D}" destId="{85F54CD3-E9BE-4F05-B43C-104D3ABEBDC1}" srcOrd="1" destOrd="0" presId="urn:microsoft.com/office/officeart/2018/2/layout/IconVerticalSolidList"/>
    <dgm:cxn modelId="{0267B5C0-DCB0-4029-A2F7-FEC480A09953}" type="presParOf" srcId="{6ED50986-2D4C-42AC-8859-F03DC4E41A4D}" destId="{834AD0B0-1ED4-4A06-ADA0-ED9229009B8C}" srcOrd="2" destOrd="0" presId="urn:microsoft.com/office/officeart/2018/2/layout/IconVerticalSolidList"/>
    <dgm:cxn modelId="{FF1E5B33-DD56-4DB0-BF2D-2AD1D7349BCC}" type="presParOf" srcId="{834AD0B0-1ED4-4A06-ADA0-ED9229009B8C}" destId="{0F55206F-1613-4922-953A-7DAC7EE6156D}" srcOrd="0" destOrd="0" presId="urn:microsoft.com/office/officeart/2018/2/layout/IconVerticalSolidList"/>
    <dgm:cxn modelId="{B7466AEB-31F2-404B-B38F-164DF3380EE1}" type="presParOf" srcId="{834AD0B0-1ED4-4A06-ADA0-ED9229009B8C}" destId="{90E4B2A5-10F7-4180-8957-8CA06810D778}" srcOrd="1" destOrd="0" presId="urn:microsoft.com/office/officeart/2018/2/layout/IconVerticalSolidList"/>
    <dgm:cxn modelId="{8191F496-A54F-495E-9E43-A13EE9BA219E}" type="presParOf" srcId="{834AD0B0-1ED4-4A06-ADA0-ED9229009B8C}" destId="{D5CE1D5D-26C8-44F0-BB27-AA0F15C82E6E}" srcOrd="2" destOrd="0" presId="urn:microsoft.com/office/officeart/2018/2/layout/IconVerticalSolidList"/>
    <dgm:cxn modelId="{1D33C788-12DE-44D6-9456-3F4BA9D4264E}" type="presParOf" srcId="{834AD0B0-1ED4-4A06-ADA0-ED9229009B8C}" destId="{5DD5A1FD-63E5-4834-9F06-5C6C226974A1}" srcOrd="3" destOrd="0" presId="urn:microsoft.com/office/officeart/2018/2/layout/IconVerticalSolidList"/>
    <dgm:cxn modelId="{3BF1A0DF-A3E7-114F-815C-BEC90A5EDB36}" type="presParOf" srcId="{6ED50986-2D4C-42AC-8859-F03DC4E41A4D}" destId="{8D815A75-F9EA-8249-8FEB-988A47444CDB}" srcOrd="3" destOrd="0" presId="urn:microsoft.com/office/officeart/2018/2/layout/IconVerticalSolidList"/>
    <dgm:cxn modelId="{1CA88501-EBD4-8F4F-B12B-F0CA1E100662}" type="presParOf" srcId="{6ED50986-2D4C-42AC-8859-F03DC4E41A4D}" destId="{F81A4B9D-FB8B-9B40-9639-59E44A3D48CA}" srcOrd="4" destOrd="0" presId="urn:microsoft.com/office/officeart/2018/2/layout/IconVerticalSolidList"/>
    <dgm:cxn modelId="{A508FB84-A4A0-C142-B6FE-9DC630CAA098}" type="presParOf" srcId="{F81A4B9D-FB8B-9B40-9639-59E44A3D48CA}" destId="{792A284D-0C02-E841-81E7-F356DD2E781C}" srcOrd="0" destOrd="0" presId="urn:microsoft.com/office/officeart/2018/2/layout/IconVerticalSolidList"/>
    <dgm:cxn modelId="{B70B60A7-1441-0945-BE6E-7199AFE89929}" type="presParOf" srcId="{F81A4B9D-FB8B-9B40-9639-59E44A3D48CA}" destId="{8FC1B8D9-B73C-7F45-A475-C8FF7FD3BA95}" srcOrd="1" destOrd="0" presId="urn:microsoft.com/office/officeart/2018/2/layout/IconVerticalSolidList"/>
    <dgm:cxn modelId="{532699D1-8AB2-A042-8E9F-79046342A7D3}" type="presParOf" srcId="{F81A4B9D-FB8B-9B40-9639-59E44A3D48CA}" destId="{E2661899-92CB-5B4F-BB1A-8A627AD11E75}" srcOrd="2" destOrd="0" presId="urn:microsoft.com/office/officeart/2018/2/layout/IconVerticalSolidList"/>
    <dgm:cxn modelId="{3BCB27FD-C84A-AD45-8995-2FB02B894CE6}" type="presParOf" srcId="{F81A4B9D-FB8B-9B40-9639-59E44A3D48CA}" destId="{6575BF00-244E-CB4B-9386-1A96BE917241}"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9212DD5C-EACD-4A62-AFEE-0E2FC7A50BBE}" type="doc">
      <dgm:prSet loTypeId="urn:microsoft.com/office/officeart/2008/layout/LinedList" loCatId="list" qsTypeId="urn:microsoft.com/office/officeart/2005/8/quickstyle/simple1" qsCatId="simple" csTypeId="urn:microsoft.com/office/officeart/2005/8/colors/colorful2" csCatId="colorful"/>
      <dgm:spPr/>
      <dgm:t>
        <a:bodyPr/>
        <a:lstStyle/>
        <a:p>
          <a:endParaRPr lang="en-US"/>
        </a:p>
      </dgm:t>
    </dgm:pt>
    <dgm:pt modelId="{77F44CA9-54B1-44FF-8845-1F633F7FA535}">
      <dgm:prSet/>
      <dgm:spPr/>
      <dgm:t>
        <a:bodyPr/>
        <a:lstStyle/>
        <a:p>
          <a:r>
            <a:rPr lang="en-US" dirty="0"/>
            <a:t>Introduce ectomycorrhizas as key player in tree/environment interactions.</a:t>
          </a:r>
        </a:p>
      </dgm:t>
    </dgm:pt>
    <dgm:pt modelId="{1EE6EBFE-244A-4E5A-A9CB-AA9856972049}" type="parTrans" cxnId="{0BDDA907-EC5D-4A43-90EF-47F53C9A1892}">
      <dgm:prSet/>
      <dgm:spPr/>
      <dgm:t>
        <a:bodyPr/>
        <a:lstStyle/>
        <a:p>
          <a:endParaRPr lang="en-US"/>
        </a:p>
      </dgm:t>
    </dgm:pt>
    <dgm:pt modelId="{4EF7D3CD-8935-4FA8-AF05-26CA66B247F0}" type="sibTrans" cxnId="{0BDDA907-EC5D-4A43-90EF-47F53C9A1892}">
      <dgm:prSet/>
      <dgm:spPr/>
      <dgm:t>
        <a:bodyPr/>
        <a:lstStyle/>
        <a:p>
          <a:endParaRPr lang="en-US"/>
        </a:p>
      </dgm:t>
    </dgm:pt>
    <dgm:pt modelId="{4243216B-AE8E-429A-A851-C2B3956165DA}">
      <dgm:prSet/>
      <dgm:spPr/>
      <dgm:t>
        <a:bodyPr/>
        <a:lstStyle/>
        <a:p>
          <a:r>
            <a:rPr lang="en-US"/>
            <a:t>Spark conversations about methods, experiments, approaches that could help connect symbiosis and tree drought physiology.</a:t>
          </a:r>
        </a:p>
      </dgm:t>
    </dgm:pt>
    <dgm:pt modelId="{C21D2B40-5A89-4265-A073-05B08D2F17A4}" type="parTrans" cxnId="{58DEA4E1-62BA-4D5A-AA25-058CF3E46C00}">
      <dgm:prSet/>
      <dgm:spPr/>
      <dgm:t>
        <a:bodyPr/>
        <a:lstStyle/>
        <a:p>
          <a:endParaRPr lang="en-US"/>
        </a:p>
      </dgm:t>
    </dgm:pt>
    <dgm:pt modelId="{C52ECFA0-18DD-450C-B31B-415329543740}" type="sibTrans" cxnId="{58DEA4E1-62BA-4D5A-AA25-058CF3E46C00}">
      <dgm:prSet/>
      <dgm:spPr/>
      <dgm:t>
        <a:bodyPr/>
        <a:lstStyle/>
        <a:p>
          <a:endParaRPr lang="en-US"/>
        </a:p>
      </dgm:t>
    </dgm:pt>
    <dgm:pt modelId="{0DF4A7C3-8309-BE4B-A289-F34CFF6467E6}" type="pres">
      <dgm:prSet presAssocID="{9212DD5C-EACD-4A62-AFEE-0E2FC7A50BBE}" presName="vert0" presStyleCnt="0">
        <dgm:presLayoutVars>
          <dgm:dir/>
          <dgm:animOne val="branch"/>
          <dgm:animLvl val="lvl"/>
        </dgm:presLayoutVars>
      </dgm:prSet>
      <dgm:spPr/>
    </dgm:pt>
    <dgm:pt modelId="{FD21081F-0AC5-8347-AF74-2E045827C53E}" type="pres">
      <dgm:prSet presAssocID="{77F44CA9-54B1-44FF-8845-1F633F7FA535}" presName="thickLine" presStyleLbl="alignNode1" presStyleIdx="0" presStyleCnt="2"/>
      <dgm:spPr/>
    </dgm:pt>
    <dgm:pt modelId="{8A0B1D86-D5FD-E240-B97B-E6BFC334C383}" type="pres">
      <dgm:prSet presAssocID="{77F44CA9-54B1-44FF-8845-1F633F7FA535}" presName="horz1" presStyleCnt="0"/>
      <dgm:spPr/>
    </dgm:pt>
    <dgm:pt modelId="{B79E2763-3168-8942-BB7A-5A7F22A9BBE4}" type="pres">
      <dgm:prSet presAssocID="{77F44CA9-54B1-44FF-8845-1F633F7FA535}" presName="tx1" presStyleLbl="revTx" presStyleIdx="0" presStyleCnt="2"/>
      <dgm:spPr/>
    </dgm:pt>
    <dgm:pt modelId="{0B0A27B7-90AD-E047-A517-131C7A80FEE4}" type="pres">
      <dgm:prSet presAssocID="{77F44CA9-54B1-44FF-8845-1F633F7FA535}" presName="vert1" presStyleCnt="0"/>
      <dgm:spPr/>
    </dgm:pt>
    <dgm:pt modelId="{C11F995F-61D0-4F4B-81FF-FC155BEDD9CD}" type="pres">
      <dgm:prSet presAssocID="{4243216B-AE8E-429A-A851-C2B3956165DA}" presName="thickLine" presStyleLbl="alignNode1" presStyleIdx="1" presStyleCnt="2"/>
      <dgm:spPr/>
    </dgm:pt>
    <dgm:pt modelId="{453626CB-540E-0E48-8D43-D9C700B06A09}" type="pres">
      <dgm:prSet presAssocID="{4243216B-AE8E-429A-A851-C2B3956165DA}" presName="horz1" presStyleCnt="0"/>
      <dgm:spPr/>
    </dgm:pt>
    <dgm:pt modelId="{6A2158E7-108B-F64E-BB28-F828FC1D5C32}" type="pres">
      <dgm:prSet presAssocID="{4243216B-AE8E-429A-A851-C2B3956165DA}" presName="tx1" presStyleLbl="revTx" presStyleIdx="1" presStyleCnt="2"/>
      <dgm:spPr/>
    </dgm:pt>
    <dgm:pt modelId="{35B6B567-805F-614F-BB27-D672F23959C6}" type="pres">
      <dgm:prSet presAssocID="{4243216B-AE8E-429A-A851-C2B3956165DA}" presName="vert1" presStyleCnt="0"/>
      <dgm:spPr/>
    </dgm:pt>
  </dgm:ptLst>
  <dgm:cxnLst>
    <dgm:cxn modelId="{C0D8F205-F55D-8A45-ADA8-F8A1818F4BE8}" type="presOf" srcId="{77F44CA9-54B1-44FF-8845-1F633F7FA535}" destId="{B79E2763-3168-8942-BB7A-5A7F22A9BBE4}" srcOrd="0" destOrd="0" presId="urn:microsoft.com/office/officeart/2008/layout/LinedList"/>
    <dgm:cxn modelId="{0BDDA907-EC5D-4A43-90EF-47F53C9A1892}" srcId="{9212DD5C-EACD-4A62-AFEE-0E2FC7A50BBE}" destId="{77F44CA9-54B1-44FF-8845-1F633F7FA535}" srcOrd="0" destOrd="0" parTransId="{1EE6EBFE-244A-4E5A-A9CB-AA9856972049}" sibTransId="{4EF7D3CD-8935-4FA8-AF05-26CA66B247F0}"/>
    <dgm:cxn modelId="{83D61E0E-A409-344B-885A-84701A9F078F}" type="presOf" srcId="{9212DD5C-EACD-4A62-AFEE-0E2FC7A50BBE}" destId="{0DF4A7C3-8309-BE4B-A289-F34CFF6467E6}" srcOrd="0" destOrd="0" presId="urn:microsoft.com/office/officeart/2008/layout/LinedList"/>
    <dgm:cxn modelId="{9126E87A-8FAB-7B41-8FE4-1714970E282E}" type="presOf" srcId="{4243216B-AE8E-429A-A851-C2B3956165DA}" destId="{6A2158E7-108B-F64E-BB28-F828FC1D5C32}" srcOrd="0" destOrd="0" presId="urn:microsoft.com/office/officeart/2008/layout/LinedList"/>
    <dgm:cxn modelId="{58DEA4E1-62BA-4D5A-AA25-058CF3E46C00}" srcId="{9212DD5C-EACD-4A62-AFEE-0E2FC7A50BBE}" destId="{4243216B-AE8E-429A-A851-C2B3956165DA}" srcOrd="1" destOrd="0" parTransId="{C21D2B40-5A89-4265-A073-05B08D2F17A4}" sibTransId="{C52ECFA0-18DD-450C-B31B-415329543740}"/>
    <dgm:cxn modelId="{A7CD2FA5-AA4A-0E4D-AD84-89C98F691453}" type="presParOf" srcId="{0DF4A7C3-8309-BE4B-A289-F34CFF6467E6}" destId="{FD21081F-0AC5-8347-AF74-2E045827C53E}" srcOrd="0" destOrd="0" presId="urn:microsoft.com/office/officeart/2008/layout/LinedList"/>
    <dgm:cxn modelId="{DA92F496-5830-A744-9979-B2B5CB1E2B25}" type="presParOf" srcId="{0DF4A7C3-8309-BE4B-A289-F34CFF6467E6}" destId="{8A0B1D86-D5FD-E240-B97B-E6BFC334C383}" srcOrd="1" destOrd="0" presId="urn:microsoft.com/office/officeart/2008/layout/LinedList"/>
    <dgm:cxn modelId="{C43B6A52-7273-3543-856B-3C1919397AEE}" type="presParOf" srcId="{8A0B1D86-D5FD-E240-B97B-E6BFC334C383}" destId="{B79E2763-3168-8942-BB7A-5A7F22A9BBE4}" srcOrd="0" destOrd="0" presId="urn:microsoft.com/office/officeart/2008/layout/LinedList"/>
    <dgm:cxn modelId="{0AA512D4-627E-C14F-BB55-85C096109FCE}" type="presParOf" srcId="{8A0B1D86-D5FD-E240-B97B-E6BFC334C383}" destId="{0B0A27B7-90AD-E047-A517-131C7A80FEE4}" srcOrd="1" destOrd="0" presId="urn:microsoft.com/office/officeart/2008/layout/LinedList"/>
    <dgm:cxn modelId="{888805AB-8665-CE40-BB42-47A234C546AF}" type="presParOf" srcId="{0DF4A7C3-8309-BE4B-A289-F34CFF6467E6}" destId="{C11F995F-61D0-4F4B-81FF-FC155BEDD9CD}" srcOrd="2" destOrd="0" presId="urn:microsoft.com/office/officeart/2008/layout/LinedList"/>
    <dgm:cxn modelId="{E99001DC-B5AA-734A-9025-1F571A59470D}" type="presParOf" srcId="{0DF4A7C3-8309-BE4B-A289-F34CFF6467E6}" destId="{453626CB-540E-0E48-8D43-D9C700B06A09}" srcOrd="3" destOrd="0" presId="urn:microsoft.com/office/officeart/2008/layout/LinedList"/>
    <dgm:cxn modelId="{6D66F2FF-10E3-014B-B2C6-B573AAC96047}" type="presParOf" srcId="{453626CB-540E-0E48-8D43-D9C700B06A09}" destId="{6A2158E7-108B-F64E-BB28-F828FC1D5C32}" srcOrd="0" destOrd="0" presId="urn:microsoft.com/office/officeart/2008/layout/LinedList"/>
    <dgm:cxn modelId="{BC9D2C09-8BC4-D840-B69D-59CCA31B1AC6}" type="presParOf" srcId="{453626CB-540E-0E48-8D43-D9C700B06A09}" destId="{35B6B567-805F-614F-BB27-D672F23959C6}" srcOrd="1" destOrd="0" presId="urn:microsoft.com/office/officeart/2008/layout/Line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899B217D-63B8-43DF-9EF1-6AB5A3F0709F}"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D2058C2B-5441-4C58-BFCD-8B383A1A050A}">
      <dgm:prSet/>
      <dgm:spPr/>
      <dgm:t>
        <a:bodyPr/>
        <a:lstStyle/>
        <a:p>
          <a:pPr>
            <a:lnSpc>
              <a:spcPct val="100000"/>
            </a:lnSpc>
          </a:pPr>
          <a:r>
            <a:rPr lang="en-US" dirty="0"/>
            <a:t>Identifying a “molecular fingerprint” of plant-fungal cooperation for field characterization of symbiosis</a:t>
          </a:r>
        </a:p>
      </dgm:t>
    </dgm:pt>
    <dgm:pt modelId="{F4702434-E9A2-4036-A1F1-111ADC983B0D}" type="parTrans" cxnId="{813B32CC-9084-49D0-ADF7-70A5550E5BA7}">
      <dgm:prSet/>
      <dgm:spPr/>
      <dgm:t>
        <a:bodyPr/>
        <a:lstStyle/>
        <a:p>
          <a:endParaRPr lang="en-US"/>
        </a:p>
      </dgm:t>
    </dgm:pt>
    <dgm:pt modelId="{EBE0BE72-0B64-46F4-8F3E-E7BCC59071E3}" type="sibTrans" cxnId="{813B32CC-9084-49D0-ADF7-70A5550E5BA7}">
      <dgm:prSet/>
      <dgm:spPr/>
      <dgm:t>
        <a:bodyPr/>
        <a:lstStyle/>
        <a:p>
          <a:endParaRPr lang="en-US"/>
        </a:p>
      </dgm:t>
    </dgm:pt>
    <dgm:pt modelId="{76909523-2285-4C3B-91CD-8567C022238D}">
      <dgm:prSet/>
      <dgm:spPr/>
      <dgm:t>
        <a:bodyPr/>
        <a:lstStyle/>
        <a:p>
          <a:pPr>
            <a:lnSpc>
              <a:spcPct val="100000"/>
            </a:lnSpc>
          </a:pPr>
          <a:r>
            <a:rPr lang="en-US" dirty="0"/>
            <a:t>What do fungi gain by specializing on particular plant hosts?</a:t>
          </a:r>
        </a:p>
      </dgm:t>
    </dgm:pt>
    <dgm:pt modelId="{D3A4654B-B450-4DC3-A8EC-1A129D8C2334}" type="parTrans" cxnId="{9E98BCA2-F3E6-47D4-96B0-38B8829274B0}">
      <dgm:prSet/>
      <dgm:spPr/>
      <dgm:t>
        <a:bodyPr/>
        <a:lstStyle/>
        <a:p>
          <a:endParaRPr lang="en-US"/>
        </a:p>
      </dgm:t>
    </dgm:pt>
    <dgm:pt modelId="{B39CA8D6-B3F3-4C30-A19A-5EB88CEEBEC6}" type="sibTrans" cxnId="{9E98BCA2-F3E6-47D4-96B0-38B8829274B0}">
      <dgm:prSet/>
      <dgm:spPr/>
      <dgm:t>
        <a:bodyPr/>
        <a:lstStyle/>
        <a:p>
          <a:endParaRPr lang="en-US"/>
        </a:p>
      </dgm:t>
    </dgm:pt>
    <dgm:pt modelId="{E5A86B02-2BC8-4C65-85B4-09E8091D88F8}" type="pres">
      <dgm:prSet presAssocID="{899B217D-63B8-43DF-9EF1-6AB5A3F0709F}" presName="root" presStyleCnt="0">
        <dgm:presLayoutVars>
          <dgm:dir/>
          <dgm:resizeHandles val="exact"/>
        </dgm:presLayoutVars>
      </dgm:prSet>
      <dgm:spPr/>
    </dgm:pt>
    <dgm:pt modelId="{B52780CE-88F9-4247-B84C-FA19EDF76C2E}" type="pres">
      <dgm:prSet presAssocID="{D2058C2B-5441-4C58-BFCD-8B383A1A050A}" presName="compNode" presStyleCnt="0"/>
      <dgm:spPr/>
    </dgm:pt>
    <dgm:pt modelId="{9970FAF3-545E-4B51-B78A-79B7329E5274}" type="pres">
      <dgm:prSet presAssocID="{D2058C2B-5441-4C58-BFCD-8B383A1A050A}" presName="bgRect" presStyleLbl="bgShp" presStyleIdx="0" presStyleCnt="2"/>
      <dgm:spPr/>
    </dgm:pt>
    <dgm:pt modelId="{B610F582-86BA-4397-8991-2FC58E64B3F6}" type="pres">
      <dgm:prSet presAssocID="{D2058C2B-5441-4C58-BFCD-8B383A1A050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Finger Print"/>
        </a:ext>
      </dgm:extLst>
    </dgm:pt>
    <dgm:pt modelId="{1D0A0E51-E1F2-4026-862B-D1DC7360F565}" type="pres">
      <dgm:prSet presAssocID="{D2058C2B-5441-4C58-BFCD-8B383A1A050A}" presName="spaceRect" presStyleCnt="0"/>
      <dgm:spPr/>
    </dgm:pt>
    <dgm:pt modelId="{C8338E57-D7EB-4F10-AC49-9BDD7872E1E8}" type="pres">
      <dgm:prSet presAssocID="{D2058C2B-5441-4C58-BFCD-8B383A1A050A}" presName="parTx" presStyleLbl="revTx" presStyleIdx="0" presStyleCnt="2">
        <dgm:presLayoutVars>
          <dgm:chMax val="0"/>
          <dgm:chPref val="0"/>
        </dgm:presLayoutVars>
      </dgm:prSet>
      <dgm:spPr/>
    </dgm:pt>
    <dgm:pt modelId="{E2FC7E02-CAB1-42AC-825C-90C8606402FA}" type="pres">
      <dgm:prSet presAssocID="{EBE0BE72-0B64-46F4-8F3E-E7BCC59071E3}" presName="sibTrans" presStyleCnt="0"/>
      <dgm:spPr/>
    </dgm:pt>
    <dgm:pt modelId="{4436AA57-2F41-412C-BFCF-E85EC80CB652}" type="pres">
      <dgm:prSet presAssocID="{76909523-2285-4C3B-91CD-8567C022238D}" presName="compNode" presStyleCnt="0"/>
      <dgm:spPr/>
    </dgm:pt>
    <dgm:pt modelId="{160592F1-C1B8-4B64-B0B8-D3BC5847C0A1}" type="pres">
      <dgm:prSet presAssocID="{76909523-2285-4C3B-91CD-8567C022238D}" presName="bgRect" presStyleLbl="bgShp" presStyleIdx="1" presStyleCnt="2"/>
      <dgm:spPr/>
    </dgm:pt>
    <dgm:pt modelId="{93E88AF5-67E7-42AE-BF62-CFC6E3E7DC54}" type="pres">
      <dgm:prSet presAssocID="{76909523-2285-4C3B-91CD-8567C022238D}" presName="iconRect" presStyleLbl="node1" presStyleIdx="1" presStyleCnt="2"/>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Tree With Roots with solid fill"/>
        </a:ext>
      </dgm:extLst>
    </dgm:pt>
    <dgm:pt modelId="{2F7B68BC-2D58-4282-AC37-ABB09949EB46}" type="pres">
      <dgm:prSet presAssocID="{76909523-2285-4C3B-91CD-8567C022238D}" presName="spaceRect" presStyleCnt="0"/>
      <dgm:spPr/>
    </dgm:pt>
    <dgm:pt modelId="{6AC795C1-1F20-4696-AE1B-561546EDB9DB}" type="pres">
      <dgm:prSet presAssocID="{76909523-2285-4C3B-91CD-8567C022238D}" presName="parTx" presStyleLbl="revTx" presStyleIdx="1" presStyleCnt="2">
        <dgm:presLayoutVars>
          <dgm:chMax val="0"/>
          <dgm:chPref val="0"/>
        </dgm:presLayoutVars>
      </dgm:prSet>
      <dgm:spPr/>
    </dgm:pt>
  </dgm:ptLst>
  <dgm:cxnLst>
    <dgm:cxn modelId="{E9E43D41-BBE5-4BA6-B354-A050C1E97651}" type="presOf" srcId="{D2058C2B-5441-4C58-BFCD-8B383A1A050A}" destId="{C8338E57-D7EB-4F10-AC49-9BDD7872E1E8}" srcOrd="0" destOrd="0" presId="urn:microsoft.com/office/officeart/2018/2/layout/IconVerticalSolidList"/>
    <dgm:cxn modelId="{F866416A-F3D8-4E9B-8F8A-42672D22588E}" type="presOf" srcId="{76909523-2285-4C3B-91CD-8567C022238D}" destId="{6AC795C1-1F20-4696-AE1B-561546EDB9DB}" srcOrd="0" destOrd="0" presId="urn:microsoft.com/office/officeart/2018/2/layout/IconVerticalSolidList"/>
    <dgm:cxn modelId="{9E98BCA2-F3E6-47D4-96B0-38B8829274B0}" srcId="{899B217D-63B8-43DF-9EF1-6AB5A3F0709F}" destId="{76909523-2285-4C3B-91CD-8567C022238D}" srcOrd="1" destOrd="0" parTransId="{D3A4654B-B450-4DC3-A8EC-1A129D8C2334}" sibTransId="{B39CA8D6-B3F3-4C30-A19A-5EB88CEEBEC6}"/>
    <dgm:cxn modelId="{813B32CC-9084-49D0-ADF7-70A5550E5BA7}" srcId="{899B217D-63B8-43DF-9EF1-6AB5A3F0709F}" destId="{D2058C2B-5441-4C58-BFCD-8B383A1A050A}" srcOrd="0" destOrd="0" parTransId="{F4702434-E9A2-4036-A1F1-111ADC983B0D}" sibTransId="{EBE0BE72-0B64-46F4-8F3E-E7BCC59071E3}"/>
    <dgm:cxn modelId="{86CDA3DC-1766-4FA2-8BD4-C861E7054E9F}" type="presOf" srcId="{899B217D-63B8-43DF-9EF1-6AB5A3F0709F}" destId="{E5A86B02-2BC8-4C65-85B4-09E8091D88F8}" srcOrd="0" destOrd="0" presId="urn:microsoft.com/office/officeart/2018/2/layout/IconVerticalSolidList"/>
    <dgm:cxn modelId="{CAE995A3-CD6E-4BBD-ACC5-9D9029084335}" type="presParOf" srcId="{E5A86B02-2BC8-4C65-85B4-09E8091D88F8}" destId="{B52780CE-88F9-4247-B84C-FA19EDF76C2E}" srcOrd="0" destOrd="0" presId="urn:microsoft.com/office/officeart/2018/2/layout/IconVerticalSolidList"/>
    <dgm:cxn modelId="{55807F32-C395-473E-AB91-4F1BADFE8F95}" type="presParOf" srcId="{B52780CE-88F9-4247-B84C-FA19EDF76C2E}" destId="{9970FAF3-545E-4B51-B78A-79B7329E5274}" srcOrd="0" destOrd="0" presId="urn:microsoft.com/office/officeart/2018/2/layout/IconVerticalSolidList"/>
    <dgm:cxn modelId="{8CAE2789-3AF6-4278-9A84-B51E5A97162F}" type="presParOf" srcId="{B52780CE-88F9-4247-B84C-FA19EDF76C2E}" destId="{B610F582-86BA-4397-8991-2FC58E64B3F6}" srcOrd="1" destOrd="0" presId="urn:microsoft.com/office/officeart/2018/2/layout/IconVerticalSolidList"/>
    <dgm:cxn modelId="{4B201C7F-3A80-4D71-969D-C9A31BBB2778}" type="presParOf" srcId="{B52780CE-88F9-4247-B84C-FA19EDF76C2E}" destId="{1D0A0E51-E1F2-4026-862B-D1DC7360F565}" srcOrd="2" destOrd="0" presId="urn:microsoft.com/office/officeart/2018/2/layout/IconVerticalSolidList"/>
    <dgm:cxn modelId="{1438402E-F452-44C4-9A48-CA866CA8D5EC}" type="presParOf" srcId="{B52780CE-88F9-4247-B84C-FA19EDF76C2E}" destId="{C8338E57-D7EB-4F10-AC49-9BDD7872E1E8}" srcOrd="3" destOrd="0" presId="urn:microsoft.com/office/officeart/2018/2/layout/IconVerticalSolidList"/>
    <dgm:cxn modelId="{EB830DA4-2F17-4DE2-8236-F3928561994D}" type="presParOf" srcId="{E5A86B02-2BC8-4C65-85B4-09E8091D88F8}" destId="{E2FC7E02-CAB1-42AC-825C-90C8606402FA}" srcOrd="1" destOrd="0" presId="urn:microsoft.com/office/officeart/2018/2/layout/IconVerticalSolidList"/>
    <dgm:cxn modelId="{B7BFEB4E-1004-42DA-9C54-E2761FAFB243}" type="presParOf" srcId="{E5A86B02-2BC8-4C65-85B4-09E8091D88F8}" destId="{4436AA57-2F41-412C-BFCF-E85EC80CB652}" srcOrd="2" destOrd="0" presId="urn:microsoft.com/office/officeart/2018/2/layout/IconVerticalSolidList"/>
    <dgm:cxn modelId="{A5636264-7269-4473-958D-41591F1483F4}" type="presParOf" srcId="{4436AA57-2F41-412C-BFCF-E85EC80CB652}" destId="{160592F1-C1B8-4B64-B0B8-D3BC5847C0A1}" srcOrd="0" destOrd="0" presId="urn:microsoft.com/office/officeart/2018/2/layout/IconVerticalSolidList"/>
    <dgm:cxn modelId="{C5D94067-E7DE-4682-A95C-4C60DD040AEA}" type="presParOf" srcId="{4436AA57-2F41-412C-BFCF-E85EC80CB652}" destId="{93E88AF5-67E7-42AE-BF62-CFC6E3E7DC54}" srcOrd="1" destOrd="0" presId="urn:microsoft.com/office/officeart/2018/2/layout/IconVerticalSolidList"/>
    <dgm:cxn modelId="{A1611541-77A8-491F-8DBD-9C71580DDDA3}" type="presParOf" srcId="{4436AA57-2F41-412C-BFCF-E85EC80CB652}" destId="{2F7B68BC-2D58-4282-AC37-ABB09949EB46}" srcOrd="2" destOrd="0" presId="urn:microsoft.com/office/officeart/2018/2/layout/IconVerticalSolidList"/>
    <dgm:cxn modelId="{D2EEF5C5-DA30-4A90-9DAE-F61D2B4A37A7}" type="presParOf" srcId="{4436AA57-2F41-412C-BFCF-E85EC80CB652}" destId="{6AC795C1-1F20-4696-AE1B-561546EDB9DB}" srcOrd="3"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C0328C7D-71E9-499B-ABF8-30E9A08D7151}" type="doc">
      <dgm:prSet loTypeId="urn:microsoft.com/office/officeart/2018/2/layout/IconVerticalSolidList" loCatId="icon" qsTypeId="urn:microsoft.com/office/officeart/2005/8/quickstyle/simple1" qsCatId="simple" csTypeId="urn:microsoft.com/office/officeart/2018/5/colors/Iconchunking_neutralicontext_colorful1" csCatId="colorful" phldr="1"/>
      <dgm:spPr/>
      <dgm:t>
        <a:bodyPr/>
        <a:lstStyle/>
        <a:p>
          <a:endParaRPr lang="en-US"/>
        </a:p>
      </dgm:t>
    </dgm:pt>
    <dgm:pt modelId="{A550A357-2735-435E-AA93-2333D3EB5A7D}">
      <dgm:prSet/>
      <dgm:spPr/>
      <dgm:t>
        <a:bodyPr/>
        <a:lstStyle/>
        <a:p>
          <a:pPr>
            <a:lnSpc>
              <a:spcPct val="100000"/>
            </a:lnSpc>
          </a:pPr>
          <a:r>
            <a:rPr lang="en-US" dirty="0"/>
            <a:t>Do fungi provide different benefits under stress?</a:t>
          </a:r>
        </a:p>
      </dgm:t>
    </dgm:pt>
    <dgm:pt modelId="{3F500F2E-2D15-4D7A-9143-18546E8C2CB2}" type="parTrans" cxnId="{69AB6EA0-C688-4CCA-9D10-A402A6EA82AA}">
      <dgm:prSet/>
      <dgm:spPr/>
      <dgm:t>
        <a:bodyPr/>
        <a:lstStyle/>
        <a:p>
          <a:endParaRPr lang="en-US"/>
        </a:p>
      </dgm:t>
    </dgm:pt>
    <dgm:pt modelId="{24CF24D7-9F08-4383-83E5-0059AFDC35D1}" type="sibTrans" cxnId="{69AB6EA0-C688-4CCA-9D10-A402A6EA82AA}">
      <dgm:prSet/>
      <dgm:spPr/>
      <dgm:t>
        <a:bodyPr/>
        <a:lstStyle/>
        <a:p>
          <a:endParaRPr lang="en-US"/>
        </a:p>
      </dgm:t>
    </dgm:pt>
    <dgm:pt modelId="{66968C07-67C2-4B95-BB85-23D561A1C399}">
      <dgm:prSet/>
      <dgm:spPr/>
      <dgm:t>
        <a:bodyPr/>
        <a:lstStyle/>
        <a:p>
          <a:pPr>
            <a:lnSpc>
              <a:spcPct val="100000"/>
            </a:lnSpc>
          </a:pPr>
          <a:r>
            <a:rPr lang="en-US" dirty="0"/>
            <a:t>Do seedling populations do better with access to a diverse “portfolio” of fungi?</a:t>
          </a:r>
        </a:p>
      </dgm:t>
    </dgm:pt>
    <dgm:pt modelId="{F967457B-8229-4995-92AD-B40A6B2599E8}" type="parTrans" cxnId="{891BC8BA-8735-4B7A-84B5-4D316A996DAC}">
      <dgm:prSet/>
      <dgm:spPr/>
      <dgm:t>
        <a:bodyPr/>
        <a:lstStyle/>
        <a:p>
          <a:endParaRPr lang="en-US"/>
        </a:p>
      </dgm:t>
    </dgm:pt>
    <dgm:pt modelId="{5C2D705C-D23D-49D7-8CCC-A234C15F22AA}" type="sibTrans" cxnId="{891BC8BA-8735-4B7A-84B5-4D316A996DAC}">
      <dgm:prSet/>
      <dgm:spPr/>
      <dgm:t>
        <a:bodyPr/>
        <a:lstStyle/>
        <a:p>
          <a:endParaRPr lang="en-US"/>
        </a:p>
      </dgm:t>
    </dgm:pt>
    <dgm:pt modelId="{DEC46B31-E352-4715-A466-D86256F071F9}">
      <dgm:prSet/>
      <dgm:spPr/>
      <dgm:t>
        <a:bodyPr/>
        <a:lstStyle/>
        <a:p>
          <a:pPr>
            <a:lnSpc>
              <a:spcPct val="100000"/>
            </a:lnSpc>
          </a:pPr>
          <a:r>
            <a:rPr lang="en-US" dirty="0"/>
            <a:t>What fungal portfolios should trees cultivate when the environment varies?</a:t>
          </a:r>
        </a:p>
      </dgm:t>
    </dgm:pt>
    <dgm:pt modelId="{7EBBEB34-6713-45F7-853D-0342716CA79D}" type="parTrans" cxnId="{1C475DC3-37C3-443A-A619-D458EF46B5A6}">
      <dgm:prSet/>
      <dgm:spPr/>
      <dgm:t>
        <a:bodyPr/>
        <a:lstStyle/>
        <a:p>
          <a:endParaRPr lang="en-US"/>
        </a:p>
      </dgm:t>
    </dgm:pt>
    <dgm:pt modelId="{93E8C4C1-1E97-4AAC-A3D8-311F4BD3BB44}" type="sibTrans" cxnId="{1C475DC3-37C3-443A-A619-D458EF46B5A6}">
      <dgm:prSet/>
      <dgm:spPr/>
      <dgm:t>
        <a:bodyPr/>
        <a:lstStyle/>
        <a:p>
          <a:endParaRPr lang="en-US"/>
        </a:p>
      </dgm:t>
    </dgm:pt>
    <dgm:pt modelId="{46667ADA-0F3D-E645-90C8-C85E1E885BE9}">
      <dgm:prSet/>
      <dgm:spPr/>
      <dgm:t>
        <a:bodyPr/>
        <a:lstStyle/>
        <a:p>
          <a:pPr>
            <a:lnSpc>
              <a:spcPct val="100000"/>
            </a:lnSpc>
          </a:pPr>
          <a:r>
            <a:rPr lang="en-US" dirty="0"/>
            <a:t>Key assumption</a:t>
          </a:r>
        </a:p>
      </dgm:t>
    </dgm:pt>
    <dgm:pt modelId="{DCF029A7-CAD6-9B47-88F9-BF093FDCF61D}" type="parTrans" cxnId="{7F2E0477-F740-374E-980F-3BE3D63A1E80}">
      <dgm:prSet/>
      <dgm:spPr/>
      <dgm:t>
        <a:bodyPr/>
        <a:lstStyle/>
        <a:p>
          <a:endParaRPr lang="en-US"/>
        </a:p>
      </dgm:t>
    </dgm:pt>
    <dgm:pt modelId="{76F69A84-FDAD-2849-B5CE-C3C967C7BF05}" type="sibTrans" cxnId="{7F2E0477-F740-374E-980F-3BE3D63A1E80}">
      <dgm:prSet/>
      <dgm:spPr/>
      <dgm:t>
        <a:bodyPr/>
        <a:lstStyle/>
        <a:p>
          <a:endParaRPr lang="en-US"/>
        </a:p>
      </dgm:t>
    </dgm:pt>
    <dgm:pt modelId="{42BCBD9A-39B1-0F4D-8BCF-003F0023044E}">
      <dgm:prSet/>
      <dgm:spPr/>
      <dgm:t>
        <a:bodyPr/>
        <a:lstStyle/>
        <a:p>
          <a:pPr>
            <a:lnSpc>
              <a:spcPct val="100000"/>
            </a:lnSpc>
          </a:pPr>
          <a:r>
            <a:rPr lang="en-US" dirty="0"/>
            <a:t>Greenhouse</a:t>
          </a:r>
        </a:p>
      </dgm:t>
    </dgm:pt>
    <dgm:pt modelId="{043F6803-4F77-6647-A665-AE9CA5469076}" type="parTrans" cxnId="{189A8E34-C4B4-4143-A748-B4A07919913F}">
      <dgm:prSet/>
      <dgm:spPr/>
      <dgm:t>
        <a:bodyPr/>
        <a:lstStyle/>
        <a:p>
          <a:endParaRPr lang="en-US"/>
        </a:p>
      </dgm:t>
    </dgm:pt>
    <dgm:pt modelId="{F5A4C9C4-49B4-0346-85C5-3A0FCA13F6F8}" type="sibTrans" cxnId="{189A8E34-C4B4-4143-A748-B4A07919913F}">
      <dgm:prSet/>
      <dgm:spPr/>
      <dgm:t>
        <a:bodyPr/>
        <a:lstStyle/>
        <a:p>
          <a:endParaRPr lang="en-US"/>
        </a:p>
      </dgm:t>
    </dgm:pt>
    <dgm:pt modelId="{5732C6A3-894C-8844-BFA4-A7F559E3C847}">
      <dgm:prSet/>
      <dgm:spPr/>
      <dgm:t>
        <a:bodyPr/>
        <a:lstStyle/>
        <a:p>
          <a:pPr>
            <a:lnSpc>
              <a:spcPct val="100000"/>
            </a:lnSpc>
          </a:pPr>
          <a:r>
            <a:rPr lang="en-US" dirty="0"/>
            <a:t>Simulate based on greenhouse data</a:t>
          </a:r>
        </a:p>
      </dgm:t>
    </dgm:pt>
    <dgm:pt modelId="{00DCCB7B-A7FB-9A41-AA0B-361B8C91AA90}" type="parTrans" cxnId="{927DDA4A-93F3-4041-B475-702E46843498}">
      <dgm:prSet/>
      <dgm:spPr/>
      <dgm:t>
        <a:bodyPr/>
        <a:lstStyle/>
        <a:p>
          <a:endParaRPr lang="en-US"/>
        </a:p>
      </dgm:t>
    </dgm:pt>
    <dgm:pt modelId="{F9FE62BE-5F08-A84D-9309-D59DF38A9648}" type="sibTrans" cxnId="{927DDA4A-93F3-4041-B475-702E46843498}">
      <dgm:prSet/>
      <dgm:spPr/>
      <dgm:t>
        <a:bodyPr/>
        <a:lstStyle/>
        <a:p>
          <a:endParaRPr lang="en-US"/>
        </a:p>
      </dgm:t>
    </dgm:pt>
    <dgm:pt modelId="{65D77F93-7D34-6D48-8C39-C4B6EBD8B5FB}">
      <dgm:prSet/>
      <dgm:spPr/>
      <dgm:t>
        <a:bodyPr/>
        <a:lstStyle/>
        <a:p>
          <a:pPr>
            <a:lnSpc>
              <a:spcPct val="100000"/>
            </a:lnSpc>
          </a:pPr>
          <a:r>
            <a:rPr lang="en-US" dirty="0"/>
            <a:t>Model</a:t>
          </a:r>
        </a:p>
      </dgm:t>
    </dgm:pt>
    <dgm:pt modelId="{10BBD77E-7264-984F-B3D9-2A96E422790C}" type="parTrans" cxnId="{786226B9-BD9B-A648-8584-3029BDB18D16}">
      <dgm:prSet/>
      <dgm:spPr/>
      <dgm:t>
        <a:bodyPr/>
        <a:lstStyle/>
        <a:p>
          <a:endParaRPr lang="en-US"/>
        </a:p>
      </dgm:t>
    </dgm:pt>
    <dgm:pt modelId="{A2AB4C10-851F-5B42-8BC8-45A374F34BC9}" type="sibTrans" cxnId="{786226B9-BD9B-A648-8584-3029BDB18D16}">
      <dgm:prSet/>
      <dgm:spPr/>
      <dgm:t>
        <a:bodyPr/>
        <a:lstStyle/>
        <a:p>
          <a:endParaRPr lang="en-US"/>
        </a:p>
      </dgm:t>
    </dgm:pt>
    <dgm:pt modelId="{19CEA403-5C44-4CE5-869A-0C8F52699015}" type="pres">
      <dgm:prSet presAssocID="{C0328C7D-71E9-499B-ABF8-30E9A08D7151}" presName="root" presStyleCnt="0">
        <dgm:presLayoutVars>
          <dgm:dir/>
          <dgm:resizeHandles val="exact"/>
        </dgm:presLayoutVars>
      </dgm:prSet>
      <dgm:spPr/>
    </dgm:pt>
    <dgm:pt modelId="{559CA1A5-040A-4333-9AA8-3AD59E1E0B92}" type="pres">
      <dgm:prSet presAssocID="{A550A357-2735-435E-AA93-2333D3EB5A7D}" presName="compNode" presStyleCnt="0"/>
      <dgm:spPr/>
    </dgm:pt>
    <dgm:pt modelId="{C122868C-C18C-493B-90E3-129A8BD9CB47}" type="pres">
      <dgm:prSet presAssocID="{A550A357-2735-435E-AA93-2333D3EB5A7D}" presName="bgRect" presStyleLbl="bgShp" presStyleIdx="0" presStyleCnt="3"/>
      <dgm:spPr/>
    </dgm:pt>
    <dgm:pt modelId="{B05D8461-9991-41B0-984E-5A193DCC8079}" type="pres">
      <dgm:prSet presAssocID="{A550A357-2735-435E-AA93-2333D3EB5A7D}" presName="iconRect" presStyleLbl="node1" presStyleIdx="0" presStyleCnt="3"/>
      <dgm:spPr>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Mushroom with solid fill"/>
        </a:ext>
      </dgm:extLst>
    </dgm:pt>
    <dgm:pt modelId="{FFF5154B-F2BD-4D83-9AE2-087151DBD884}" type="pres">
      <dgm:prSet presAssocID="{A550A357-2735-435E-AA93-2333D3EB5A7D}" presName="spaceRect" presStyleCnt="0"/>
      <dgm:spPr/>
    </dgm:pt>
    <dgm:pt modelId="{CF3B9F6C-F319-4648-90E0-D2C7DB1CBCCC}" type="pres">
      <dgm:prSet presAssocID="{A550A357-2735-435E-AA93-2333D3EB5A7D}" presName="parTx" presStyleLbl="revTx" presStyleIdx="0" presStyleCnt="6">
        <dgm:presLayoutVars>
          <dgm:chMax val="0"/>
          <dgm:chPref val="0"/>
        </dgm:presLayoutVars>
      </dgm:prSet>
      <dgm:spPr/>
    </dgm:pt>
    <dgm:pt modelId="{1A8CCAD0-6A02-4B44-9A68-FAEDE16E4FB0}" type="pres">
      <dgm:prSet presAssocID="{A550A357-2735-435E-AA93-2333D3EB5A7D}" presName="desTx" presStyleLbl="revTx" presStyleIdx="1" presStyleCnt="6">
        <dgm:presLayoutVars/>
      </dgm:prSet>
      <dgm:spPr/>
    </dgm:pt>
    <dgm:pt modelId="{3B763075-3C99-47D0-8B92-E36263481EA2}" type="pres">
      <dgm:prSet presAssocID="{24CF24D7-9F08-4383-83E5-0059AFDC35D1}" presName="sibTrans" presStyleCnt="0"/>
      <dgm:spPr/>
    </dgm:pt>
    <dgm:pt modelId="{8A002DCF-A3BB-4CF4-A54A-050BE3596A5F}" type="pres">
      <dgm:prSet presAssocID="{66968C07-67C2-4B95-BB85-23D561A1C399}" presName="compNode" presStyleCnt="0"/>
      <dgm:spPr/>
    </dgm:pt>
    <dgm:pt modelId="{869F2BBA-BF40-4D83-92D1-68A8B55AEC22}" type="pres">
      <dgm:prSet presAssocID="{66968C07-67C2-4B95-BB85-23D561A1C399}" presName="bgRect" presStyleLbl="bgShp" presStyleIdx="1" presStyleCnt="3"/>
      <dgm:spPr/>
    </dgm:pt>
    <dgm:pt modelId="{EDC0D70B-BA41-49B5-B796-9BC4F7F2320F}" type="pres">
      <dgm:prSet presAssocID="{66968C07-67C2-4B95-BB85-23D561A1C399}" presName="iconRect" presStyleLbl="node1" presStyleIdx="1" presStyleCnt="3"/>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Open Hand with Plant"/>
        </a:ext>
      </dgm:extLst>
    </dgm:pt>
    <dgm:pt modelId="{11F7682D-33AA-4471-9D18-65F159B0A0F3}" type="pres">
      <dgm:prSet presAssocID="{66968C07-67C2-4B95-BB85-23D561A1C399}" presName="spaceRect" presStyleCnt="0"/>
      <dgm:spPr/>
    </dgm:pt>
    <dgm:pt modelId="{A04A4E60-F6ED-441B-B51B-2E48384E848F}" type="pres">
      <dgm:prSet presAssocID="{66968C07-67C2-4B95-BB85-23D561A1C399}" presName="parTx" presStyleLbl="revTx" presStyleIdx="2" presStyleCnt="6">
        <dgm:presLayoutVars>
          <dgm:chMax val="0"/>
          <dgm:chPref val="0"/>
        </dgm:presLayoutVars>
      </dgm:prSet>
      <dgm:spPr/>
    </dgm:pt>
    <dgm:pt modelId="{2C044A90-BEF4-4648-84A7-3F3696CDFA30}" type="pres">
      <dgm:prSet presAssocID="{66968C07-67C2-4B95-BB85-23D561A1C399}" presName="desTx" presStyleLbl="revTx" presStyleIdx="3" presStyleCnt="6">
        <dgm:presLayoutVars/>
      </dgm:prSet>
      <dgm:spPr/>
    </dgm:pt>
    <dgm:pt modelId="{1056AA62-1B1B-4BF4-8B24-1AC5D00BAE35}" type="pres">
      <dgm:prSet presAssocID="{5C2D705C-D23D-49D7-8CCC-A234C15F22AA}" presName="sibTrans" presStyleCnt="0"/>
      <dgm:spPr/>
    </dgm:pt>
    <dgm:pt modelId="{53D3A019-FC1B-4D1A-A3FC-CF5B7D534464}" type="pres">
      <dgm:prSet presAssocID="{DEC46B31-E352-4715-A466-D86256F071F9}" presName="compNode" presStyleCnt="0"/>
      <dgm:spPr/>
    </dgm:pt>
    <dgm:pt modelId="{A6C76B7E-160B-47C2-88D9-D3405FB3B503}" type="pres">
      <dgm:prSet presAssocID="{DEC46B31-E352-4715-A466-D86256F071F9}" presName="bgRect" presStyleLbl="bgShp" presStyleIdx="2" presStyleCnt="3"/>
      <dgm:spPr/>
    </dgm:pt>
    <dgm:pt modelId="{910A6290-FA6F-4617-9A9D-D27082A788AC}" type="pres">
      <dgm:prSet presAssocID="{DEC46B31-E352-4715-A466-D86256F071F9}" presName="iconRect" presStyleLbl="node1" presStyleIdx="2" presStyleCnt="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Fir tree"/>
        </a:ext>
      </dgm:extLst>
    </dgm:pt>
    <dgm:pt modelId="{688BA74B-F3E0-4772-BF94-02A4A0710FA7}" type="pres">
      <dgm:prSet presAssocID="{DEC46B31-E352-4715-A466-D86256F071F9}" presName="spaceRect" presStyleCnt="0"/>
      <dgm:spPr/>
    </dgm:pt>
    <dgm:pt modelId="{D6F8FE64-8C5A-4580-BE06-C46FE9603489}" type="pres">
      <dgm:prSet presAssocID="{DEC46B31-E352-4715-A466-D86256F071F9}" presName="parTx" presStyleLbl="revTx" presStyleIdx="4" presStyleCnt="6">
        <dgm:presLayoutVars>
          <dgm:chMax val="0"/>
          <dgm:chPref val="0"/>
        </dgm:presLayoutVars>
      </dgm:prSet>
      <dgm:spPr/>
    </dgm:pt>
    <dgm:pt modelId="{FF4F80D7-3BC4-FD49-8304-632E717280A3}" type="pres">
      <dgm:prSet presAssocID="{DEC46B31-E352-4715-A466-D86256F071F9}" presName="desTx" presStyleLbl="revTx" presStyleIdx="5" presStyleCnt="6">
        <dgm:presLayoutVars/>
      </dgm:prSet>
      <dgm:spPr/>
    </dgm:pt>
  </dgm:ptLst>
  <dgm:cxnLst>
    <dgm:cxn modelId="{062A450A-9727-E74A-A73B-991ED2505F7F}" type="presOf" srcId="{42BCBD9A-39B1-0F4D-8BCF-003F0023044E}" destId="{1A8CCAD0-6A02-4B44-9A68-FAEDE16E4FB0}" srcOrd="0" destOrd="1" presId="urn:microsoft.com/office/officeart/2018/2/layout/IconVerticalSolidList"/>
    <dgm:cxn modelId="{F0D1C20D-DD31-7C4F-BFCA-53D882BDBD01}" type="presOf" srcId="{5732C6A3-894C-8844-BFA4-A7F559E3C847}" destId="{2C044A90-BEF4-4648-84A7-3F3696CDFA30}" srcOrd="0" destOrd="0" presId="urn:microsoft.com/office/officeart/2018/2/layout/IconVerticalSolidList"/>
    <dgm:cxn modelId="{69B5A41A-9C51-4BDE-B750-9C9F6EB29A62}" type="presOf" srcId="{DEC46B31-E352-4715-A466-D86256F071F9}" destId="{D6F8FE64-8C5A-4580-BE06-C46FE9603489}" srcOrd="0" destOrd="0" presId="urn:microsoft.com/office/officeart/2018/2/layout/IconVerticalSolidList"/>
    <dgm:cxn modelId="{D7903C1B-11B5-A64D-A06C-80D4DB069028}" type="presOf" srcId="{65D77F93-7D34-6D48-8C39-C4B6EBD8B5FB}" destId="{FF4F80D7-3BC4-FD49-8304-632E717280A3}" srcOrd="0" destOrd="0" presId="urn:microsoft.com/office/officeart/2018/2/layout/IconVerticalSolidList"/>
    <dgm:cxn modelId="{189A8E34-C4B4-4143-A748-B4A07919913F}" srcId="{A550A357-2735-435E-AA93-2333D3EB5A7D}" destId="{42BCBD9A-39B1-0F4D-8BCF-003F0023044E}" srcOrd="1" destOrd="0" parTransId="{043F6803-4F77-6647-A665-AE9CA5469076}" sibTransId="{F5A4C9C4-49B4-0346-85C5-3A0FCA13F6F8}"/>
    <dgm:cxn modelId="{EBB8D540-347F-4244-897C-AF8D6F496498}" type="presOf" srcId="{C0328C7D-71E9-499B-ABF8-30E9A08D7151}" destId="{19CEA403-5C44-4CE5-869A-0C8F52699015}" srcOrd="0" destOrd="0" presId="urn:microsoft.com/office/officeart/2018/2/layout/IconVerticalSolidList"/>
    <dgm:cxn modelId="{927DDA4A-93F3-4041-B475-702E46843498}" srcId="{66968C07-67C2-4B95-BB85-23D561A1C399}" destId="{5732C6A3-894C-8844-BFA4-A7F559E3C847}" srcOrd="0" destOrd="0" parTransId="{00DCCB7B-A7FB-9A41-AA0B-361B8C91AA90}" sibTransId="{F9FE62BE-5F08-A84D-9309-D59DF38A9648}"/>
    <dgm:cxn modelId="{1A534870-9BF9-4C4A-8E1B-4EEC68524E30}" type="presOf" srcId="{A550A357-2735-435E-AA93-2333D3EB5A7D}" destId="{CF3B9F6C-F319-4648-90E0-D2C7DB1CBCCC}" srcOrd="0" destOrd="0" presId="urn:microsoft.com/office/officeart/2018/2/layout/IconVerticalSolidList"/>
    <dgm:cxn modelId="{7F2E0477-F740-374E-980F-3BE3D63A1E80}" srcId="{A550A357-2735-435E-AA93-2333D3EB5A7D}" destId="{46667ADA-0F3D-E645-90C8-C85E1E885BE9}" srcOrd="0" destOrd="0" parTransId="{DCF029A7-CAD6-9B47-88F9-BF093FDCF61D}" sibTransId="{76F69A84-FDAD-2849-B5CE-C3C967C7BF05}"/>
    <dgm:cxn modelId="{69AB6EA0-C688-4CCA-9D10-A402A6EA82AA}" srcId="{C0328C7D-71E9-499B-ABF8-30E9A08D7151}" destId="{A550A357-2735-435E-AA93-2333D3EB5A7D}" srcOrd="0" destOrd="0" parTransId="{3F500F2E-2D15-4D7A-9143-18546E8C2CB2}" sibTransId="{24CF24D7-9F08-4383-83E5-0059AFDC35D1}"/>
    <dgm:cxn modelId="{2986D2A6-F3A7-9F4D-B88F-B2183CD9F843}" type="presOf" srcId="{46667ADA-0F3D-E645-90C8-C85E1E885BE9}" destId="{1A8CCAD0-6A02-4B44-9A68-FAEDE16E4FB0}" srcOrd="0" destOrd="0" presId="urn:microsoft.com/office/officeart/2018/2/layout/IconVerticalSolidList"/>
    <dgm:cxn modelId="{786226B9-BD9B-A648-8584-3029BDB18D16}" srcId="{DEC46B31-E352-4715-A466-D86256F071F9}" destId="{65D77F93-7D34-6D48-8C39-C4B6EBD8B5FB}" srcOrd="0" destOrd="0" parTransId="{10BBD77E-7264-984F-B3D9-2A96E422790C}" sibTransId="{A2AB4C10-851F-5B42-8BC8-45A374F34BC9}"/>
    <dgm:cxn modelId="{891BC8BA-8735-4B7A-84B5-4D316A996DAC}" srcId="{C0328C7D-71E9-499B-ABF8-30E9A08D7151}" destId="{66968C07-67C2-4B95-BB85-23D561A1C399}" srcOrd="1" destOrd="0" parTransId="{F967457B-8229-4995-92AD-B40A6B2599E8}" sibTransId="{5C2D705C-D23D-49D7-8CCC-A234C15F22AA}"/>
    <dgm:cxn modelId="{1C475DC3-37C3-443A-A619-D458EF46B5A6}" srcId="{C0328C7D-71E9-499B-ABF8-30E9A08D7151}" destId="{DEC46B31-E352-4715-A466-D86256F071F9}" srcOrd="2" destOrd="0" parTransId="{7EBBEB34-6713-45F7-853D-0342716CA79D}" sibTransId="{93E8C4C1-1E97-4AAC-A3D8-311F4BD3BB44}"/>
    <dgm:cxn modelId="{F6C57AED-3CA1-416C-A7B8-21AC699B39E8}" type="presOf" srcId="{66968C07-67C2-4B95-BB85-23D561A1C399}" destId="{A04A4E60-F6ED-441B-B51B-2E48384E848F}" srcOrd="0" destOrd="0" presId="urn:microsoft.com/office/officeart/2018/2/layout/IconVerticalSolidList"/>
    <dgm:cxn modelId="{330D1874-74B6-4E9E-B9DB-C999F4A170EB}" type="presParOf" srcId="{19CEA403-5C44-4CE5-869A-0C8F52699015}" destId="{559CA1A5-040A-4333-9AA8-3AD59E1E0B92}" srcOrd="0" destOrd="0" presId="urn:microsoft.com/office/officeart/2018/2/layout/IconVerticalSolidList"/>
    <dgm:cxn modelId="{8D743459-56C3-40E0-BEA4-860953DB7108}" type="presParOf" srcId="{559CA1A5-040A-4333-9AA8-3AD59E1E0B92}" destId="{C122868C-C18C-493B-90E3-129A8BD9CB47}" srcOrd="0" destOrd="0" presId="urn:microsoft.com/office/officeart/2018/2/layout/IconVerticalSolidList"/>
    <dgm:cxn modelId="{E46F8149-BEC1-4EE6-8629-001FF6FF6A23}" type="presParOf" srcId="{559CA1A5-040A-4333-9AA8-3AD59E1E0B92}" destId="{B05D8461-9991-41B0-984E-5A193DCC8079}" srcOrd="1" destOrd="0" presId="urn:microsoft.com/office/officeart/2018/2/layout/IconVerticalSolidList"/>
    <dgm:cxn modelId="{792C561E-6EDB-4B66-B8FC-F7A056AA6EEE}" type="presParOf" srcId="{559CA1A5-040A-4333-9AA8-3AD59E1E0B92}" destId="{FFF5154B-F2BD-4D83-9AE2-087151DBD884}" srcOrd="2" destOrd="0" presId="urn:microsoft.com/office/officeart/2018/2/layout/IconVerticalSolidList"/>
    <dgm:cxn modelId="{1D7D2DAB-5860-44D7-84B2-5A7855A6154F}" type="presParOf" srcId="{559CA1A5-040A-4333-9AA8-3AD59E1E0B92}" destId="{CF3B9F6C-F319-4648-90E0-D2C7DB1CBCCC}" srcOrd="3" destOrd="0" presId="urn:microsoft.com/office/officeart/2018/2/layout/IconVerticalSolidList"/>
    <dgm:cxn modelId="{9CDE9D7A-761C-FB4A-8619-13020A27FE5A}" type="presParOf" srcId="{559CA1A5-040A-4333-9AA8-3AD59E1E0B92}" destId="{1A8CCAD0-6A02-4B44-9A68-FAEDE16E4FB0}" srcOrd="4" destOrd="0" presId="urn:microsoft.com/office/officeart/2018/2/layout/IconVerticalSolidList"/>
    <dgm:cxn modelId="{16A018FA-6B31-4D6E-96BA-58807FD12B62}" type="presParOf" srcId="{19CEA403-5C44-4CE5-869A-0C8F52699015}" destId="{3B763075-3C99-47D0-8B92-E36263481EA2}" srcOrd="1" destOrd="0" presId="urn:microsoft.com/office/officeart/2018/2/layout/IconVerticalSolidList"/>
    <dgm:cxn modelId="{66B4A090-65DA-4FFE-A965-B6829DE1B4A8}" type="presParOf" srcId="{19CEA403-5C44-4CE5-869A-0C8F52699015}" destId="{8A002DCF-A3BB-4CF4-A54A-050BE3596A5F}" srcOrd="2" destOrd="0" presId="urn:microsoft.com/office/officeart/2018/2/layout/IconVerticalSolidList"/>
    <dgm:cxn modelId="{385C7229-7BAB-4DC8-9050-2BE4DE8422E3}" type="presParOf" srcId="{8A002DCF-A3BB-4CF4-A54A-050BE3596A5F}" destId="{869F2BBA-BF40-4D83-92D1-68A8B55AEC22}" srcOrd="0" destOrd="0" presId="urn:microsoft.com/office/officeart/2018/2/layout/IconVerticalSolidList"/>
    <dgm:cxn modelId="{7434BB80-6B08-472E-AF34-FB648F974CAB}" type="presParOf" srcId="{8A002DCF-A3BB-4CF4-A54A-050BE3596A5F}" destId="{EDC0D70B-BA41-49B5-B796-9BC4F7F2320F}" srcOrd="1" destOrd="0" presId="urn:microsoft.com/office/officeart/2018/2/layout/IconVerticalSolidList"/>
    <dgm:cxn modelId="{42DA08A8-A03D-41C0-B81B-E000E12AE1C6}" type="presParOf" srcId="{8A002DCF-A3BB-4CF4-A54A-050BE3596A5F}" destId="{11F7682D-33AA-4471-9D18-65F159B0A0F3}" srcOrd="2" destOrd="0" presId="urn:microsoft.com/office/officeart/2018/2/layout/IconVerticalSolidList"/>
    <dgm:cxn modelId="{2D24E5B5-F490-4140-A051-88186DAE3E68}" type="presParOf" srcId="{8A002DCF-A3BB-4CF4-A54A-050BE3596A5F}" destId="{A04A4E60-F6ED-441B-B51B-2E48384E848F}" srcOrd="3" destOrd="0" presId="urn:microsoft.com/office/officeart/2018/2/layout/IconVerticalSolidList"/>
    <dgm:cxn modelId="{8BBDDA47-A005-8545-A773-9BA35834EC15}" type="presParOf" srcId="{8A002DCF-A3BB-4CF4-A54A-050BE3596A5F}" destId="{2C044A90-BEF4-4648-84A7-3F3696CDFA30}" srcOrd="4" destOrd="0" presId="urn:microsoft.com/office/officeart/2018/2/layout/IconVerticalSolidList"/>
    <dgm:cxn modelId="{5E82125F-2D51-4504-95A7-1BE04E4857A0}" type="presParOf" srcId="{19CEA403-5C44-4CE5-869A-0C8F52699015}" destId="{1056AA62-1B1B-4BF4-8B24-1AC5D00BAE35}" srcOrd="3" destOrd="0" presId="urn:microsoft.com/office/officeart/2018/2/layout/IconVerticalSolidList"/>
    <dgm:cxn modelId="{04747B89-991E-4D58-81E6-84E9C3235E00}" type="presParOf" srcId="{19CEA403-5C44-4CE5-869A-0C8F52699015}" destId="{53D3A019-FC1B-4D1A-A3FC-CF5B7D534464}" srcOrd="4" destOrd="0" presId="urn:microsoft.com/office/officeart/2018/2/layout/IconVerticalSolidList"/>
    <dgm:cxn modelId="{A6FD64FD-D4B3-44B7-A4B5-112BF874B974}" type="presParOf" srcId="{53D3A019-FC1B-4D1A-A3FC-CF5B7D534464}" destId="{A6C76B7E-160B-47C2-88D9-D3405FB3B503}" srcOrd="0" destOrd="0" presId="urn:microsoft.com/office/officeart/2018/2/layout/IconVerticalSolidList"/>
    <dgm:cxn modelId="{EB1DBA9F-C649-4743-B450-3C64EA863D9C}" type="presParOf" srcId="{53D3A019-FC1B-4D1A-A3FC-CF5B7D534464}" destId="{910A6290-FA6F-4617-9A9D-D27082A788AC}" srcOrd="1" destOrd="0" presId="urn:microsoft.com/office/officeart/2018/2/layout/IconVerticalSolidList"/>
    <dgm:cxn modelId="{33D6B7E7-88A2-49F8-905D-BFC5BC23BC98}" type="presParOf" srcId="{53D3A019-FC1B-4D1A-A3FC-CF5B7D534464}" destId="{688BA74B-F3E0-4772-BF94-02A4A0710FA7}" srcOrd="2" destOrd="0" presId="urn:microsoft.com/office/officeart/2018/2/layout/IconVerticalSolidList"/>
    <dgm:cxn modelId="{2772607F-90F7-4150-8A0D-59C903717647}" type="presParOf" srcId="{53D3A019-FC1B-4D1A-A3FC-CF5B7D534464}" destId="{D6F8FE64-8C5A-4580-BE06-C46FE9603489}" srcOrd="3" destOrd="0" presId="urn:microsoft.com/office/officeart/2018/2/layout/IconVerticalSolidList"/>
    <dgm:cxn modelId="{EDC4F718-9AA9-DF47-8939-9309429C4FDC}" type="presParOf" srcId="{53D3A019-FC1B-4D1A-A3FC-CF5B7D534464}" destId="{FF4F80D7-3BC4-FD49-8304-632E717280A3}" srcOrd="4" destOrd="0" presId="urn:microsoft.com/office/officeart/2018/2/layout/IconVerticalSolid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3B68EE10-62FA-43FC-A597-C90C6FE0F678}" type="doc">
      <dgm:prSet loTypeId="urn:microsoft.com/office/officeart/2018/5/layout/IconCircleLabelList" loCatId="icon" qsTypeId="urn:microsoft.com/office/officeart/2005/8/quickstyle/simple1" qsCatId="simple" csTypeId="urn:microsoft.com/office/officeart/2018/5/colors/Iconchunking_neutralicon_colorful1" csCatId="colorful" phldr="1"/>
      <dgm:spPr/>
      <dgm:t>
        <a:bodyPr/>
        <a:lstStyle/>
        <a:p>
          <a:endParaRPr lang="en-US"/>
        </a:p>
      </dgm:t>
    </dgm:pt>
    <dgm:pt modelId="{63C87D78-3D60-4D5D-AB01-7698547867FA}">
      <dgm:prSet/>
      <dgm:spPr/>
      <dgm:t>
        <a:bodyPr/>
        <a:lstStyle/>
        <a:p>
          <a:pPr>
            <a:defRPr cap="all"/>
          </a:pPr>
          <a:r>
            <a:rPr lang="en-US" dirty="0"/>
            <a:t>Drought</a:t>
          </a:r>
        </a:p>
      </dgm:t>
    </dgm:pt>
    <dgm:pt modelId="{3F8DC1F0-C5C8-4034-AAF9-359A5E8A3FF1}" type="parTrans" cxnId="{52832E98-AF8F-497B-82CE-7C0342308B71}">
      <dgm:prSet/>
      <dgm:spPr/>
      <dgm:t>
        <a:bodyPr/>
        <a:lstStyle/>
        <a:p>
          <a:endParaRPr lang="en-US"/>
        </a:p>
      </dgm:t>
    </dgm:pt>
    <dgm:pt modelId="{E2D566F6-4C10-40A6-9B20-2303B44BE029}" type="sibTrans" cxnId="{52832E98-AF8F-497B-82CE-7C0342308B71}">
      <dgm:prSet/>
      <dgm:spPr/>
      <dgm:t>
        <a:bodyPr/>
        <a:lstStyle/>
        <a:p>
          <a:endParaRPr lang="en-US"/>
        </a:p>
      </dgm:t>
    </dgm:pt>
    <dgm:pt modelId="{6AA69847-4587-4A4C-B697-D1EC5A6CC97C}">
      <dgm:prSet/>
      <dgm:spPr/>
      <dgm:t>
        <a:bodyPr/>
        <a:lstStyle/>
        <a:p>
          <a:pPr>
            <a:defRPr cap="all"/>
          </a:pPr>
          <a:r>
            <a:rPr lang="en-US" dirty="0"/>
            <a:t>Nitrogen</a:t>
          </a:r>
        </a:p>
        <a:p>
          <a:pPr>
            <a:defRPr cap="all"/>
          </a:pPr>
          <a:r>
            <a:rPr lang="en-US" dirty="0"/>
            <a:t>Deposition</a:t>
          </a:r>
        </a:p>
      </dgm:t>
    </dgm:pt>
    <dgm:pt modelId="{4397BCE4-3D91-47FE-991F-C4E259850E90}" type="parTrans" cxnId="{99EF20C7-FC5D-4718-B446-E01DB56F42AD}">
      <dgm:prSet/>
      <dgm:spPr/>
      <dgm:t>
        <a:bodyPr/>
        <a:lstStyle/>
        <a:p>
          <a:endParaRPr lang="en-US"/>
        </a:p>
      </dgm:t>
    </dgm:pt>
    <dgm:pt modelId="{206041C2-B8D4-4ABF-84ED-B955223D66A2}" type="sibTrans" cxnId="{99EF20C7-FC5D-4718-B446-E01DB56F42AD}">
      <dgm:prSet/>
      <dgm:spPr/>
      <dgm:t>
        <a:bodyPr/>
        <a:lstStyle/>
        <a:p>
          <a:endParaRPr lang="en-US"/>
        </a:p>
      </dgm:t>
    </dgm:pt>
    <dgm:pt modelId="{A9530A23-61DB-4861-8DE4-C875B9FF9A92}" type="pres">
      <dgm:prSet presAssocID="{3B68EE10-62FA-43FC-A597-C90C6FE0F678}" presName="root" presStyleCnt="0">
        <dgm:presLayoutVars>
          <dgm:dir/>
          <dgm:resizeHandles val="exact"/>
        </dgm:presLayoutVars>
      </dgm:prSet>
      <dgm:spPr/>
    </dgm:pt>
    <dgm:pt modelId="{2389C6A9-E142-453C-80D9-22B2DEBF141B}" type="pres">
      <dgm:prSet presAssocID="{63C87D78-3D60-4D5D-AB01-7698547867FA}" presName="compNode" presStyleCnt="0"/>
      <dgm:spPr/>
    </dgm:pt>
    <dgm:pt modelId="{60FC5D52-57A9-4252-8CF9-999C5E2CABB9}" type="pres">
      <dgm:prSet presAssocID="{63C87D78-3D60-4D5D-AB01-7698547867FA}" presName="iconBgRect" presStyleLbl="bgShp" presStyleIdx="0" presStyleCnt="2"/>
      <dgm:spPr/>
    </dgm:pt>
    <dgm:pt modelId="{92B78976-0BB7-41FD-91BF-84442F4DB04E}" type="pres">
      <dgm:prSet presAssocID="{63C87D78-3D60-4D5D-AB01-7698547867FA}" presName="iconRect" presStyleLbl="node1" presStyleIdx="0" presStyleCnt="2"/>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Watering pot with solid fill"/>
        </a:ext>
      </dgm:extLst>
    </dgm:pt>
    <dgm:pt modelId="{39CACB99-4DB0-48AD-8566-FA7ACD7FE547}" type="pres">
      <dgm:prSet presAssocID="{63C87D78-3D60-4D5D-AB01-7698547867FA}" presName="spaceRect" presStyleCnt="0"/>
      <dgm:spPr/>
    </dgm:pt>
    <dgm:pt modelId="{C19F94CE-BFBE-41DE-B8EC-4472A64F0CC6}" type="pres">
      <dgm:prSet presAssocID="{63C87D78-3D60-4D5D-AB01-7698547867FA}" presName="textRect" presStyleLbl="revTx" presStyleIdx="0" presStyleCnt="2">
        <dgm:presLayoutVars>
          <dgm:chMax val="1"/>
          <dgm:chPref val="1"/>
        </dgm:presLayoutVars>
      </dgm:prSet>
      <dgm:spPr/>
    </dgm:pt>
    <dgm:pt modelId="{C0309D46-F866-4AF4-88DD-5F97158F6386}" type="pres">
      <dgm:prSet presAssocID="{E2D566F6-4C10-40A6-9B20-2303B44BE029}" presName="sibTrans" presStyleCnt="0"/>
      <dgm:spPr/>
    </dgm:pt>
    <dgm:pt modelId="{FA1D0CDF-A741-40DF-8C2D-14F821E97FDC}" type="pres">
      <dgm:prSet presAssocID="{6AA69847-4587-4A4C-B697-D1EC5A6CC97C}" presName="compNode" presStyleCnt="0"/>
      <dgm:spPr/>
    </dgm:pt>
    <dgm:pt modelId="{882C4A1A-64FD-4E5C-94D6-2B967F8ABA9E}" type="pres">
      <dgm:prSet presAssocID="{6AA69847-4587-4A4C-B697-D1EC5A6CC97C}" presName="iconBgRect" presStyleLbl="bgShp" presStyleIdx="1" presStyleCnt="2"/>
      <dgm:spPr/>
    </dgm:pt>
    <dgm:pt modelId="{4A9CC230-6A48-4D6B-95E0-D55688CAACCB}" type="pres">
      <dgm:prSet presAssocID="{6AA69847-4587-4A4C-B697-D1EC5A6CC97C}" presName="iconRect" presStyleLbl="node1" presStyleIdx="1" presStyleCnt="2"/>
      <dgm:spPr>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a:noFill/>
        </a:ln>
      </dgm:spPr>
      <dgm:extLst>
        <a:ext uri="{E40237B7-FDA0-4F09-8148-C483321AD2D9}">
          <dgm14:cNvPr xmlns:dgm14="http://schemas.microsoft.com/office/drawing/2010/diagram" id="0" name="" descr="Factory with solid fill"/>
        </a:ext>
      </dgm:extLst>
    </dgm:pt>
    <dgm:pt modelId="{D71691E3-833B-4589-A757-EBF3C22EABAF}" type="pres">
      <dgm:prSet presAssocID="{6AA69847-4587-4A4C-B697-D1EC5A6CC97C}" presName="spaceRect" presStyleCnt="0"/>
      <dgm:spPr/>
    </dgm:pt>
    <dgm:pt modelId="{D41A9E36-1047-4340-820F-B5C992DB7DC7}" type="pres">
      <dgm:prSet presAssocID="{6AA69847-4587-4A4C-B697-D1EC5A6CC97C}" presName="textRect" presStyleLbl="revTx" presStyleIdx="1" presStyleCnt="2">
        <dgm:presLayoutVars>
          <dgm:chMax val="1"/>
          <dgm:chPref val="1"/>
        </dgm:presLayoutVars>
      </dgm:prSet>
      <dgm:spPr/>
    </dgm:pt>
  </dgm:ptLst>
  <dgm:cxnLst>
    <dgm:cxn modelId="{51D98512-BBF5-4A71-B600-D6F4BAE9C76F}" type="presOf" srcId="{6AA69847-4587-4A4C-B697-D1EC5A6CC97C}" destId="{D41A9E36-1047-4340-820F-B5C992DB7DC7}" srcOrd="0" destOrd="0" presId="urn:microsoft.com/office/officeart/2018/5/layout/IconCircleLabelList"/>
    <dgm:cxn modelId="{67D62498-31A1-4A14-8E7C-656B9CC73B68}" type="presOf" srcId="{63C87D78-3D60-4D5D-AB01-7698547867FA}" destId="{C19F94CE-BFBE-41DE-B8EC-4472A64F0CC6}" srcOrd="0" destOrd="0" presId="urn:microsoft.com/office/officeart/2018/5/layout/IconCircleLabelList"/>
    <dgm:cxn modelId="{52832E98-AF8F-497B-82CE-7C0342308B71}" srcId="{3B68EE10-62FA-43FC-A597-C90C6FE0F678}" destId="{63C87D78-3D60-4D5D-AB01-7698547867FA}" srcOrd="0" destOrd="0" parTransId="{3F8DC1F0-C5C8-4034-AAF9-359A5E8A3FF1}" sibTransId="{E2D566F6-4C10-40A6-9B20-2303B44BE029}"/>
    <dgm:cxn modelId="{B05B28A4-36F1-4004-BC12-195946C7FCBD}" type="presOf" srcId="{3B68EE10-62FA-43FC-A597-C90C6FE0F678}" destId="{A9530A23-61DB-4861-8DE4-C875B9FF9A92}" srcOrd="0" destOrd="0" presId="urn:microsoft.com/office/officeart/2018/5/layout/IconCircleLabelList"/>
    <dgm:cxn modelId="{99EF20C7-FC5D-4718-B446-E01DB56F42AD}" srcId="{3B68EE10-62FA-43FC-A597-C90C6FE0F678}" destId="{6AA69847-4587-4A4C-B697-D1EC5A6CC97C}" srcOrd="1" destOrd="0" parTransId="{4397BCE4-3D91-47FE-991F-C4E259850E90}" sibTransId="{206041C2-B8D4-4ABF-84ED-B955223D66A2}"/>
    <dgm:cxn modelId="{F051A081-C6A4-4918-83B0-6F1F08A604A3}" type="presParOf" srcId="{A9530A23-61DB-4861-8DE4-C875B9FF9A92}" destId="{2389C6A9-E142-453C-80D9-22B2DEBF141B}" srcOrd="0" destOrd="0" presId="urn:microsoft.com/office/officeart/2018/5/layout/IconCircleLabelList"/>
    <dgm:cxn modelId="{871EE60B-07C9-4706-8DD4-CDF12FFE867D}" type="presParOf" srcId="{2389C6A9-E142-453C-80D9-22B2DEBF141B}" destId="{60FC5D52-57A9-4252-8CF9-999C5E2CABB9}" srcOrd="0" destOrd="0" presId="urn:microsoft.com/office/officeart/2018/5/layout/IconCircleLabelList"/>
    <dgm:cxn modelId="{58720D8B-BD54-4B96-A42B-913DBEA3BAF1}" type="presParOf" srcId="{2389C6A9-E142-453C-80D9-22B2DEBF141B}" destId="{92B78976-0BB7-41FD-91BF-84442F4DB04E}" srcOrd="1" destOrd="0" presId="urn:microsoft.com/office/officeart/2018/5/layout/IconCircleLabelList"/>
    <dgm:cxn modelId="{467D2620-0C88-4F74-BDBF-0463D9E40682}" type="presParOf" srcId="{2389C6A9-E142-453C-80D9-22B2DEBF141B}" destId="{39CACB99-4DB0-48AD-8566-FA7ACD7FE547}" srcOrd="2" destOrd="0" presId="urn:microsoft.com/office/officeart/2018/5/layout/IconCircleLabelList"/>
    <dgm:cxn modelId="{C3FF3057-5B26-43D4-B57F-7FDE020DFEFC}" type="presParOf" srcId="{2389C6A9-E142-453C-80D9-22B2DEBF141B}" destId="{C19F94CE-BFBE-41DE-B8EC-4472A64F0CC6}" srcOrd="3" destOrd="0" presId="urn:microsoft.com/office/officeart/2018/5/layout/IconCircleLabelList"/>
    <dgm:cxn modelId="{0037C126-7300-4FA6-9238-8B1AE16B1BF1}" type="presParOf" srcId="{A9530A23-61DB-4861-8DE4-C875B9FF9A92}" destId="{C0309D46-F866-4AF4-88DD-5F97158F6386}" srcOrd="1" destOrd="0" presId="urn:microsoft.com/office/officeart/2018/5/layout/IconCircleLabelList"/>
    <dgm:cxn modelId="{4B1410EA-1400-4373-8468-BC65424B44D2}" type="presParOf" srcId="{A9530A23-61DB-4861-8DE4-C875B9FF9A92}" destId="{FA1D0CDF-A741-40DF-8C2D-14F821E97FDC}" srcOrd="2" destOrd="0" presId="urn:microsoft.com/office/officeart/2018/5/layout/IconCircleLabelList"/>
    <dgm:cxn modelId="{E17BE540-3A5A-4898-AA77-0A161E376C39}" type="presParOf" srcId="{FA1D0CDF-A741-40DF-8C2D-14F821E97FDC}" destId="{882C4A1A-64FD-4E5C-94D6-2B967F8ABA9E}" srcOrd="0" destOrd="0" presId="urn:microsoft.com/office/officeart/2018/5/layout/IconCircleLabelList"/>
    <dgm:cxn modelId="{9AFA170C-E486-49CC-AC04-F3B98F7BC2EB}" type="presParOf" srcId="{FA1D0CDF-A741-40DF-8C2D-14F821E97FDC}" destId="{4A9CC230-6A48-4D6B-95E0-D55688CAACCB}" srcOrd="1" destOrd="0" presId="urn:microsoft.com/office/officeart/2018/5/layout/IconCircleLabelList"/>
    <dgm:cxn modelId="{FF8B4B53-0D99-4B7E-A173-9436C20C4A56}" type="presParOf" srcId="{FA1D0CDF-A741-40DF-8C2D-14F821E97FDC}" destId="{D71691E3-833B-4589-A757-EBF3C22EABAF}" srcOrd="2" destOrd="0" presId="urn:microsoft.com/office/officeart/2018/5/layout/IconCircleLabelList"/>
    <dgm:cxn modelId="{F53E6DEA-9656-4BB5-B798-8E65E06F5068}" type="presParOf" srcId="{FA1D0CDF-A741-40DF-8C2D-14F821E97FDC}" destId="{D41A9E36-1047-4340-820F-B5C992DB7DC7}" srcOrd="3" destOrd="0" presId="urn:microsoft.com/office/officeart/2018/5/layout/IconCircleLabel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64FC6EAD-39E4-420F-B49C-3924DABCC5C8}" type="doc">
      <dgm:prSet loTypeId="urn:microsoft.com/office/officeart/2005/8/layout/list1" loCatId="list" qsTypeId="urn:microsoft.com/office/officeart/2005/8/quickstyle/simple1" qsCatId="simple" csTypeId="urn:microsoft.com/office/officeart/2005/8/colors/accent4_2" csCatId="accent4" phldr="1"/>
      <dgm:spPr/>
      <dgm:t>
        <a:bodyPr/>
        <a:lstStyle/>
        <a:p>
          <a:endParaRPr lang="en-US"/>
        </a:p>
      </dgm:t>
    </dgm:pt>
    <dgm:pt modelId="{CA409ED2-BC8A-4017-97CE-99F865AFB17E}">
      <dgm:prSet/>
      <dgm:spPr/>
      <dgm:t>
        <a:bodyPr/>
        <a:lstStyle/>
        <a:p>
          <a:r>
            <a:rPr lang="en-US" dirty="0"/>
            <a:t>Plant performance</a:t>
          </a:r>
        </a:p>
      </dgm:t>
    </dgm:pt>
    <dgm:pt modelId="{27157651-59AF-4B11-B282-56C322C05E06}" type="parTrans" cxnId="{6C020B87-7D34-4E5A-8342-E4CFCAE54443}">
      <dgm:prSet/>
      <dgm:spPr/>
      <dgm:t>
        <a:bodyPr/>
        <a:lstStyle/>
        <a:p>
          <a:endParaRPr lang="en-US"/>
        </a:p>
      </dgm:t>
    </dgm:pt>
    <dgm:pt modelId="{91355DCC-61E1-459F-BF8C-53C5B63F8A88}" type="sibTrans" cxnId="{6C020B87-7D34-4E5A-8342-E4CFCAE54443}">
      <dgm:prSet/>
      <dgm:spPr/>
      <dgm:t>
        <a:bodyPr/>
        <a:lstStyle/>
        <a:p>
          <a:endParaRPr lang="en-US"/>
        </a:p>
      </dgm:t>
    </dgm:pt>
    <dgm:pt modelId="{0F35C640-9E76-4E89-B8AB-B012C03AB7C2}">
      <dgm:prSet/>
      <dgm:spPr/>
      <dgm:t>
        <a:bodyPr/>
        <a:lstStyle/>
        <a:p>
          <a:r>
            <a:rPr lang="en-US"/>
            <a:t>Mass</a:t>
          </a:r>
        </a:p>
      </dgm:t>
    </dgm:pt>
    <dgm:pt modelId="{AAC192B5-A6C7-4029-B269-4BFC55B5AC89}" type="parTrans" cxnId="{5604BD21-DCAB-49BC-9971-8D2BB95987B5}">
      <dgm:prSet/>
      <dgm:spPr/>
      <dgm:t>
        <a:bodyPr/>
        <a:lstStyle/>
        <a:p>
          <a:endParaRPr lang="en-US"/>
        </a:p>
      </dgm:t>
    </dgm:pt>
    <dgm:pt modelId="{3243A449-3589-4ABC-9DA5-9BA134CC94B6}" type="sibTrans" cxnId="{5604BD21-DCAB-49BC-9971-8D2BB95987B5}">
      <dgm:prSet/>
      <dgm:spPr/>
      <dgm:t>
        <a:bodyPr/>
        <a:lstStyle/>
        <a:p>
          <a:endParaRPr lang="en-US"/>
        </a:p>
      </dgm:t>
    </dgm:pt>
    <dgm:pt modelId="{65F7A51F-92BC-4113-B8BE-4C081DB943C3}">
      <dgm:prSet/>
      <dgm:spPr/>
      <dgm:t>
        <a:bodyPr/>
        <a:lstStyle/>
        <a:p>
          <a:r>
            <a:rPr lang="en-US"/>
            <a:t>N content</a:t>
          </a:r>
        </a:p>
      </dgm:t>
    </dgm:pt>
    <dgm:pt modelId="{624C5298-D4EF-4402-9C43-DDFBE28474E2}" type="parTrans" cxnId="{8F8C9337-2F9D-446C-BDA9-7348D18C0420}">
      <dgm:prSet/>
      <dgm:spPr/>
      <dgm:t>
        <a:bodyPr/>
        <a:lstStyle/>
        <a:p>
          <a:endParaRPr lang="en-US"/>
        </a:p>
      </dgm:t>
    </dgm:pt>
    <dgm:pt modelId="{5C663568-23DC-4F42-94BB-D3106D769C55}" type="sibTrans" cxnId="{8F8C9337-2F9D-446C-BDA9-7348D18C0420}">
      <dgm:prSet/>
      <dgm:spPr/>
      <dgm:t>
        <a:bodyPr/>
        <a:lstStyle/>
        <a:p>
          <a:endParaRPr lang="en-US"/>
        </a:p>
      </dgm:t>
    </dgm:pt>
    <dgm:pt modelId="{D6B21263-98AB-4EDC-9CDA-E409ADF872AD}">
      <dgm:prSet/>
      <dgm:spPr/>
      <dgm:t>
        <a:bodyPr/>
        <a:lstStyle/>
        <a:p>
          <a:r>
            <a:rPr lang="en-US" dirty="0"/>
            <a:t>ẟ</a:t>
          </a:r>
          <a:r>
            <a:rPr lang="en-US" baseline="30000" dirty="0"/>
            <a:t>13</a:t>
          </a:r>
          <a:r>
            <a:rPr lang="en-US" dirty="0"/>
            <a:t>C (drought proxy)</a:t>
          </a:r>
        </a:p>
      </dgm:t>
    </dgm:pt>
    <dgm:pt modelId="{6AC6690E-1531-4DBC-8E18-9E3EDC8F865A}" type="parTrans" cxnId="{BD6D29AF-7E64-44BF-B34C-F8B6CE14EC0B}">
      <dgm:prSet/>
      <dgm:spPr/>
      <dgm:t>
        <a:bodyPr/>
        <a:lstStyle/>
        <a:p>
          <a:endParaRPr lang="en-US"/>
        </a:p>
      </dgm:t>
    </dgm:pt>
    <dgm:pt modelId="{94868828-5E43-4BCA-9647-CE532876E15A}" type="sibTrans" cxnId="{BD6D29AF-7E64-44BF-B34C-F8B6CE14EC0B}">
      <dgm:prSet/>
      <dgm:spPr/>
      <dgm:t>
        <a:bodyPr/>
        <a:lstStyle/>
        <a:p>
          <a:endParaRPr lang="en-US"/>
        </a:p>
      </dgm:t>
    </dgm:pt>
    <dgm:pt modelId="{27F18930-A609-4D1F-9F3D-07274CA48D81}">
      <dgm:prSet/>
      <dgm:spPr/>
      <dgm:t>
        <a:bodyPr/>
        <a:lstStyle/>
        <a:p>
          <a:r>
            <a:rPr lang="en-US"/>
            <a:t>Fungal performance</a:t>
          </a:r>
        </a:p>
      </dgm:t>
    </dgm:pt>
    <dgm:pt modelId="{A52D99AB-712E-4352-9DCB-A01C38938A56}" type="parTrans" cxnId="{BA88DE80-06E9-4DC7-842C-C831F0C6D558}">
      <dgm:prSet/>
      <dgm:spPr/>
      <dgm:t>
        <a:bodyPr/>
        <a:lstStyle/>
        <a:p>
          <a:endParaRPr lang="en-US"/>
        </a:p>
      </dgm:t>
    </dgm:pt>
    <dgm:pt modelId="{3D207DDC-1BE1-4AFF-9E03-F4F0FE20AB80}" type="sibTrans" cxnId="{BA88DE80-06E9-4DC7-842C-C831F0C6D558}">
      <dgm:prSet/>
      <dgm:spPr/>
      <dgm:t>
        <a:bodyPr/>
        <a:lstStyle/>
        <a:p>
          <a:endParaRPr lang="en-US"/>
        </a:p>
      </dgm:t>
    </dgm:pt>
    <dgm:pt modelId="{9718B99A-D987-4F3C-9717-8A3C82C60AC5}">
      <dgm:prSet/>
      <dgm:spPr/>
      <dgm:t>
        <a:bodyPr/>
        <a:lstStyle/>
        <a:p>
          <a:r>
            <a:rPr lang="en-US"/>
            <a:t>Root colonization</a:t>
          </a:r>
        </a:p>
      </dgm:t>
    </dgm:pt>
    <dgm:pt modelId="{F54F8F38-2A24-48EE-977C-06FF3F7C4BB1}" type="parTrans" cxnId="{2F076C25-38A7-4B9F-9809-1A437A43B180}">
      <dgm:prSet/>
      <dgm:spPr/>
      <dgm:t>
        <a:bodyPr/>
        <a:lstStyle/>
        <a:p>
          <a:endParaRPr lang="en-US"/>
        </a:p>
      </dgm:t>
    </dgm:pt>
    <dgm:pt modelId="{69DB86DE-B7F3-4415-9B08-AFFCFE9123C8}" type="sibTrans" cxnId="{2F076C25-38A7-4B9F-9809-1A437A43B180}">
      <dgm:prSet/>
      <dgm:spPr/>
      <dgm:t>
        <a:bodyPr/>
        <a:lstStyle/>
        <a:p>
          <a:endParaRPr lang="en-US"/>
        </a:p>
      </dgm:t>
    </dgm:pt>
    <dgm:pt modelId="{0508A7C7-C9B5-4149-B319-0ADEDF4CCC63}">
      <dgm:prSet/>
      <dgm:spPr/>
      <dgm:t>
        <a:bodyPr/>
        <a:lstStyle/>
        <a:p>
          <a:r>
            <a:rPr lang="en-US"/>
            <a:t>Hyphal length</a:t>
          </a:r>
        </a:p>
      </dgm:t>
    </dgm:pt>
    <dgm:pt modelId="{D889E416-15CE-4E44-852B-F58BCC7C847F}" type="parTrans" cxnId="{CD23B502-CD91-47C3-8168-8C366DFE7FBE}">
      <dgm:prSet/>
      <dgm:spPr/>
      <dgm:t>
        <a:bodyPr/>
        <a:lstStyle/>
        <a:p>
          <a:endParaRPr lang="en-US"/>
        </a:p>
      </dgm:t>
    </dgm:pt>
    <dgm:pt modelId="{AD0244AC-9227-447E-AAFF-6D3DDF1FD57A}" type="sibTrans" cxnId="{CD23B502-CD91-47C3-8168-8C366DFE7FBE}">
      <dgm:prSet/>
      <dgm:spPr/>
      <dgm:t>
        <a:bodyPr/>
        <a:lstStyle/>
        <a:p>
          <a:endParaRPr lang="en-US"/>
        </a:p>
      </dgm:t>
    </dgm:pt>
    <dgm:pt modelId="{73E5E912-D5D4-45A7-B0F4-74B955628350}">
      <dgm:prSet/>
      <dgm:spPr/>
      <dgm:t>
        <a:bodyPr/>
        <a:lstStyle/>
        <a:p>
          <a:r>
            <a:rPr lang="en-US"/>
            <a:t>Transcriptional behavior</a:t>
          </a:r>
        </a:p>
      </dgm:t>
    </dgm:pt>
    <dgm:pt modelId="{72069226-9603-4453-9D9C-DEE694AFFFE7}" type="parTrans" cxnId="{537F2D5D-685A-4DEC-8CD0-29D7CA85346B}">
      <dgm:prSet/>
      <dgm:spPr/>
      <dgm:t>
        <a:bodyPr/>
        <a:lstStyle/>
        <a:p>
          <a:endParaRPr lang="en-US"/>
        </a:p>
      </dgm:t>
    </dgm:pt>
    <dgm:pt modelId="{8E183E16-991C-4AD3-B18B-F1A4BE51C306}" type="sibTrans" cxnId="{537F2D5D-685A-4DEC-8CD0-29D7CA85346B}">
      <dgm:prSet/>
      <dgm:spPr/>
      <dgm:t>
        <a:bodyPr/>
        <a:lstStyle/>
        <a:p>
          <a:endParaRPr lang="en-US"/>
        </a:p>
      </dgm:t>
    </dgm:pt>
    <dgm:pt modelId="{809FD5C5-AF35-1440-8354-5E40BB482F93}" type="pres">
      <dgm:prSet presAssocID="{64FC6EAD-39E4-420F-B49C-3924DABCC5C8}" presName="linear" presStyleCnt="0">
        <dgm:presLayoutVars>
          <dgm:dir/>
          <dgm:animLvl val="lvl"/>
          <dgm:resizeHandles val="exact"/>
        </dgm:presLayoutVars>
      </dgm:prSet>
      <dgm:spPr/>
    </dgm:pt>
    <dgm:pt modelId="{B99DE0D0-7382-CB46-9BEF-D3D8B4C4975B}" type="pres">
      <dgm:prSet presAssocID="{CA409ED2-BC8A-4017-97CE-99F865AFB17E}" presName="parentLin" presStyleCnt="0"/>
      <dgm:spPr/>
    </dgm:pt>
    <dgm:pt modelId="{EA1F04F2-3318-F445-B816-D17473851EA5}" type="pres">
      <dgm:prSet presAssocID="{CA409ED2-BC8A-4017-97CE-99F865AFB17E}" presName="parentLeftMargin" presStyleLbl="node1" presStyleIdx="0" presStyleCnt="2"/>
      <dgm:spPr/>
    </dgm:pt>
    <dgm:pt modelId="{CA9E6604-DFEB-B14C-BDFE-45ACA790C6A9}" type="pres">
      <dgm:prSet presAssocID="{CA409ED2-BC8A-4017-97CE-99F865AFB17E}" presName="parentText" presStyleLbl="node1" presStyleIdx="0" presStyleCnt="2">
        <dgm:presLayoutVars>
          <dgm:chMax val="0"/>
          <dgm:bulletEnabled val="1"/>
        </dgm:presLayoutVars>
      </dgm:prSet>
      <dgm:spPr/>
    </dgm:pt>
    <dgm:pt modelId="{2E41AAF8-7E72-0E40-9623-759D8E0E7424}" type="pres">
      <dgm:prSet presAssocID="{CA409ED2-BC8A-4017-97CE-99F865AFB17E}" presName="negativeSpace" presStyleCnt="0"/>
      <dgm:spPr/>
    </dgm:pt>
    <dgm:pt modelId="{FAB6F1F4-6067-7341-BD4F-1697F8111CB0}" type="pres">
      <dgm:prSet presAssocID="{CA409ED2-BC8A-4017-97CE-99F865AFB17E}" presName="childText" presStyleLbl="conFgAcc1" presStyleIdx="0" presStyleCnt="2">
        <dgm:presLayoutVars>
          <dgm:bulletEnabled val="1"/>
        </dgm:presLayoutVars>
      </dgm:prSet>
      <dgm:spPr/>
    </dgm:pt>
    <dgm:pt modelId="{31B30652-FB9B-2A47-B163-1B9EA36A4973}" type="pres">
      <dgm:prSet presAssocID="{91355DCC-61E1-459F-BF8C-53C5B63F8A88}" presName="spaceBetweenRectangles" presStyleCnt="0"/>
      <dgm:spPr/>
    </dgm:pt>
    <dgm:pt modelId="{07FAEA74-561A-4140-95D5-FF5D5257D702}" type="pres">
      <dgm:prSet presAssocID="{27F18930-A609-4D1F-9F3D-07274CA48D81}" presName="parentLin" presStyleCnt="0"/>
      <dgm:spPr/>
    </dgm:pt>
    <dgm:pt modelId="{4C7A31FD-C9EE-D546-A4AD-6DA0154C85F5}" type="pres">
      <dgm:prSet presAssocID="{27F18930-A609-4D1F-9F3D-07274CA48D81}" presName="parentLeftMargin" presStyleLbl="node1" presStyleIdx="0" presStyleCnt="2"/>
      <dgm:spPr/>
    </dgm:pt>
    <dgm:pt modelId="{6F57E106-E7C4-B944-9640-F086867C8E50}" type="pres">
      <dgm:prSet presAssocID="{27F18930-A609-4D1F-9F3D-07274CA48D81}" presName="parentText" presStyleLbl="node1" presStyleIdx="1" presStyleCnt="2">
        <dgm:presLayoutVars>
          <dgm:chMax val="0"/>
          <dgm:bulletEnabled val="1"/>
        </dgm:presLayoutVars>
      </dgm:prSet>
      <dgm:spPr/>
    </dgm:pt>
    <dgm:pt modelId="{257C9E2E-B369-AE4E-9676-B1F05D6F8E09}" type="pres">
      <dgm:prSet presAssocID="{27F18930-A609-4D1F-9F3D-07274CA48D81}" presName="negativeSpace" presStyleCnt="0"/>
      <dgm:spPr/>
    </dgm:pt>
    <dgm:pt modelId="{816D2EF9-961C-0D45-9C71-ADE3F9D3BA3F}" type="pres">
      <dgm:prSet presAssocID="{27F18930-A609-4D1F-9F3D-07274CA48D81}" presName="childText" presStyleLbl="conFgAcc1" presStyleIdx="1" presStyleCnt="2">
        <dgm:presLayoutVars>
          <dgm:bulletEnabled val="1"/>
        </dgm:presLayoutVars>
      </dgm:prSet>
      <dgm:spPr/>
    </dgm:pt>
  </dgm:ptLst>
  <dgm:cxnLst>
    <dgm:cxn modelId="{CD23B502-CD91-47C3-8168-8C366DFE7FBE}" srcId="{27F18930-A609-4D1F-9F3D-07274CA48D81}" destId="{0508A7C7-C9B5-4149-B319-0ADEDF4CCC63}" srcOrd="1" destOrd="0" parTransId="{D889E416-15CE-4E44-852B-F58BCC7C847F}" sibTransId="{AD0244AC-9227-447E-AAFF-6D3DDF1FD57A}"/>
    <dgm:cxn modelId="{5604BD21-DCAB-49BC-9971-8D2BB95987B5}" srcId="{CA409ED2-BC8A-4017-97CE-99F865AFB17E}" destId="{0F35C640-9E76-4E89-B8AB-B012C03AB7C2}" srcOrd="0" destOrd="0" parTransId="{AAC192B5-A6C7-4029-B269-4BFC55B5AC89}" sibTransId="{3243A449-3589-4ABC-9DA5-9BA134CC94B6}"/>
    <dgm:cxn modelId="{060F1824-E68F-5548-80F4-605E06215AF6}" type="presOf" srcId="{65F7A51F-92BC-4113-B8BE-4C081DB943C3}" destId="{FAB6F1F4-6067-7341-BD4F-1697F8111CB0}" srcOrd="0" destOrd="1" presId="urn:microsoft.com/office/officeart/2005/8/layout/list1"/>
    <dgm:cxn modelId="{2F076C25-38A7-4B9F-9809-1A437A43B180}" srcId="{27F18930-A609-4D1F-9F3D-07274CA48D81}" destId="{9718B99A-D987-4F3C-9717-8A3C82C60AC5}" srcOrd="0" destOrd="0" parTransId="{F54F8F38-2A24-48EE-977C-06FF3F7C4BB1}" sibTransId="{69DB86DE-B7F3-4415-9B08-AFFCFE9123C8}"/>
    <dgm:cxn modelId="{8F8C9337-2F9D-446C-BDA9-7348D18C0420}" srcId="{CA409ED2-BC8A-4017-97CE-99F865AFB17E}" destId="{65F7A51F-92BC-4113-B8BE-4C081DB943C3}" srcOrd="1" destOrd="0" parTransId="{624C5298-D4EF-4402-9C43-DDFBE28474E2}" sibTransId="{5C663568-23DC-4F42-94BB-D3106D769C55}"/>
    <dgm:cxn modelId="{D758BA49-F4D7-7140-8E7B-183F81514A3B}" type="presOf" srcId="{73E5E912-D5D4-45A7-B0F4-74B955628350}" destId="{816D2EF9-961C-0D45-9C71-ADE3F9D3BA3F}" srcOrd="0" destOrd="2" presId="urn:microsoft.com/office/officeart/2005/8/layout/list1"/>
    <dgm:cxn modelId="{0CDD8C4B-4601-3845-A91C-543993C41168}" type="presOf" srcId="{27F18930-A609-4D1F-9F3D-07274CA48D81}" destId="{4C7A31FD-C9EE-D546-A4AD-6DA0154C85F5}" srcOrd="0" destOrd="0" presId="urn:microsoft.com/office/officeart/2005/8/layout/list1"/>
    <dgm:cxn modelId="{537F2D5D-685A-4DEC-8CD0-29D7CA85346B}" srcId="{27F18930-A609-4D1F-9F3D-07274CA48D81}" destId="{73E5E912-D5D4-45A7-B0F4-74B955628350}" srcOrd="2" destOrd="0" parTransId="{72069226-9603-4453-9D9C-DEE694AFFFE7}" sibTransId="{8E183E16-991C-4AD3-B18B-F1A4BE51C306}"/>
    <dgm:cxn modelId="{80D09166-8F22-484D-9934-CBC91BDBAE91}" type="presOf" srcId="{0508A7C7-C9B5-4149-B319-0ADEDF4CCC63}" destId="{816D2EF9-961C-0D45-9C71-ADE3F9D3BA3F}" srcOrd="0" destOrd="1" presId="urn:microsoft.com/office/officeart/2005/8/layout/list1"/>
    <dgm:cxn modelId="{BA88DE80-06E9-4DC7-842C-C831F0C6D558}" srcId="{64FC6EAD-39E4-420F-B49C-3924DABCC5C8}" destId="{27F18930-A609-4D1F-9F3D-07274CA48D81}" srcOrd="1" destOrd="0" parTransId="{A52D99AB-712E-4352-9DCB-A01C38938A56}" sibTransId="{3D207DDC-1BE1-4AFF-9E03-F4F0FE20AB80}"/>
    <dgm:cxn modelId="{A019A585-08CD-794E-A0E4-A57402E5B641}" type="presOf" srcId="{27F18930-A609-4D1F-9F3D-07274CA48D81}" destId="{6F57E106-E7C4-B944-9640-F086867C8E50}" srcOrd="1" destOrd="0" presId="urn:microsoft.com/office/officeart/2005/8/layout/list1"/>
    <dgm:cxn modelId="{6C020B87-7D34-4E5A-8342-E4CFCAE54443}" srcId="{64FC6EAD-39E4-420F-B49C-3924DABCC5C8}" destId="{CA409ED2-BC8A-4017-97CE-99F865AFB17E}" srcOrd="0" destOrd="0" parTransId="{27157651-59AF-4B11-B282-56C322C05E06}" sibTransId="{91355DCC-61E1-459F-BF8C-53C5B63F8A88}"/>
    <dgm:cxn modelId="{828EB98A-E76E-C542-9288-26D828F1E0BF}" type="presOf" srcId="{0F35C640-9E76-4E89-B8AB-B012C03AB7C2}" destId="{FAB6F1F4-6067-7341-BD4F-1697F8111CB0}" srcOrd="0" destOrd="0" presId="urn:microsoft.com/office/officeart/2005/8/layout/list1"/>
    <dgm:cxn modelId="{F45FE991-A45F-B749-822D-C9F7EB80DA85}" type="presOf" srcId="{CA409ED2-BC8A-4017-97CE-99F865AFB17E}" destId="{EA1F04F2-3318-F445-B816-D17473851EA5}" srcOrd="0" destOrd="0" presId="urn:microsoft.com/office/officeart/2005/8/layout/list1"/>
    <dgm:cxn modelId="{D1DDC198-9922-2B41-90E7-6125FBFC294B}" type="presOf" srcId="{D6B21263-98AB-4EDC-9CDA-E409ADF872AD}" destId="{FAB6F1F4-6067-7341-BD4F-1697F8111CB0}" srcOrd="0" destOrd="2" presId="urn:microsoft.com/office/officeart/2005/8/layout/list1"/>
    <dgm:cxn modelId="{5DEE3D9A-D6E6-914C-AF90-CF14B4C9D054}" type="presOf" srcId="{9718B99A-D987-4F3C-9717-8A3C82C60AC5}" destId="{816D2EF9-961C-0D45-9C71-ADE3F9D3BA3F}" srcOrd="0" destOrd="0" presId="urn:microsoft.com/office/officeart/2005/8/layout/list1"/>
    <dgm:cxn modelId="{BD6D29AF-7E64-44BF-B34C-F8B6CE14EC0B}" srcId="{CA409ED2-BC8A-4017-97CE-99F865AFB17E}" destId="{D6B21263-98AB-4EDC-9CDA-E409ADF872AD}" srcOrd="2" destOrd="0" parTransId="{6AC6690E-1531-4DBC-8E18-9E3EDC8F865A}" sibTransId="{94868828-5E43-4BCA-9647-CE532876E15A}"/>
    <dgm:cxn modelId="{01D15AC2-C612-C64B-B630-E7D60D88CD03}" type="presOf" srcId="{CA409ED2-BC8A-4017-97CE-99F865AFB17E}" destId="{CA9E6604-DFEB-B14C-BDFE-45ACA790C6A9}" srcOrd="1" destOrd="0" presId="urn:microsoft.com/office/officeart/2005/8/layout/list1"/>
    <dgm:cxn modelId="{0BB4C4EC-B946-B24C-8799-8B0AA796A6A1}" type="presOf" srcId="{64FC6EAD-39E4-420F-B49C-3924DABCC5C8}" destId="{809FD5C5-AF35-1440-8354-5E40BB482F93}" srcOrd="0" destOrd="0" presId="urn:microsoft.com/office/officeart/2005/8/layout/list1"/>
    <dgm:cxn modelId="{D209C73D-0A73-544C-B988-52B0582AF8F7}" type="presParOf" srcId="{809FD5C5-AF35-1440-8354-5E40BB482F93}" destId="{B99DE0D0-7382-CB46-9BEF-D3D8B4C4975B}" srcOrd="0" destOrd="0" presId="urn:microsoft.com/office/officeart/2005/8/layout/list1"/>
    <dgm:cxn modelId="{EFE345C6-1A5A-E647-B4B7-989AE3EC4764}" type="presParOf" srcId="{B99DE0D0-7382-CB46-9BEF-D3D8B4C4975B}" destId="{EA1F04F2-3318-F445-B816-D17473851EA5}" srcOrd="0" destOrd="0" presId="urn:microsoft.com/office/officeart/2005/8/layout/list1"/>
    <dgm:cxn modelId="{91724BE5-4F81-454D-8C2A-003F85F8E19A}" type="presParOf" srcId="{B99DE0D0-7382-CB46-9BEF-D3D8B4C4975B}" destId="{CA9E6604-DFEB-B14C-BDFE-45ACA790C6A9}" srcOrd="1" destOrd="0" presId="urn:microsoft.com/office/officeart/2005/8/layout/list1"/>
    <dgm:cxn modelId="{DECAE4A1-1F93-6E4C-ACFC-A1B6D92D2BCE}" type="presParOf" srcId="{809FD5C5-AF35-1440-8354-5E40BB482F93}" destId="{2E41AAF8-7E72-0E40-9623-759D8E0E7424}" srcOrd="1" destOrd="0" presId="urn:microsoft.com/office/officeart/2005/8/layout/list1"/>
    <dgm:cxn modelId="{83B8816A-7288-0549-BD87-AF4099D6443A}" type="presParOf" srcId="{809FD5C5-AF35-1440-8354-5E40BB482F93}" destId="{FAB6F1F4-6067-7341-BD4F-1697F8111CB0}" srcOrd="2" destOrd="0" presId="urn:microsoft.com/office/officeart/2005/8/layout/list1"/>
    <dgm:cxn modelId="{86F65067-6FB4-F449-8958-193F2EB06795}" type="presParOf" srcId="{809FD5C5-AF35-1440-8354-5E40BB482F93}" destId="{31B30652-FB9B-2A47-B163-1B9EA36A4973}" srcOrd="3" destOrd="0" presId="urn:microsoft.com/office/officeart/2005/8/layout/list1"/>
    <dgm:cxn modelId="{1E26D92A-512C-E84B-BB65-C566D41F8BDD}" type="presParOf" srcId="{809FD5C5-AF35-1440-8354-5E40BB482F93}" destId="{07FAEA74-561A-4140-95D5-FF5D5257D702}" srcOrd="4" destOrd="0" presId="urn:microsoft.com/office/officeart/2005/8/layout/list1"/>
    <dgm:cxn modelId="{23C8899F-0B2B-3C4B-93C1-6A8C546447DC}" type="presParOf" srcId="{07FAEA74-561A-4140-95D5-FF5D5257D702}" destId="{4C7A31FD-C9EE-D546-A4AD-6DA0154C85F5}" srcOrd="0" destOrd="0" presId="urn:microsoft.com/office/officeart/2005/8/layout/list1"/>
    <dgm:cxn modelId="{03098740-DAA5-494C-8D0B-6FDB461D0AB8}" type="presParOf" srcId="{07FAEA74-561A-4140-95D5-FF5D5257D702}" destId="{6F57E106-E7C4-B944-9640-F086867C8E50}" srcOrd="1" destOrd="0" presId="urn:microsoft.com/office/officeart/2005/8/layout/list1"/>
    <dgm:cxn modelId="{74D6743D-3D1F-774A-B445-0F390B0D9E7E}" type="presParOf" srcId="{809FD5C5-AF35-1440-8354-5E40BB482F93}" destId="{257C9E2E-B369-AE4E-9676-B1F05D6F8E09}" srcOrd="5" destOrd="0" presId="urn:microsoft.com/office/officeart/2005/8/layout/list1"/>
    <dgm:cxn modelId="{2FFE664C-C1CD-1042-A87C-DD2E7EAD9601}" type="presParOf" srcId="{809FD5C5-AF35-1440-8354-5E40BB482F93}" destId="{816D2EF9-961C-0D45-9C71-ADE3F9D3BA3F}" srcOrd="6"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1081F-0AC5-8347-AF74-2E045827C53E}">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E2763-3168-8942-BB7A-5A7F22A9BBE4}">
      <dsp:nvSpPr>
        <dsp:cNvPr id="0" name=""/>
        <dsp:cNvSpPr/>
      </dsp:nvSpPr>
      <dsp:spPr>
        <a:xfrm>
          <a:off x="0" y="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Introduce ectomycorrhizas as key player in tree/environment interactions.</a:t>
          </a:r>
        </a:p>
      </dsp:txBody>
      <dsp:txXfrm>
        <a:off x="0" y="0"/>
        <a:ext cx="6096000" cy="2664640"/>
      </dsp:txXfrm>
    </dsp:sp>
    <dsp:sp modelId="{C11F995F-61D0-4F4B-81FF-FC155BEDD9CD}">
      <dsp:nvSpPr>
        <dsp:cNvPr id="0" name=""/>
        <dsp:cNvSpPr/>
      </dsp:nvSpPr>
      <dsp:spPr>
        <a:xfrm>
          <a:off x="0" y="2664640"/>
          <a:ext cx="6096000" cy="0"/>
        </a:xfrm>
        <a:prstGeom prst="line">
          <a:avLst/>
        </a:prstGeom>
        <a:solidFill>
          <a:schemeClr val="accent2">
            <a:hueOff val="2945072"/>
            <a:satOff val="-12797"/>
            <a:lumOff val="-9412"/>
            <a:alphaOff val="0"/>
          </a:schemeClr>
        </a:solidFill>
        <a:ln w="12700" cap="flat" cmpd="sng" algn="ctr">
          <a:solidFill>
            <a:schemeClr val="accent2">
              <a:hueOff val="2945072"/>
              <a:satOff val="-12797"/>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158E7-108B-F64E-BB28-F828FC1D5C32}">
      <dsp:nvSpPr>
        <dsp:cNvPr id="0" name=""/>
        <dsp:cNvSpPr/>
      </dsp:nvSpPr>
      <dsp:spPr>
        <a:xfrm>
          <a:off x="0" y="266464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Spark conversations about methods, experiments, approaches that could help connect symbiosis and tree drought physiology.</a:t>
          </a:r>
        </a:p>
      </dsp:txBody>
      <dsp:txXfrm>
        <a:off x="0" y="2664640"/>
        <a:ext cx="6096000" cy="2664640"/>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2868C-C18C-493B-90E3-129A8BD9CB47}">
      <dsp:nvSpPr>
        <dsp:cNvPr id="0" name=""/>
        <dsp:cNvSpPr/>
      </dsp:nvSpPr>
      <dsp:spPr>
        <a:xfrm>
          <a:off x="0" y="652"/>
          <a:ext cx="6858000" cy="1526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D8461-9991-41B0-984E-5A193DCC8079}">
      <dsp:nvSpPr>
        <dsp:cNvPr id="0" name=""/>
        <dsp:cNvSpPr/>
      </dsp:nvSpPr>
      <dsp:spPr>
        <a:xfrm>
          <a:off x="461720" y="344080"/>
          <a:ext cx="839491" cy="83949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3B9F6C-F319-4648-90E0-D2C7DB1CBCCC}">
      <dsp:nvSpPr>
        <dsp:cNvPr id="0" name=""/>
        <dsp:cNvSpPr/>
      </dsp:nvSpPr>
      <dsp:spPr>
        <a:xfrm>
          <a:off x="1762933" y="652"/>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90000"/>
            </a:lnSpc>
            <a:spcBef>
              <a:spcPct val="0"/>
            </a:spcBef>
            <a:spcAft>
              <a:spcPct val="35000"/>
            </a:spcAft>
            <a:buNone/>
          </a:pPr>
          <a:r>
            <a:rPr lang="en-US" sz="2500" kern="1200" dirty="0"/>
            <a:t>Which fungi provide what benefits to the plant? </a:t>
          </a:r>
        </a:p>
      </dsp:txBody>
      <dsp:txXfrm>
        <a:off x="1762933" y="652"/>
        <a:ext cx="5095066" cy="1526348"/>
      </dsp:txXfrm>
    </dsp:sp>
    <dsp:sp modelId="{869F2BBA-BF40-4D83-92D1-68A8B55AEC22}">
      <dsp:nvSpPr>
        <dsp:cNvPr id="0" name=""/>
        <dsp:cNvSpPr/>
      </dsp:nvSpPr>
      <dsp:spPr>
        <a:xfrm>
          <a:off x="0" y="1908588"/>
          <a:ext cx="6858000" cy="1526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0D70B-BA41-49B5-B796-9BC4F7F2320F}">
      <dsp:nvSpPr>
        <dsp:cNvPr id="0" name=""/>
        <dsp:cNvSpPr/>
      </dsp:nvSpPr>
      <dsp:spPr>
        <a:xfrm>
          <a:off x="461720" y="2252017"/>
          <a:ext cx="839491" cy="839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4A4E60-F6ED-441B-B51B-2E48384E848F}">
      <dsp:nvSpPr>
        <dsp:cNvPr id="0" name=""/>
        <dsp:cNvSpPr/>
      </dsp:nvSpPr>
      <dsp:spPr>
        <a:xfrm>
          <a:off x="1762933" y="1908588"/>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90000"/>
            </a:lnSpc>
            <a:spcBef>
              <a:spcPct val="0"/>
            </a:spcBef>
            <a:spcAft>
              <a:spcPct val="35000"/>
            </a:spcAft>
            <a:buNone/>
          </a:pPr>
          <a:r>
            <a:rPr lang="en-US" sz="2500" kern="1200"/>
            <a:t>Do seedlings do better with access to a diverse “portfolio” of fungi?</a:t>
          </a:r>
        </a:p>
      </dsp:txBody>
      <dsp:txXfrm>
        <a:off x="1762933" y="1908588"/>
        <a:ext cx="5095066" cy="1526348"/>
      </dsp:txXfrm>
    </dsp:sp>
    <dsp:sp modelId="{A6C76B7E-160B-47C2-88D9-D3405FB3B503}">
      <dsp:nvSpPr>
        <dsp:cNvPr id="0" name=""/>
        <dsp:cNvSpPr/>
      </dsp:nvSpPr>
      <dsp:spPr>
        <a:xfrm>
          <a:off x="0" y="3816524"/>
          <a:ext cx="6858000" cy="1526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A6290-FA6F-4617-9A9D-D27082A788AC}">
      <dsp:nvSpPr>
        <dsp:cNvPr id="0" name=""/>
        <dsp:cNvSpPr/>
      </dsp:nvSpPr>
      <dsp:spPr>
        <a:xfrm>
          <a:off x="461720" y="4159953"/>
          <a:ext cx="839491" cy="839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F8FE64-8C5A-4580-BE06-C46FE9603489}">
      <dsp:nvSpPr>
        <dsp:cNvPr id="0" name=""/>
        <dsp:cNvSpPr/>
      </dsp:nvSpPr>
      <dsp:spPr>
        <a:xfrm>
          <a:off x="1762933" y="3816524"/>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90000"/>
            </a:lnSpc>
            <a:spcBef>
              <a:spcPct val="0"/>
            </a:spcBef>
            <a:spcAft>
              <a:spcPct val="35000"/>
            </a:spcAft>
            <a:buNone/>
          </a:pPr>
          <a:r>
            <a:rPr lang="en-US" sz="2500" kern="1200"/>
            <a:t>What fungal portfolios should trees cultivate when the environment varies?</a:t>
          </a:r>
        </a:p>
      </dsp:txBody>
      <dsp:txXfrm>
        <a:off x="1762933" y="3816524"/>
        <a:ext cx="5095066" cy="152634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E753-2594-430E-A003-F1B09DE2EC4A}">
      <dsp:nvSpPr>
        <dsp:cNvPr id="0" name=""/>
        <dsp:cNvSpPr/>
      </dsp:nvSpPr>
      <dsp:spPr>
        <a:xfrm>
          <a:off x="0" y="868322"/>
          <a:ext cx="6858000" cy="16030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A4EF8-B183-4116-BB6D-244E5C2786B6}">
      <dsp:nvSpPr>
        <dsp:cNvPr id="0" name=""/>
        <dsp:cNvSpPr/>
      </dsp:nvSpPr>
      <dsp:spPr>
        <a:xfrm>
          <a:off x="484924" y="1229010"/>
          <a:ext cx="881681" cy="8816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9627D-77F2-4362-9A81-5BD23AAB3DD4}">
      <dsp:nvSpPr>
        <dsp:cNvPr id="0" name=""/>
        <dsp:cNvSpPr/>
      </dsp:nvSpPr>
      <dsp:spPr>
        <a:xfrm>
          <a:off x="1851531" y="868322"/>
          <a:ext cx="3086100" cy="160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57" tIns="169657" rIns="169657" bIns="169657" numCol="1" spcCol="1270" anchor="ctr" anchorCtr="0">
          <a:noAutofit/>
        </a:bodyPr>
        <a:lstStyle/>
        <a:p>
          <a:pPr marL="0" lvl="0" indent="0" algn="l" defTabSz="1111250">
            <a:lnSpc>
              <a:spcPct val="100000"/>
            </a:lnSpc>
            <a:spcBef>
              <a:spcPct val="0"/>
            </a:spcBef>
            <a:spcAft>
              <a:spcPct val="35000"/>
            </a:spcAft>
            <a:buNone/>
          </a:pPr>
          <a:r>
            <a:rPr lang="en-US" sz="2500" kern="1200" dirty="0"/>
            <a:t>Can the plant reward fungi that provide N?</a:t>
          </a:r>
        </a:p>
      </dsp:txBody>
      <dsp:txXfrm>
        <a:off x="1851531" y="868322"/>
        <a:ext cx="3086100" cy="1603057"/>
      </dsp:txXfrm>
    </dsp:sp>
    <dsp:sp modelId="{61A6A730-D0E0-0146-9C5C-5A3D3FBA6E05}">
      <dsp:nvSpPr>
        <dsp:cNvPr id="0" name=""/>
        <dsp:cNvSpPr/>
      </dsp:nvSpPr>
      <dsp:spPr>
        <a:xfrm>
          <a:off x="4937631" y="868322"/>
          <a:ext cx="1920368" cy="160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57" tIns="169657" rIns="169657" bIns="169657" numCol="1" spcCol="1270" anchor="ctr" anchorCtr="0">
          <a:noAutofit/>
        </a:bodyPr>
        <a:lstStyle/>
        <a:p>
          <a:pPr marL="0" lvl="0" indent="0" algn="l" defTabSz="755650">
            <a:lnSpc>
              <a:spcPct val="100000"/>
            </a:lnSpc>
            <a:spcBef>
              <a:spcPct val="0"/>
            </a:spcBef>
            <a:spcAft>
              <a:spcPct val="35000"/>
            </a:spcAft>
            <a:buNone/>
          </a:pPr>
          <a:r>
            <a:rPr lang="en-US" sz="1700" kern="1200" dirty="0"/>
            <a:t>Does this depend on environmental context?</a:t>
          </a:r>
        </a:p>
      </dsp:txBody>
      <dsp:txXfrm>
        <a:off x="4937631" y="868322"/>
        <a:ext cx="1920368" cy="1603057"/>
      </dsp:txXfrm>
    </dsp:sp>
    <dsp:sp modelId="{0F55206F-1613-4922-953A-7DAC7EE6156D}">
      <dsp:nvSpPr>
        <dsp:cNvPr id="0" name=""/>
        <dsp:cNvSpPr/>
      </dsp:nvSpPr>
      <dsp:spPr>
        <a:xfrm>
          <a:off x="0" y="2872145"/>
          <a:ext cx="6858000" cy="16030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2A5-10F7-4180-8957-8CA06810D778}">
      <dsp:nvSpPr>
        <dsp:cNvPr id="0" name=""/>
        <dsp:cNvSpPr/>
      </dsp:nvSpPr>
      <dsp:spPr>
        <a:xfrm>
          <a:off x="484924" y="3232833"/>
          <a:ext cx="881681" cy="88168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A1FD-63E5-4834-9F06-5C6C226974A1}">
      <dsp:nvSpPr>
        <dsp:cNvPr id="0" name=""/>
        <dsp:cNvSpPr/>
      </dsp:nvSpPr>
      <dsp:spPr>
        <a:xfrm>
          <a:off x="1851531" y="2872145"/>
          <a:ext cx="5006468" cy="160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57" tIns="169657" rIns="169657" bIns="169657" numCol="1" spcCol="1270" anchor="ctr" anchorCtr="0">
          <a:noAutofit/>
        </a:bodyPr>
        <a:lstStyle/>
        <a:p>
          <a:pPr marL="0" lvl="0" indent="0" algn="l" defTabSz="1111250">
            <a:lnSpc>
              <a:spcPct val="100000"/>
            </a:lnSpc>
            <a:spcBef>
              <a:spcPct val="0"/>
            </a:spcBef>
            <a:spcAft>
              <a:spcPct val="35000"/>
            </a:spcAft>
            <a:buNone/>
          </a:pPr>
          <a:r>
            <a:rPr lang="en-US" sz="2500" kern="1200" dirty="0"/>
            <a:t>Does the plant reward the fungus that most improves growth?</a:t>
          </a:r>
        </a:p>
      </dsp:txBody>
      <dsp:txXfrm>
        <a:off x="1851531" y="2872145"/>
        <a:ext cx="5006468" cy="160305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E753-2594-430E-A003-F1B09DE2EC4A}">
      <dsp:nvSpPr>
        <dsp:cNvPr id="0" name=""/>
        <dsp:cNvSpPr/>
      </dsp:nvSpPr>
      <dsp:spPr>
        <a:xfrm>
          <a:off x="0" y="652"/>
          <a:ext cx="6858000" cy="1526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A4EF8-B183-4116-BB6D-244E5C2786B6}">
      <dsp:nvSpPr>
        <dsp:cNvPr id="0" name=""/>
        <dsp:cNvSpPr/>
      </dsp:nvSpPr>
      <dsp:spPr>
        <a:xfrm>
          <a:off x="461720" y="344080"/>
          <a:ext cx="839491" cy="83949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9627D-77F2-4362-9A81-5BD23AAB3DD4}">
      <dsp:nvSpPr>
        <dsp:cNvPr id="0" name=""/>
        <dsp:cNvSpPr/>
      </dsp:nvSpPr>
      <dsp:spPr>
        <a:xfrm>
          <a:off x="1762933" y="652"/>
          <a:ext cx="3086100"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44550">
            <a:lnSpc>
              <a:spcPct val="100000"/>
            </a:lnSpc>
            <a:spcBef>
              <a:spcPct val="0"/>
            </a:spcBef>
            <a:spcAft>
              <a:spcPct val="35000"/>
            </a:spcAft>
            <a:buNone/>
          </a:pPr>
          <a:r>
            <a:rPr lang="en-US" sz="1900" kern="1200"/>
            <a:t>Does plant C correspond to fungal N?</a:t>
          </a:r>
        </a:p>
      </dsp:txBody>
      <dsp:txXfrm>
        <a:off x="1762933" y="652"/>
        <a:ext cx="3086100" cy="1526348"/>
      </dsp:txXfrm>
    </dsp:sp>
    <dsp:sp modelId="{BCCA0B13-2E52-4D86-A67C-1669774C6B96}">
      <dsp:nvSpPr>
        <dsp:cNvPr id="0" name=""/>
        <dsp:cNvSpPr/>
      </dsp:nvSpPr>
      <dsp:spPr>
        <a:xfrm>
          <a:off x="4849033" y="652"/>
          <a:ext cx="20089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666750">
            <a:lnSpc>
              <a:spcPct val="100000"/>
            </a:lnSpc>
            <a:spcBef>
              <a:spcPct val="0"/>
            </a:spcBef>
            <a:spcAft>
              <a:spcPct val="35000"/>
            </a:spcAft>
            <a:buNone/>
          </a:pPr>
          <a:r>
            <a:rPr lang="en-US" sz="1500" kern="1200"/>
            <a:t>It can, but need not.</a:t>
          </a:r>
        </a:p>
      </dsp:txBody>
      <dsp:txXfrm>
        <a:off x="4849033" y="652"/>
        <a:ext cx="2008966" cy="1526348"/>
      </dsp:txXfrm>
    </dsp:sp>
    <dsp:sp modelId="{0F55206F-1613-4922-953A-7DAC7EE6156D}">
      <dsp:nvSpPr>
        <dsp:cNvPr id="0" name=""/>
        <dsp:cNvSpPr/>
      </dsp:nvSpPr>
      <dsp:spPr>
        <a:xfrm>
          <a:off x="0" y="1908588"/>
          <a:ext cx="6858000" cy="1526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2A5-10F7-4180-8957-8CA06810D778}">
      <dsp:nvSpPr>
        <dsp:cNvPr id="0" name=""/>
        <dsp:cNvSpPr/>
      </dsp:nvSpPr>
      <dsp:spPr>
        <a:xfrm>
          <a:off x="461720" y="2252017"/>
          <a:ext cx="839491" cy="839491"/>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A1FD-63E5-4834-9F06-5C6C226974A1}">
      <dsp:nvSpPr>
        <dsp:cNvPr id="0" name=""/>
        <dsp:cNvSpPr/>
      </dsp:nvSpPr>
      <dsp:spPr>
        <a:xfrm>
          <a:off x="1762933" y="1908588"/>
          <a:ext cx="3086100"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44550">
            <a:lnSpc>
              <a:spcPct val="100000"/>
            </a:lnSpc>
            <a:spcBef>
              <a:spcPct val="0"/>
            </a:spcBef>
            <a:spcAft>
              <a:spcPct val="35000"/>
            </a:spcAft>
            <a:buNone/>
          </a:pPr>
          <a:r>
            <a:rPr lang="en-US" sz="1900" kern="1200"/>
            <a:t>Does the plant reward the fungus that most improves growth?</a:t>
          </a:r>
        </a:p>
      </dsp:txBody>
      <dsp:txXfrm>
        <a:off x="1762933" y="1908588"/>
        <a:ext cx="3086100" cy="1526348"/>
      </dsp:txXfrm>
    </dsp:sp>
    <dsp:sp modelId="{18E10759-49E7-4D1E-A7CC-FBEB6C11F7DE}">
      <dsp:nvSpPr>
        <dsp:cNvPr id="0" name=""/>
        <dsp:cNvSpPr/>
      </dsp:nvSpPr>
      <dsp:spPr>
        <a:xfrm>
          <a:off x="4849033" y="1908588"/>
          <a:ext cx="20089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666750">
            <a:lnSpc>
              <a:spcPct val="100000"/>
            </a:lnSpc>
            <a:spcBef>
              <a:spcPct val="0"/>
            </a:spcBef>
            <a:spcAft>
              <a:spcPct val="35000"/>
            </a:spcAft>
            <a:buNone/>
          </a:pPr>
          <a:r>
            <a:rPr lang="en-US" sz="1500" kern="1200"/>
            <a:t>Not necessarily.</a:t>
          </a:r>
          <a:endParaRPr lang="en-US" sz="1500" i="1" kern="1200"/>
        </a:p>
      </dsp:txBody>
      <dsp:txXfrm>
        <a:off x="4849033" y="1908588"/>
        <a:ext cx="2008966" cy="1526348"/>
      </dsp:txXfrm>
    </dsp:sp>
    <dsp:sp modelId="{8A1381EA-8D0B-924C-A58B-CE80D1018B1E}">
      <dsp:nvSpPr>
        <dsp:cNvPr id="0" name=""/>
        <dsp:cNvSpPr/>
      </dsp:nvSpPr>
      <dsp:spPr>
        <a:xfrm>
          <a:off x="0" y="3816524"/>
          <a:ext cx="6858000" cy="1526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A02002A-E679-9948-BC72-010964C58C27}">
      <dsp:nvSpPr>
        <dsp:cNvPr id="0" name=""/>
        <dsp:cNvSpPr/>
      </dsp:nvSpPr>
      <dsp:spPr>
        <a:xfrm>
          <a:off x="461720" y="4159953"/>
          <a:ext cx="839491" cy="839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3803265A-B01B-904C-94B5-BB476829F268}">
      <dsp:nvSpPr>
        <dsp:cNvPr id="0" name=""/>
        <dsp:cNvSpPr/>
      </dsp:nvSpPr>
      <dsp:spPr>
        <a:xfrm>
          <a:off x="1762933" y="3816524"/>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44550">
            <a:lnSpc>
              <a:spcPct val="100000"/>
            </a:lnSpc>
            <a:spcBef>
              <a:spcPct val="0"/>
            </a:spcBef>
            <a:spcAft>
              <a:spcPct val="35000"/>
            </a:spcAft>
            <a:buNone/>
          </a:pPr>
          <a:r>
            <a:rPr lang="en-US" sz="1900" i="0" kern="1200"/>
            <a:t>Plants may control fungi with C, but incompletely.</a:t>
          </a:r>
        </a:p>
      </dsp:txBody>
      <dsp:txXfrm>
        <a:off x="1762933" y="3816524"/>
        <a:ext cx="5095066" cy="1526348"/>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9F3E753-2594-430E-A003-F1B09DE2EC4A}">
      <dsp:nvSpPr>
        <dsp:cNvPr id="0" name=""/>
        <dsp:cNvSpPr/>
      </dsp:nvSpPr>
      <dsp:spPr>
        <a:xfrm>
          <a:off x="0" y="652"/>
          <a:ext cx="6858000" cy="1526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0DA4EF8-B183-4116-BB6D-244E5C2786B6}">
      <dsp:nvSpPr>
        <dsp:cNvPr id="0" name=""/>
        <dsp:cNvSpPr/>
      </dsp:nvSpPr>
      <dsp:spPr>
        <a:xfrm>
          <a:off x="461720" y="344080"/>
          <a:ext cx="839491" cy="83949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0969627D-77F2-4362-9A81-5BD23AAB3DD4}">
      <dsp:nvSpPr>
        <dsp:cNvPr id="0" name=""/>
        <dsp:cNvSpPr/>
      </dsp:nvSpPr>
      <dsp:spPr>
        <a:xfrm>
          <a:off x="1762933" y="652"/>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100000"/>
            </a:lnSpc>
            <a:spcBef>
              <a:spcPct val="0"/>
            </a:spcBef>
            <a:spcAft>
              <a:spcPct val="35000"/>
            </a:spcAft>
            <a:buNone/>
          </a:pPr>
          <a:r>
            <a:rPr lang="en-US" sz="2500" kern="1200" dirty="0"/>
            <a:t>Fungi differ in dry vs wet sites</a:t>
          </a:r>
        </a:p>
      </dsp:txBody>
      <dsp:txXfrm>
        <a:off x="1762933" y="652"/>
        <a:ext cx="5095066" cy="1526348"/>
      </dsp:txXfrm>
    </dsp:sp>
    <dsp:sp modelId="{0F55206F-1613-4922-953A-7DAC7EE6156D}">
      <dsp:nvSpPr>
        <dsp:cNvPr id="0" name=""/>
        <dsp:cNvSpPr/>
      </dsp:nvSpPr>
      <dsp:spPr>
        <a:xfrm>
          <a:off x="0" y="1908588"/>
          <a:ext cx="6858000" cy="1526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0E4B2A5-10F7-4180-8957-8CA06810D778}">
      <dsp:nvSpPr>
        <dsp:cNvPr id="0" name=""/>
        <dsp:cNvSpPr/>
      </dsp:nvSpPr>
      <dsp:spPr>
        <a:xfrm>
          <a:off x="461720" y="2252017"/>
          <a:ext cx="839491" cy="839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5DD5A1FD-63E5-4834-9F06-5C6C226974A1}">
      <dsp:nvSpPr>
        <dsp:cNvPr id="0" name=""/>
        <dsp:cNvSpPr/>
      </dsp:nvSpPr>
      <dsp:spPr>
        <a:xfrm>
          <a:off x="1762933" y="1908588"/>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100000"/>
            </a:lnSpc>
            <a:spcBef>
              <a:spcPct val="0"/>
            </a:spcBef>
            <a:spcAft>
              <a:spcPct val="35000"/>
            </a:spcAft>
            <a:buNone/>
          </a:pPr>
          <a:r>
            <a:rPr lang="en-US" sz="2500" kern="1200" dirty="0"/>
            <a:t>Fungi can shift plant response to water limitation</a:t>
          </a:r>
        </a:p>
      </dsp:txBody>
      <dsp:txXfrm>
        <a:off x="1762933" y="1908588"/>
        <a:ext cx="5095066" cy="1526348"/>
      </dsp:txXfrm>
    </dsp:sp>
    <dsp:sp modelId="{792A284D-0C02-E841-81E7-F356DD2E781C}">
      <dsp:nvSpPr>
        <dsp:cNvPr id="0" name=""/>
        <dsp:cNvSpPr/>
      </dsp:nvSpPr>
      <dsp:spPr>
        <a:xfrm>
          <a:off x="0" y="3816524"/>
          <a:ext cx="6858000" cy="1526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8FC1B8D9-B73C-7F45-A475-C8FF7FD3BA95}">
      <dsp:nvSpPr>
        <dsp:cNvPr id="0" name=""/>
        <dsp:cNvSpPr/>
      </dsp:nvSpPr>
      <dsp:spPr>
        <a:xfrm>
          <a:off x="461720" y="4159953"/>
          <a:ext cx="839491" cy="839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a:stretch>
            <a:fillRect/>
          </a:stretch>
        </a:blipFill>
        <a:ln w="12700" cap="flat" cmpd="sng" algn="ctr">
          <a:solidFill>
            <a:schemeClr val="lt1">
              <a:alpha val="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575BF00-244E-CB4B-9386-1A96BE917241}">
      <dsp:nvSpPr>
        <dsp:cNvPr id="0" name=""/>
        <dsp:cNvSpPr/>
      </dsp:nvSpPr>
      <dsp:spPr>
        <a:xfrm>
          <a:off x="1762933" y="3816524"/>
          <a:ext cx="50950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1111250">
            <a:lnSpc>
              <a:spcPct val="100000"/>
            </a:lnSpc>
            <a:spcBef>
              <a:spcPct val="0"/>
            </a:spcBef>
            <a:spcAft>
              <a:spcPct val="35000"/>
            </a:spcAft>
            <a:buNone/>
          </a:pPr>
          <a:r>
            <a:rPr lang="en-US" sz="2500" kern="1200" dirty="0"/>
            <a:t>Fungi increase effective root system area</a:t>
          </a:r>
        </a:p>
      </dsp:txBody>
      <dsp:txXfrm>
        <a:off x="1762933" y="3816524"/>
        <a:ext cx="5095066" cy="152634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D21081F-0AC5-8347-AF74-2E045827C53E}">
      <dsp:nvSpPr>
        <dsp:cNvPr id="0" name=""/>
        <dsp:cNvSpPr/>
      </dsp:nvSpPr>
      <dsp:spPr>
        <a:xfrm>
          <a:off x="0" y="0"/>
          <a:ext cx="6096000" cy="0"/>
        </a:xfrm>
        <a:prstGeom prst="line">
          <a:avLst/>
        </a:prstGeom>
        <a:solidFill>
          <a:schemeClr val="accent2">
            <a:hueOff val="0"/>
            <a:satOff val="0"/>
            <a:lumOff val="0"/>
            <a:alphaOff val="0"/>
          </a:schemeClr>
        </a:solidFill>
        <a:ln w="12700" cap="flat" cmpd="sng" algn="ctr">
          <a:solidFill>
            <a:schemeClr val="accent2">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79E2763-3168-8942-BB7A-5A7F22A9BBE4}">
      <dsp:nvSpPr>
        <dsp:cNvPr id="0" name=""/>
        <dsp:cNvSpPr/>
      </dsp:nvSpPr>
      <dsp:spPr>
        <a:xfrm>
          <a:off x="0" y="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dirty="0"/>
            <a:t>Introduce ectomycorrhizas as key player in tree/environment interactions.</a:t>
          </a:r>
        </a:p>
      </dsp:txBody>
      <dsp:txXfrm>
        <a:off x="0" y="0"/>
        <a:ext cx="6096000" cy="2664640"/>
      </dsp:txXfrm>
    </dsp:sp>
    <dsp:sp modelId="{C11F995F-61D0-4F4B-81FF-FC155BEDD9CD}">
      <dsp:nvSpPr>
        <dsp:cNvPr id="0" name=""/>
        <dsp:cNvSpPr/>
      </dsp:nvSpPr>
      <dsp:spPr>
        <a:xfrm>
          <a:off x="0" y="2664640"/>
          <a:ext cx="6096000" cy="0"/>
        </a:xfrm>
        <a:prstGeom prst="line">
          <a:avLst/>
        </a:prstGeom>
        <a:solidFill>
          <a:schemeClr val="accent2">
            <a:hueOff val="2945072"/>
            <a:satOff val="-12797"/>
            <a:lumOff val="-9412"/>
            <a:alphaOff val="0"/>
          </a:schemeClr>
        </a:solidFill>
        <a:ln w="12700" cap="flat" cmpd="sng" algn="ctr">
          <a:solidFill>
            <a:schemeClr val="accent2">
              <a:hueOff val="2945072"/>
              <a:satOff val="-12797"/>
              <a:lumOff val="-9412"/>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2158E7-108B-F64E-BB28-F828FC1D5C32}">
      <dsp:nvSpPr>
        <dsp:cNvPr id="0" name=""/>
        <dsp:cNvSpPr/>
      </dsp:nvSpPr>
      <dsp:spPr>
        <a:xfrm>
          <a:off x="0" y="2664640"/>
          <a:ext cx="6096000" cy="266464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25730" tIns="125730" rIns="125730" bIns="125730" numCol="1" spcCol="1270" anchor="t" anchorCtr="0">
          <a:noAutofit/>
        </a:bodyPr>
        <a:lstStyle/>
        <a:p>
          <a:pPr marL="0" lvl="0" indent="0" algn="l" defTabSz="1466850">
            <a:lnSpc>
              <a:spcPct val="90000"/>
            </a:lnSpc>
            <a:spcBef>
              <a:spcPct val="0"/>
            </a:spcBef>
            <a:spcAft>
              <a:spcPct val="35000"/>
            </a:spcAft>
            <a:buNone/>
          </a:pPr>
          <a:r>
            <a:rPr lang="en-US" sz="3300" kern="1200"/>
            <a:t>Spark conversations about methods, experiments, approaches that could help connect symbiosis and tree drought physiology.</a:t>
          </a:r>
        </a:p>
      </dsp:txBody>
      <dsp:txXfrm>
        <a:off x="0" y="2664640"/>
        <a:ext cx="6096000" cy="2664640"/>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970FAF3-545E-4B51-B78A-79B7329E5274}">
      <dsp:nvSpPr>
        <dsp:cNvPr id="0" name=""/>
        <dsp:cNvSpPr/>
      </dsp:nvSpPr>
      <dsp:spPr>
        <a:xfrm>
          <a:off x="0" y="868322"/>
          <a:ext cx="6858000" cy="1603057"/>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610F582-86BA-4397-8991-2FC58E64B3F6}">
      <dsp:nvSpPr>
        <dsp:cNvPr id="0" name=""/>
        <dsp:cNvSpPr/>
      </dsp:nvSpPr>
      <dsp:spPr>
        <a:xfrm>
          <a:off x="484924" y="1229010"/>
          <a:ext cx="881681" cy="881681"/>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8338E57-D7EB-4F10-AC49-9BDD7872E1E8}">
      <dsp:nvSpPr>
        <dsp:cNvPr id="0" name=""/>
        <dsp:cNvSpPr/>
      </dsp:nvSpPr>
      <dsp:spPr>
        <a:xfrm>
          <a:off x="1851531" y="868322"/>
          <a:ext cx="5006468" cy="160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57" tIns="169657" rIns="169657" bIns="169657" numCol="1" spcCol="1270" anchor="ctr" anchorCtr="0">
          <a:noAutofit/>
        </a:bodyPr>
        <a:lstStyle/>
        <a:p>
          <a:pPr marL="0" lvl="0" indent="0" algn="l" defTabSz="889000">
            <a:lnSpc>
              <a:spcPct val="100000"/>
            </a:lnSpc>
            <a:spcBef>
              <a:spcPct val="0"/>
            </a:spcBef>
            <a:spcAft>
              <a:spcPct val="35000"/>
            </a:spcAft>
            <a:buNone/>
          </a:pPr>
          <a:r>
            <a:rPr lang="en-US" sz="2000" kern="1200" dirty="0"/>
            <a:t>Identifying a “molecular fingerprint” of plant-fungal cooperation for field characterization of symbiosis</a:t>
          </a:r>
        </a:p>
      </dsp:txBody>
      <dsp:txXfrm>
        <a:off x="1851531" y="868322"/>
        <a:ext cx="5006468" cy="1603057"/>
      </dsp:txXfrm>
    </dsp:sp>
    <dsp:sp modelId="{160592F1-C1B8-4B64-B0B8-D3BC5847C0A1}">
      <dsp:nvSpPr>
        <dsp:cNvPr id="0" name=""/>
        <dsp:cNvSpPr/>
      </dsp:nvSpPr>
      <dsp:spPr>
        <a:xfrm>
          <a:off x="0" y="2872145"/>
          <a:ext cx="6858000" cy="1603057"/>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3E88AF5-67E7-42AE-BF62-CFC6E3E7DC54}">
      <dsp:nvSpPr>
        <dsp:cNvPr id="0" name=""/>
        <dsp:cNvSpPr/>
      </dsp:nvSpPr>
      <dsp:spPr>
        <a:xfrm>
          <a:off x="484924" y="3232833"/>
          <a:ext cx="881681" cy="88168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6AC795C1-1F20-4696-AE1B-561546EDB9DB}">
      <dsp:nvSpPr>
        <dsp:cNvPr id="0" name=""/>
        <dsp:cNvSpPr/>
      </dsp:nvSpPr>
      <dsp:spPr>
        <a:xfrm>
          <a:off x="1851531" y="2872145"/>
          <a:ext cx="5006468" cy="160305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9657" tIns="169657" rIns="169657" bIns="169657" numCol="1" spcCol="1270" anchor="ctr" anchorCtr="0">
          <a:noAutofit/>
        </a:bodyPr>
        <a:lstStyle/>
        <a:p>
          <a:pPr marL="0" lvl="0" indent="0" algn="l" defTabSz="889000">
            <a:lnSpc>
              <a:spcPct val="100000"/>
            </a:lnSpc>
            <a:spcBef>
              <a:spcPct val="0"/>
            </a:spcBef>
            <a:spcAft>
              <a:spcPct val="35000"/>
            </a:spcAft>
            <a:buNone/>
          </a:pPr>
          <a:r>
            <a:rPr lang="en-US" sz="2000" kern="1200" dirty="0"/>
            <a:t>What do fungi gain by specializing on particular plant hosts?</a:t>
          </a:r>
        </a:p>
      </dsp:txBody>
      <dsp:txXfrm>
        <a:off x="1851531" y="2872145"/>
        <a:ext cx="5006468" cy="1603057"/>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122868C-C18C-493B-90E3-129A8BD9CB47}">
      <dsp:nvSpPr>
        <dsp:cNvPr id="0" name=""/>
        <dsp:cNvSpPr/>
      </dsp:nvSpPr>
      <dsp:spPr>
        <a:xfrm>
          <a:off x="0" y="652"/>
          <a:ext cx="6858000" cy="1526348"/>
        </a:xfrm>
        <a:prstGeom prst="roundRect">
          <a:avLst>
            <a:gd name="adj" fmla="val 10000"/>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B05D8461-9991-41B0-984E-5A193DCC8079}">
      <dsp:nvSpPr>
        <dsp:cNvPr id="0" name=""/>
        <dsp:cNvSpPr/>
      </dsp:nvSpPr>
      <dsp:spPr>
        <a:xfrm>
          <a:off x="461720" y="344080"/>
          <a:ext cx="839491" cy="839491"/>
        </a:xfrm>
        <a:prstGeom prst="rect">
          <a:avLst/>
        </a:prstGeom>
        <a:blipFill>
          <a:blip xmlns:r="http://schemas.openxmlformats.org/officeDocument/2006/relationships" r:embed="rId1">
            <a:extLs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F3B9F6C-F319-4648-90E0-D2C7DB1CBCCC}">
      <dsp:nvSpPr>
        <dsp:cNvPr id="0" name=""/>
        <dsp:cNvSpPr/>
      </dsp:nvSpPr>
      <dsp:spPr>
        <a:xfrm>
          <a:off x="1762933" y="652"/>
          <a:ext cx="3086100"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00100">
            <a:lnSpc>
              <a:spcPct val="100000"/>
            </a:lnSpc>
            <a:spcBef>
              <a:spcPct val="0"/>
            </a:spcBef>
            <a:spcAft>
              <a:spcPct val="35000"/>
            </a:spcAft>
            <a:buNone/>
          </a:pPr>
          <a:r>
            <a:rPr lang="en-US" sz="1800" kern="1200" dirty="0"/>
            <a:t>Do fungi provide different benefits under stress?</a:t>
          </a:r>
        </a:p>
      </dsp:txBody>
      <dsp:txXfrm>
        <a:off x="1762933" y="652"/>
        <a:ext cx="3086100" cy="1526348"/>
      </dsp:txXfrm>
    </dsp:sp>
    <dsp:sp modelId="{1A8CCAD0-6A02-4B44-9A68-FAEDE16E4FB0}">
      <dsp:nvSpPr>
        <dsp:cNvPr id="0" name=""/>
        <dsp:cNvSpPr/>
      </dsp:nvSpPr>
      <dsp:spPr>
        <a:xfrm>
          <a:off x="4849033" y="652"/>
          <a:ext cx="20089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622300">
            <a:lnSpc>
              <a:spcPct val="100000"/>
            </a:lnSpc>
            <a:spcBef>
              <a:spcPct val="0"/>
            </a:spcBef>
            <a:spcAft>
              <a:spcPct val="35000"/>
            </a:spcAft>
            <a:buNone/>
          </a:pPr>
          <a:r>
            <a:rPr lang="en-US" sz="1400" kern="1200" dirty="0"/>
            <a:t>Key assumption</a:t>
          </a:r>
        </a:p>
        <a:p>
          <a:pPr marL="0" lvl="0" indent="0" algn="l" defTabSz="622300">
            <a:lnSpc>
              <a:spcPct val="100000"/>
            </a:lnSpc>
            <a:spcBef>
              <a:spcPct val="0"/>
            </a:spcBef>
            <a:spcAft>
              <a:spcPct val="35000"/>
            </a:spcAft>
            <a:buNone/>
          </a:pPr>
          <a:r>
            <a:rPr lang="en-US" sz="1400" kern="1200" dirty="0"/>
            <a:t>Greenhouse</a:t>
          </a:r>
        </a:p>
      </dsp:txBody>
      <dsp:txXfrm>
        <a:off x="4849033" y="652"/>
        <a:ext cx="2008966" cy="1526348"/>
      </dsp:txXfrm>
    </dsp:sp>
    <dsp:sp modelId="{869F2BBA-BF40-4D83-92D1-68A8B55AEC22}">
      <dsp:nvSpPr>
        <dsp:cNvPr id="0" name=""/>
        <dsp:cNvSpPr/>
      </dsp:nvSpPr>
      <dsp:spPr>
        <a:xfrm>
          <a:off x="0" y="1908588"/>
          <a:ext cx="6858000" cy="1526348"/>
        </a:xfrm>
        <a:prstGeom prst="roundRect">
          <a:avLst>
            <a:gd name="adj" fmla="val 10000"/>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EDC0D70B-BA41-49B5-B796-9BC4F7F2320F}">
      <dsp:nvSpPr>
        <dsp:cNvPr id="0" name=""/>
        <dsp:cNvSpPr/>
      </dsp:nvSpPr>
      <dsp:spPr>
        <a:xfrm>
          <a:off x="461720" y="2252017"/>
          <a:ext cx="839491" cy="839491"/>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A04A4E60-F6ED-441B-B51B-2E48384E848F}">
      <dsp:nvSpPr>
        <dsp:cNvPr id="0" name=""/>
        <dsp:cNvSpPr/>
      </dsp:nvSpPr>
      <dsp:spPr>
        <a:xfrm>
          <a:off x="1762933" y="1908588"/>
          <a:ext cx="3086100"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00100">
            <a:lnSpc>
              <a:spcPct val="100000"/>
            </a:lnSpc>
            <a:spcBef>
              <a:spcPct val="0"/>
            </a:spcBef>
            <a:spcAft>
              <a:spcPct val="35000"/>
            </a:spcAft>
            <a:buNone/>
          </a:pPr>
          <a:r>
            <a:rPr lang="en-US" sz="1800" kern="1200" dirty="0"/>
            <a:t>Do seedling populations do better with access to a diverse “portfolio” of fungi?</a:t>
          </a:r>
        </a:p>
      </dsp:txBody>
      <dsp:txXfrm>
        <a:off x="1762933" y="1908588"/>
        <a:ext cx="3086100" cy="1526348"/>
      </dsp:txXfrm>
    </dsp:sp>
    <dsp:sp modelId="{2C044A90-BEF4-4648-84A7-3F3696CDFA30}">
      <dsp:nvSpPr>
        <dsp:cNvPr id="0" name=""/>
        <dsp:cNvSpPr/>
      </dsp:nvSpPr>
      <dsp:spPr>
        <a:xfrm>
          <a:off x="4849033" y="1908588"/>
          <a:ext cx="20089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622300">
            <a:lnSpc>
              <a:spcPct val="100000"/>
            </a:lnSpc>
            <a:spcBef>
              <a:spcPct val="0"/>
            </a:spcBef>
            <a:spcAft>
              <a:spcPct val="35000"/>
            </a:spcAft>
            <a:buNone/>
          </a:pPr>
          <a:r>
            <a:rPr lang="en-US" sz="1400" kern="1200" dirty="0"/>
            <a:t>Simulate based on greenhouse data</a:t>
          </a:r>
        </a:p>
      </dsp:txBody>
      <dsp:txXfrm>
        <a:off x="4849033" y="1908588"/>
        <a:ext cx="2008966" cy="1526348"/>
      </dsp:txXfrm>
    </dsp:sp>
    <dsp:sp modelId="{A6C76B7E-160B-47C2-88D9-D3405FB3B503}">
      <dsp:nvSpPr>
        <dsp:cNvPr id="0" name=""/>
        <dsp:cNvSpPr/>
      </dsp:nvSpPr>
      <dsp:spPr>
        <a:xfrm>
          <a:off x="0" y="3816524"/>
          <a:ext cx="6858000" cy="1526348"/>
        </a:xfrm>
        <a:prstGeom prst="roundRect">
          <a:avLst>
            <a:gd name="adj" fmla="val 10000"/>
          </a:avLst>
        </a:prstGeom>
        <a:solidFill>
          <a:schemeClr val="accent4">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10A6290-FA6F-4617-9A9D-D27082A788AC}">
      <dsp:nvSpPr>
        <dsp:cNvPr id="0" name=""/>
        <dsp:cNvSpPr/>
      </dsp:nvSpPr>
      <dsp:spPr>
        <a:xfrm>
          <a:off x="461720" y="4159953"/>
          <a:ext cx="839491" cy="839491"/>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6F8FE64-8C5A-4580-BE06-C46FE9603489}">
      <dsp:nvSpPr>
        <dsp:cNvPr id="0" name=""/>
        <dsp:cNvSpPr/>
      </dsp:nvSpPr>
      <dsp:spPr>
        <a:xfrm>
          <a:off x="1762933" y="3816524"/>
          <a:ext cx="3086100"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800100">
            <a:lnSpc>
              <a:spcPct val="100000"/>
            </a:lnSpc>
            <a:spcBef>
              <a:spcPct val="0"/>
            </a:spcBef>
            <a:spcAft>
              <a:spcPct val="35000"/>
            </a:spcAft>
            <a:buNone/>
          </a:pPr>
          <a:r>
            <a:rPr lang="en-US" sz="1800" kern="1200" dirty="0"/>
            <a:t>What fungal portfolios should trees cultivate when the environment varies?</a:t>
          </a:r>
        </a:p>
      </dsp:txBody>
      <dsp:txXfrm>
        <a:off x="1762933" y="3816524"/>
        <a:ext cx="3086100" cy="1526348"/>
      </dsp:txXfrm>
    </dsp:sp>
    <dsp:sp modelId="{FF4F80D7-3BC4-FD49-8304-632E717280A3}">
      <dsp:nvSpPr>
        <dsp:cNvPr id="0" name=""/>
        <dsp:cNvSpPr/>
      </dsp:nvSpPr>
      <dsp:spPr>
        <a:xfrm>
          <a:off x="4849033" y="3816524"/>
          <a:ext cx="2008966" cy="152634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61539" tIns="161539" rIns="161539" bIns="161539" numCol="1" spcCol="1270" anchor="ctr" anchorCtr="0">
          <a:noAutofit/>
        </a:bodyPr>
        <a:lstStyle/>
        <a:p>
          <a:pPr marL="0" lvl="0" indent="0" algn="l" defTabSz="622300">
            <a:lnSpc>
              <a:spcPct val="100000"/>
            </a:lnSpc>
            <a:spcBef>
              <a:spcPct val="0"/>
            </a:spcBef>
            <a:spcAft>
              <a:spcPct val="35000"/>
            </a:spcAft>
            <a:buNone/>
          </a:pPr>
          <a:r>
            <a:rPr lang="en-US" sz="1400" kern="1200" dirty="0"/>
            <a:t>Model</a:t>
          </a:r>
        </a:p>
      </dsp:txBody>
      <dsp:txXfrm>
        <a:off x="4849033" y="3816524"/>
        <a:ext cx="2008966" cy="1526348"/>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0FC5D52-57A9-4252-8CF9-999C5E2CABB9}">
      <dsp:nvSpPr>
        <dsp:cNvPr id="0" name=""/>
        <dsp:cNvSpPr/>
      </dsp:nvSpPr>
      <dsp:spPr>
        <a:xfrm>
          <a:off x="588046" y="1202140"/>
          <a:ext cx="1681312" cy="1681312"/>
        </a:xfrm>
        <a:prstGeom prst="ellipse">
          <a:avLst/>
        </a:prstGeom>
        <a:solidFill>
          <a:schemeClr val="accent2">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92B78976-0BB7-41FD-91BF-84442F4DB04E}">
      <dsp:nvSpPr>
        <dsp:cNvPr id="0" name=""/>
        <dsp:cNvSpPr/>
      </dsp:nvSpPr>
      <dsp:spPr>
        <a:xfrm>
          <a:off x="946359" y="1560452"/>
          <a:ext cx="964687" cy="964687"/>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C19F94CE-BFBE-41DE-B8EC-4472A64F0CC6}">
      <dsp:nvSpPr>
        <dsp:cNvPr id="0" name=""/>
        <dsp:cNvSpPr/>
      </dsp:nvSpPr>
      <dsp:spPr>
        <a:xfrm>
          <a:off x="50578" y="340714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Drought</a:t>
          </a:r>
        </a:p>
      </dsp:txBody>
      <dsp:txXfrm>
        <a:off x="50578" y="3407140"/>
        <a:ext cx="2756250" cy="720000"/>
      </dsp:txXfrm>
    </dsp:sp>
    <dsp:sp modelId="{882C4A1A-64FD-4E5C-94D6-2B967F8ABA9E}">
      <dsp:nvSpPr>
        <dsp:cNvPr id="0" name=""/>
        <dsp:cNvSpPr/>
      </dsp:nvSpPr>
      <dsp:spPr>
        <a:xfrm>
          <a:off x="3826640" y="1202140"/>
          <a:ext cx="1681312" cy="1681312"/>
        </a:xfrm>
        <a:prstGeom prst="ellipse">
          <a:avLst/>
        </a:prstGeom>
        <a:solidFill>
          <a:schemeClr val="accent3">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A9CC230-6A48-4D6B-95E0-D55688CAACCB}">
      <dsp:nvSpPr>
        <dsp:cNvPr id="0" name=""/>
        <dsp:cNvSpPr/>
      </dsp:nvSpPr>
      <dsp:spPr>
        <a:xfrm>
          <a:off x="4184953" y="1560452"/>
          <a:ext cx="964687" cy="964687"/>
        </a:xfrm>
        <a:prstGeom prst="rect">
          <a:avLst/>
        </a:prstGeom>
        <a:blipFill>
          <a:blip xmlns:r="http://schemas.openxmlformats.org/officeDocument/2006/relationships" r:embed="rId3">
            <a:extLst>
              <a:ext uri="{96DAC541-7B7A-43D3-8B79-37D633B846F1}">
                <asvg:svgBlip xmlns:asvg="http://schemas.microsoft.com/office/drawing/2016/SVG/main" r:embed="rId4"/>
              </a:ext>
            </a:extLst>
          </a:blip>
          <a:srcRect/>
          <a:stretch>
            <a:fillRect/>
          </a:stretch>
        </a:blip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sp>
    <dsp:sp modelId="{D41A9E36-1047-4340-820F-B5C992DB7DC7}">
      <dsp:nvSpPr>
        <dsp:cNvPr id="0" name=""/>
        <dsp:cNvSpPr/>
      </dsp:nvSpPr>
      <dsp:spPr>
        <a:xfrm>
          <a:off x="3289171" y="3407140"/>
          <a:ext cx="2756250" cy="72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933450">
            <a:lnSpc>
              <a:spcPct val="90000"/>
            </a:lnSpc>
            <a:spcBef>
              <a:spcPct val="0"/>
            </a:spcBef>
            <a:spcAft>
              <a:spcPct val="35000"/>
            </a:spcAft>
            <a:buNone/>
            <a:defRPr cap="all"/>
          </a:pPr>
          <a:r>
            <a:rPr lang="en-US" sz="2100" kern="1200" dirty="0"/>
            <a:t>Nitrogen</a:t>
          </a:r>
        </a:p>
        <a:p>
          <a:pPr marL="0" lvl="0" indent="0" algn="ctr" defTabSz="933450">
            <a:lnSpc>
              <a:spcPct val="90000"/>
            </a:lnSpc>
            <a:spcBef>
              <a:spcPct val="0"/>
            </a:spcBef>
            <a:spcAft>
              <a:spcPct val="35000"/>
            </a:spcAft>
            <a:buNone/>
            <a:defRPr cap="all"/>
          </a:pPr>
          <a:r>
            <a:rPr lang="en-US" sz="2100" kern="1200" dirty="0"/>
            <a:t>Deposition</a:t>
          </a:r>
        </a:p>
      </dsp:txBody>
      <dsp:txXfrm>
        <a:off x="3289171" y="3407140"/>
        <a:ext cx="2756250" cy="720000"/>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AB6F1F4-6067-7341-BD4F-1697F8111CB0}">
      <dsp:nvSpPr>
        <dsp:cNvPr id="0" name=""/>
        <dsp:cNvSpPr/>
      </dsp:nvSpPr>
      <dsp:spPr>
        <a:xfrm>
          <a:off x="0" y="472240"/>
          <a:ext cx="6096000" cy="2116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Mass</a:t>
          </a:r>
        </a:p>
        <a:p>
          <a:pPr marL="285750" lvl="1" indent="-285750" algn="l" defTabSz="1244600">
            <a:lnSpc>
              <a:spcPct val="90000"/>
            </a:lnSpc>
            <a:spcBef>
              <a:spcPct val="0"/>
            </a:spcBef>
            <a:spcAft>
              <a:spcPct val="15000"/>
            </a:spcAft>
            <a:buChar char="•"/>
          </a:pPr>
          <a:r>
            <a:rPr lang="en-US" sz="2800" kern="1200"/>
            <a:t>N content</a:t>
          </a:r>
        </a:p>
        <a:p>
          <a:pPr marL="285750" lvl="1" indent="-285750" algn="l" defTabSz="1244600">
            <a:lnSpc>
              <a:spcPct val="90000"/>
            </a:lnSpc>
            <a:spcBef>
              <a:spcPct val="0"/>
            </a:spcBef>
            <a:spcAft>
              <a:spcPct val="15000"/>
            </a:spcAft>
            <a:buChar char="•"/>
          </a:pPr>
          <a:r>
            <a:rPr lang="en-US" sz="2800" kern="1200" dirty="0"/>
            <a:t>ẟ</a:t>
          </a:r>
          <a:r>
            <a:rPr lang="en-US" sz="2800" kern="1200" baseline="30000" dirty="0"/>
            <a:t>13</a:t>
          </a:r>
          <a:r>
            <a:rPr lang="en-US" sz="2800" kern="1200" dirty="0"/>
            <a:t>C (drought proxy)</a:t>
          </a:r>
        </a:p>
      </dsp:txBody>
      <dsp:txXfrm>
        <a:off x="0" y="472240"/>
        <a:ext cx="6096000" cy="2116800"/>
      </dsp:txXfrm>
    </dsp:sp>
    <dsp:sp modelId="{CA9E6604-DFEB-B14C-BDFE-45ACA790C6A9}">
      <dsp:nvSpPr>
        <dsp:cNvPr id="0" name=""/>
        <dsp:cNvSpPr/>
      </dsp:nvSpPr>
      <dsp:spPr>
        <a:xfrm>
          <a:off x="304800" y="58960"/>
          <a:ext cx="4267200"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244600">
            <a:lnSpc>
              <a:spcPct val="90000"/>
            </a:lnSpc>
            <a:spcBef>
              <a:spcPct val="0"/>
            </a:spcBef>
            <a:spcAft>
              <a:spcPct val="35000"/>
            </a:spcAft>
            <a:buNone/>
          </a:pPr>
          <a:r>
            <a:rPr lang="en-US" sz="2800" kern="1200" dirty="0"/>
            <a:t>Plant performance</a:t>
          </a:r>
        </a:p>
      </dsp:txBody>
      <dsp:txXfrm>
        <a:off x="345149" y="99309"/>
        <a:ext cx="4186502" cy="745862"/>
      </dsp:txXfrm>
    </dsp:sp>
    <dsp:sp modelId="{816D2EF9-961C-0D45-9C71-ADE3F9D3BA3F}">
      <dsp:nvSpPr>
        <dsp:cNvPr id="0" name=""/>
        <dsp:cNvSpPr/>
      </dsp:nvSpPr>
      <dsp:spPr>
        <a:xfrm>
          <a:off x="0" y="3153520"/>
          <a:ext cx="6096000" cy="2116800"/>
        </a:xfrm>
        <a:prstGeom prst="rect">
          <a:avLst/>
        </a:prstGeom>
        <a:solidFill>
          <a:schemeClr val="lt1">
            <a:alpha val="90000"/>
            <a:hueOff val="0"/>
            <a:satOff val="0"/>
            <a:lumOff val="0"/>
            <a:alphaOff val="0"/>
          </a:schemeClr>
        </a:solidFill>
        <a:ln w="12700" cap="flat" cmpd="sng" algn="ctr">
          <a:solidFill>
            <a:schemeClr val="accent4">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txBody>
        <a:bodyPr spcFirstLastPara="0" vert="horz" wrap="square" lIns="473117" tIns="583184" rIns="473117" bIns="199136" numCol="1" spcCol="1270" anchor="t" anchorCtr="0">
          <a:noAutofit/>
        </a:bodyPr>
        <a:lstStyle/>
        <a:p>
          <a:pPr marL="285750" lvl="1" indent="-285750" algn="l" defTabSz="1244600">
            <a:lnSpc>
              <a:spcPct val="90000"/>
            </a:lnSpc>
            <a:spcBef>
              <a:spcPct val="0"/>
            </a:spcBef>
            <a:spcAft>
              <a:spcPct val="15000"/>
            </a:spcAft>
            <a:buChar char="•"/>
          </a:pPr>
          <a:r>
            <a:rPr lang="en-US" sz="2800" kern="1200"/>
            <a:t>Root colonization</a:t>
          </a:r>
        </a:p>
        <a:p>
          <a:pPr marL="285750" lvl="1" indent="-285750" algn="l" defTabSz="1244600">
            <a:lnSpc>
              <a:spcPct val="90000"/>
            </a:lnSpc>
            <a:spcBef>
              <a:spcPct val="0"/>
            </a:spcBef>
            <a:spcAft>
              <a:spcPct val="15000"/>
            </a:spcAft>
            <a:buChar char="•"/>
          </a:pPr>
          <a:r>
            <a:rPr lang="en-US" sz="2800" kern="1200"/>
            <a:t>Hyphal length</a:t>
          </a:r>
        </a:p>
        <a:p>
          <a:pPr marL="285750" lvl="1" indent="-285750" algn="l" defTabSz="1244600">
            <a:lnSpc>
              <a:spcPct val="90000"/>
            </a:lnSpc>
            <a:spcBef>
              <a:spcPct val="0"/>
            </a:spcBef>
            <a:spcAft>
              <a:spcPct val="15000"/>
            </a:spcAft>
            <a:buChar char="•"/>
          </a:pPr>
          <a:r>
            <a:rPr lang="en-US" sz="2800" kern="1200"/>
            <a:t>Transcriptional behavior</a:t>
          </a:r>
        </a:p>
      </dsp:txBody>
      <dsp:txXfrm>
        <a:off x="0" y="3153520"/>
        <a:ext cx="6096000" cy="2116800"/>
      </dsp:txXfrm>
    </dsp:sp>
    <dsp:sp modelId="{6F57E106-E7C4-B944-9640-F086867C8E50}">
      <dsp:nvSpPr>
        <dsp:cNvPr id="0" name=""/>
        <dsp:cNvSpPr/>
      </dsp:nvSpPr>
      <dsp:spPr>
        <a:xfrm>
          <a:off x="304800" y="2740240"/>
          <a:ext cx="4267200" cy="826560"/>
        </a:xfrm>
        <a:prstGeom prst="roundRect">
          <a:avLst/>
        </a:prstGeom>
        <a:solidFill>
          <a:schemeClr val="accent4">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1290" tIns="0" rIns="161290" bIns="0" numCol="1" spcCol="1270" anchor="ctr" anchorCtr="0">
          <a:noAutofit/>
        </a:bodyPr>
        <a:lstStyle/>
        <a:p>
          <a:pPr marL="0" lvl="0" indent="0" algn="l" defTabSz="1244600">
            <a:lnSpc>
              <a:spcPct val="90000"/>
            </a:lnSpc>
            <a:spcBef>
              <a:spcPct val="0"/>
            </a:spcBef>
            <a:spcAft>
              <a:spcPct val="35000"/>
            </a:spcAft>
            <a:buNone/>
          </a:pPr>
          <a:r>
            <a:rPr lang="en-US" sz="2800" kern="1200"/>
            <a:t>Fungal performance</a:t>
          </a:r>
        </a:p>
      </dsp:txBody>
      <dsp:txXfrm>
        <a:off x="345149" y="2780589"/>
        <a:ext cx="4186502" cy="74586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5/layout/IconCircleLabelList">
  <dgm:title val="Icon Circle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4"/>
          <dgm:constr type="h" for="des" forName="compNode" op="equ"/>
          <dgm:constr type="h" for="des" forName="textRect" op="equ"/>
        </dgm:constrLst>
      </dgm:if>
      <dgm:if name="Name5" axis="ch" ptType="node" func="cnt" op="lte" val="3">
        <dgm:constrLst>
          <dgm:constr type="h" for="ch" forName="compNode" refType="h" fact="0.4"/>
          <dgm:constr type="w" for="ch" forName="compNode" val="100"/>
          <dgm:constr type="w" for="ch" forName="sibTrans" refType="w" refFor="ch" refForName="compNode" fact="0.175"/>
          <dgm:constr type="sp" refType="w" refFor="ch" refForName="compNode" op="equ" fact="0.25"/>
          <dgm:constr type="primFontSz" for="des" ptType="node" op="equ" val="40"/>
          <dgm:constr type="h" for="des" forName="compNode" op="equ"/>
          <dgm:constr type="h" for="des" forName="textRect" op="equ"/>
        </dgm:constrLst>
      </dgm:if>
      <dgm:if name="Name6"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2"/>
          <dgm:constr type="h" for="des" forName="compNode" op="equ"/>
          <dgm:constr type="h" for="des" forName="textRect" op="equ"/>
        </dgm:constrLst>
      </dgm:if>
      <dgm:else name="Name7">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8" axis="ch" ptType="node">
      <dgm:layoutNode name="compNode">
        <dgm:alg type="composite"/>
        <dgm:shape xmlns:r="http://schemas.openxmlformats.org/officeDocument/2006/relationships" r:blip="">
          <dgm:adjLst/>
        </dgm:shape>
        <dgm:presOf axis="self"/>
        <dgm:constrLst>
          <dgm:constr type="w" for="ch" forName="iconBgRect" refType="w" fact="0.61"/>
          <dgm:constr type="h" for="ch" forName="iconBgRect" refType="w" refFor="ch" refForName="iconBgRect"/>
          <dgm:constr type="t" for="ch" forName="iconBgRect"/>
          <dgm:constr type="ctrX" for="ch" forName="iconBgRect" refType="w" fact="0.5"/>
          <dgm:constr type="w" for="ch" forName="iconRect" refType="w" fact="0.35"/>
          <dgm:constr type="h" for="ch" forName="iconRect" refType="w" refFor="ch" refForName="iconRect"/>
          <dgm:constr type="ctrX" for="ch" forName="iconRect" refType="ctrX" refFor="ch" refForName="iconBgRect"/>
          <dgm:constr type="ctrY" for="ch" forName="iconRect" refType="ctrY" refFor="ch" refForName="iconBgRect"/>
          <dgm:constr type="h" for="ch" forName="spaceRect" refType="w" fact="0.19"/>
          <dgm:constr type="w" for="ch" forName="spaceRect" refType="w"/>
          <dgm:constr type="l" for="ch" forName="spaceRect"/>
          <dgm:constr type="t" for="ch" forName="spaceRect" refType="b" refFor="ch" refForName="iconBg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BgRect" styleLbl="bgShp">
          <dgm:alg type="sp"/>
          <dgm:shape xmlns:r="http://schemas.openxmlformats.org/officeDocument/2006/relationships" type="ellipse" r:blip="">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9"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defRPr cap="all"/>
        </a:lvl1pPr>
      </dgm1612:lstStyle>
    </a:ext>
  </dgm:extLst>
</dgm:layoutDef>
</file>

<file path=ppt/diagrams/layout9.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ADB886A-96C3-344B-9BB5-9212B015B0BB}" type="datetimeFigureOut">
              <a:rPr lang="en-US" smtClean="0"/>
              <a:t>5/6/22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8672CA4-5BB4-D344-9797-0DA803B16B1F}" type="slidenum">
              <a:rPr lang="en-US" smtClean="0"/>
              <a:t>‹#›</a:t>
            </a:fld>
            <a:endParaRPr lang="en-US"/>
          </a:p>
        </p:txBody>
      </p:sp>
    </p:spTree>
    <p:extLst>
      <p:ext uri="{BB962C8B-B14F-4D97-AF65-F5344CB8AC3E}">
        <p14:creationId xmlns:p14="http://schemas.microsoft.com/office/powerpoint/2010/main" val="41949568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doi.org/10.1002/jpln.201800301" TargetMode="External"/><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Acknowledge: Collaborators (advisors, mentors), outside collaborators, mentees</a:t>
            </a:r>
          </a:p>
          <a:p>
            <a:r>
              <a:rPr lang="en-US" dirty="0"/>
              <a:t>Show the breadth of your collaborative science and ability to mentor new trainees</a:t>
            </a:r>
          </a:p>
          <a:p>
            <a:endParaRPr lang="en-US" dirty="0"/>
          </a:p>
          <a:p>
            <a:r>
              <a:rPr lang="en-US" dirty="0"/>
              <a:t>Holly suggests no animation, acknowledge people by category</a:t>
            </a:r>
          </a:p>
          <a:p>
            <a:r>
              <a:rPr lang="en-US" dirty="0"/>
              <a:t>You'll hear more about specific people at different parts</a:t>
            </a:r>
          </a:p>
          <a:p>
            <a:r>
              <a:rPr lang="en-US" dirty="0"/>
              <a:t>Funding: likes logos better (as previous version)</a:t>
            </a:r>
          </a:p>
        </p:txBody>
      </p:sp>
      <p:sp>
        <p:nvSpPr>
          <p:cNvPr id="4" name="Slide Number Placeholder 3"/>
          <p:cNvSpPr>
            <a:spLocks noGrp="1"/>
          </p:cNvSpPr>
          <p:nvPr>
            <p:ph type="sldNum" sz="quarter" idx="5"/>
          </p:nvPr>
        </p:nvSpPr>
        <p:spPr/>
        <p:txBody>
          <a:bodyPr/>
          <a:lstStyle/>
          <a:p>
            <a:fld id="{08672CA4-5BB4-D344-9797-0DA803B16B1F}" type="slidenum">
              <a:rPr lang="en-US" smtClean="0"/>
              <a:t>3</a:t>
            </a:fld>
            <a:endParaRPr lang="en-US"/>
          </a:p>
        </p:txBody>
      </p:sp>
    </p:spTree>
    <p:extLst>
      <p:ext uri="{BB962C8B-B14F-4D97-AF65-F5344CB8AC3E}">
        <p14:creationId xmlns:p14="http://schemas.microsoft.com/office/powerpoint/2010/main" val="9191456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19</a:t>
            </a:fld>
            <a:endParaRPr lang="en-US"/>
          </a:p>
        </p:txBody>
      </p:sp>
    </p:spTree>
    <p:extLst>
      <p:ext uri="{BB962C8B-B14F-4D97-AF65-F5344CB8AC3E}">
        <p14:creationId xmlns:p14="http://schemas.microsoft.com/office/powerpoint/2010/main" val="10512485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20</a:t>
            </a:fld>
            <a:endParaRPr lang="en-US"/>
          </a:p>
        </p:txBody>
      </p:sp>
    </p:spTree>
    <p:extLst>
      <p:ext uri="{BB962C8B-B14F-4D97-AF65-F5344CB8AC3E}">
        <p14:creationId xmlns:p14="http://schemas.microsoft.com/office/powerpoint/2010/main" val="345607352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22</a:t>
            </a:fld>
            <a:endParaRPr lang="en-US"/>
          </a:p>
        </p:txBody>
      </p:sp>
    </p:spTree>
    <p:extLst>
      <p:ext uri="{BB962C8B-B14F-4D97-AF65-F5344CB8AC3E}">
        <p14:creationId xmlns:p14="http://schemas.microsoft.com/office/powerpoint/2010/main" val="287014536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23</a:t>
            </a:fld>
            <a:endParaRPr lang="en-US"/>
          </a:p>
        </p:txBody>
      </p:sp>
    </p:spTree>
    <p:extLst>
      <p:ext uri="{BB962C8B-B14F-4D97-AF65-F5344CB8AC3E}">
        <p14:creationId xmlns:p14="http://schemas.microsoft.com/office/powerpoint/2010/main" val="37062599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24</a:t>
            </a:fld>
            <a:endParaRPr lang="en-US"/>
          </a:p>
        </p:txBody>
      </p:sp>
    </p:spTree>
    <p:extLst>
      <p:ext uri="{BB962C8B-B14F-4D97-AF65-F5344CB8AC3E}">
        <p14:creationId xmlns:p14="http://schemas.microsoft.com/office/powerpoint/2010/main" val="82317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26</a:t>
            </a:fld>
            <a:endParaRPr lang="en-US"/>
          </a:p>
        </p:txBody>
      </p:sp>
    </p:spTree>
    <p:extLst>
      <p:ext uri="{BB962C8B-B14F-4D97-AF65-F5344CB8AC3E}">
        <p14:creationId xmlns:p14="http://schemas.microsoft.com/office/powerpoint/2010/main" val="165930631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27</a:t>
            </a:fld>
            <a:endParaRPr lang="en-US"/>
          </a:p>
        </p:txBody>
      </p:sp>
    </p:spTree>
    <p:extLst>
      <p:ext uri="{BB962C8B-B14F-4D97-AF65-F5344CB8AC3E}">
        <p14:creationId xmlns:p14="http://schemas.microsoft.com/office/powerpoint/2010/main" val="233620719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29</a:t>
            </a:fld>
            <a:endParaRPr lang="en-US"/>
          </a:p>
        </p:txBody>
      </p:sp>
    </p:spTree>
    <p:extLst>
      <p:ext uri="{BB962C8B-B14F-4D97-AF65-F5344CB8AC3E}">
        <p14:creationId xmlns:p14="http://schemas.microsoft.com/office/powerpoint/2010/main" val="236198720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Staggered harvest across </a:t>
            </a:r>
            <a:r>
              <a:rPr lang="en-US" dirty="0" err="1"/>
              <a:t>drydown</a:t>
            </a:r>
            <a:r>
              <a:rPr lang="en-US" dirty="0"/>
              <a:t>. Measure:</a:t>
            </a:r>
          </a:p>
          <a:p>
            <a:pPr marL="171450" indent="-171450">
              <a:buFontTx/>
              <a:buChar char="-"/>
            </a:pPr>
            <a:r>
              <a:rPr lang="en-US" dirty="0"/>
              <a:t>shoot water potential (synthetic </a:t>
            </a:r>
            <a:r>
              <a:rPr lang="en-US" dirty="0" err="1"/>
              <a:t>predawns</a:t>
            </a:r>
            <a:r>
              <a:rPr lang="en-US" dirty="0"/>
              <a:t>)</a:t>
            </a:r>
          </a:p>
          <a:p>
            <a:pPr marL="171450" indent="-171450">
              <a:buFontTx/>
              <a:buChar char="-"/>
            </a:pPr>
            <a:r>
              <a:rPr lang="en-US" dirty="0"/>
              <a:t>Seedling biomass</a:t>
            </a:r>
          </a:p>
          <a:p>
            <a:pPr marL="171450" indent="-171450">
              <a:buFontTx/>
              <a:buChar char="-"/>
            </a:pPr>
            <a:r>
              <a:rPr lang="en-US" dirty="0"/>
              <a:t>Percent colonization</a:t>
            </a:r>
          </a:p>
          <a:p>
            <a:pPr marL="171450" indent="-171450">
              <a:buFontTx/>
              <a:buChar char="-"/>
            </a:pPr>
            <a:r>
              <a:rPr lang="en-US" dirty="0"/>
              <a:t>Targeted transcriptome sequencing</a:t>
            </a:r>
          </a:p>
          <a:p>
            <a:pPr marL="171450" indent="-171450">
              <a:buFontTx/>
              <a:buChar char="-"/>
            </a:pPr>
            <a:r>
              <a:rPr lang="en-US" dirty="0"/>
              <a:t>Understand how plant and </a:t>
            </a:r>
            <a:r>
              <a:rPr lang="en-US" dirty="0" err="1"/>
              <a:t>fungl</a:t>
            </a:r>
            <a:r>
              <a:rPr lang="en-US" dirty="0"/>
              <a:t> gene expression change</a:t>
            </a:r>
          </a:p>
        </p:txBody>
      </p:sp>
      <p:sp>
        <p:nvSpPr>
          <p:cNvPr id="4" name="Slide Number Placeholder 3"/>
          <p:cNvSpPr>
            <a:spLocks noGrp="1"/>
          </p:cNvSpPr>
          <p:nvPr>
            <p:ph type="sldNum" sz="quarter" idx="5"/>
          </p:nvPr>
        </p:nvSpPr>
        <p:spPr/>
        <p:txBody>
          <a:bodyPr/>
          <a:lstStyle/>
          <a:p>
            <a:fld id="{08672CA4-5BB4-D344-9797-0DA803B16B1F}" type="slidenum">
              <a:rPr lang="en-US" smtClean="0"/>
              <a:t>31</a:t>
            </a:fld>
            <a:endParaRPr lang="en-US"/>
          </a:p>
        </p:txBody>
      </p:sp>
    </p:spTree>
    <p:extLst>
      <p:ext uri="{BB962C8B-B14F-4D97-AF65-F5344CB8AC3E}">
        <p14:creationId xmlns:p14="http://schemas.microsoft.com/office/powerpoint/2010/main" val="305796815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35</a:t>
            </a:fld>
            <a:endParaRPr lang="en-US"/>
          </a:p>
        </p:txBody>
      </p:sp>
    </p:spTree>
    <p:extLst>
      <p:ext uri="{BB962C8B-B14F-4D97-AF65-F5344CB8AC3E}">
        <p14:creationId xmlns:p14="http://schemas.microsoft.com/office/powerpoint/2010/main" val="37792137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cryptic organisms like fungi, we often need molecular tools to get at larger-scale questions. This allows us to bridge several levels of organization at once!</a:t>
            </a:r>
          </a:p>
        </p:txBody>
      </p:sp>
      <p:sp>
        <p:nvSpPr>
          <p:cNvPr id="4" name="Slide Number Placeholder 3"/>
          <p:cNvSpPr>
            <a:spLocks noGrp="1"/>
          </p:cNvSpPr>
          <p:nvPr>
            <p:ph type="sldNum" sz="quarter" idx="5"/>
          </p:nvPr>
        </p:nvSpPr>
        <p:spPr/>
        <p:txBody>
          <a:bodyPr/>
          <a:lstStyle/>
          <a:p>
            <a:fld id="{08672CA4-5BB4-D344-9797-0DA803B16B1F}" type="slidenum">
              <a:rPr lang="en-US" smtClean="0"/>
              <a:t>5</a:t>
            </a:fld>
            <a:endParaRPr lang="en-US"/>
          </a:p>
        </p:txBody>
      </p:sp>
    </p:spTree>
    <p:extLst>
      <p:ext uri="{BB962C8B-B14F-4D97-AF65-F5344CB8AC3E}">
        <p14:creationId xmlns:p14="http://schemas.microsoft.com/office/powerpoint/2010/main" val="4857656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cryptic organisms like fungi, we often need molecular tools to get at larger-scale questions. This allows us to bridge several levels of organization at once!</a:t>
            </a:r>
          </a:p>
        </p:txBody>
      </p:sp>
      <p:sp>
        <p:nvSpPr>
          <p:cNvPr id="4" name="Slide Number Placeholder 3"/>
          <p:cNvSpPr>
            <a:spLocks noGrp="1"/>
          </p:cNvSpPr>
          <p:nvPr>
            <p:ph type="sldNum" sz="quarter" idx="5"/>
          </p:nvPr>
        </p:nvSpPr>
        <p:spPr/>
        <p:txBody>
          <a:bodyPr/>
          <a:lstStyle/>
          <a:p>
            <a:fld id="{08672CA4-5BB4-D344-9797-0DA803B16B1F}" type="slidenum">
              <a:rPr lang="en-US" smtClean="0"/>
              <a:t>36</a:t>
            </a:fld>
            <a:endParaRPr lang="en-US"/>
          </a:p>
        </p:txBody>
      </p:sp>
    </p:spTree>
    <p:extLst>
      <p:ext uri="{BB962C8B-B14F-4D97-AF65-F5344CB8AC3E}">
        <p14:creationId xmlns:p14="http://schemas.microsoft.com/office/powerpoint/2010/main" val="259891550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study cryptic organisms like fungi, we often need molecular tools to get at larger-scale questions. This allows us to bridge several levels of organization at once!</a:t>
            </a:r>
          </a:p>
        </p:txBody>
      </p:sp>
      <p:sp>
        <p:nvSpPr>
          <p:cNvPr id="4" name="Slide Number Placeholder 3"/>
          <p:cNvSpPr>
            <a:spLocks noGrp="1"/>
          </p:cNvSpPr>
          <p:nvPr>
            <p:ph type="sldNum" sz="quarter" idx="5"/>
          </p:nvPr>
        </p:nvSpPr>
        <p:spPr/>
        <p:txBody>
          <a:bodyPr/>
          <a:lstStyle/>
          <a:p>
            <a:fld id="{08672CA4-5BB4-D344-9797-0DA803B16B1F}" type="slidenum">
              <a:rPr lang="en-US" smtClean="0"/>
              <a:t>38</a:t>
            </a:fld>
            <a:endParaRPr lang="en-US"/>
          </a:p>
        </p:txBody>
      </p:sp>
    </p:spTree>
    <p:extLst>
      <p:ext uri="{BB962C8B-B14F-4D97-AF65-F5344CB8AC3E}">
        <p14:creationId xmlns:p14="http://schemas.microsoft.com/office/powerpoint/2010/main" val="72884445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really, to understand these macroscale patterns, we need to zoom into the </a:t>
            </a:r>
            <a:r>
              <a:rPr lang="en-US" dirty="0" err="1"/>
              <a:t>processeses</a:t>
            </a:r>
            <a:r>
              <a:rPr lang="en-US" dirty="0"/>
              <a:t> happening at a molecular scale, between individual plants and fungi. Today I’ll take you on two deep dives:</a:t>
            </a:r>
          </a:p>
        </p:txBody>
      </p:sp>
      <p:sp>
        <p:nvSpPr>
          <p:cNvPr id="4" name="Slide Number Placeholder 3"/>
          <p:cNvSpPr>
            <a:spLocks noGrp="1"/>
          </p:cNvSpPr>
          <p:nvPr>
            <p:ph type="sldNum" sz="quarter" idx="5"/>
          </p:nvPr>
        </p:nvSpPr>
        <p:spPr/>
        <p:txBody>
          <a:bodyPr/>
          <a:lstStyle/>
          <a:p>
            <a:fld id="{08672CA4-5BB4-D344-9797-0DA803B16B1F}" type="slidenum">
              <a:rPr lang="en-US" smtClean="0"/>
              <a:t>43</a:t>
            </a:fld>
            <a:endParaRPr lang="en-US"/>
          </a:p>
        </p:txBody>
      </p:sp>
    </p:spTree>
    <p:extLst>
      <p:ext uri="{BB962C8B-B14F-4D97-AF65-F5344CB8AC3E}">
        <p14:creationId xmlns:p14="http://schemas.microsoft.com/office/powerpoint/2010/main" val="321834528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45</a:t>
            </a:fld>
            <a:endParaRPr lang="en-US"/>
          </a:p>
        </p:txBody>
      </p:sp>
    </p:spTree>
    <p:extLst>
      <p:ext uri="{BB962C8B-B14F-4D97-AF65-F5344CB8AC3E}">
        <p14:creationId xmlns:p14="http://schemas.microsoft.com/office/powerpoint/2010/main" val="289251779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46</a:t>
            </a:fld>
            <a:endParaRPr lang="en-US"/>
          </a:p>
        </p:txBody>
      </p:sp>
    </p:spTree>
    <p:extLst>
      <p:ext uri="{BB962C8B-B14F-4D97-AF65-F5344CB8AC3E}">
        <p14:creationId xmlns:p14="http://schemas.microsoft.com/office/powerpoint/2010/main" val="334265686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47</a:t>
            </a:fld>
            <a:endParaRPr lang="en-US"/>
          </a:p>
        </p:txBody>
      </p:sp>
    </p:spTree>
    <p:extLst>
      <p:ext uri="{BB962C8B-B14F-4D97-AF65-F5344CB8AC3E}">
        <p14:creationId xmlns:p14="http://schemas.microsoft.com/office/powerpoint/2010/main" val="31355451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51</a:t>
            </a:fld>
            <a:endParaRPr lang="en-US"/>
          </a:p>
        </p:txBody>
      </p:sp>
    </p:spTree>
    <p:extLst>
      <p:ext uri="{BB962C8B-B14F-4D97-AF65-F5344CB8AC3E}">
        <p14:creationId xmlns:p14="http://schemas.microsoft.com/office/powerpoint/2010/main" val="34536783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effectLst/>
              </a:rPr>
              <a:t>Denis, E. H., </a:t>
            </a:r>
            <a:r>
              <a:rPr lang="en-US" dirty="0" err="1">
                <a:effectLst/>
              </a:rPr>
              <a:t>Ilhardt</a:t>
            </a:r>
            <a:r>
              <a:rPr lang="en-US" dirty="0">
                <a:effectLst/>
              </a:rPr>
              <a:t>, P. D., Tucker, A. E., Huggett, N. L., </a:t>
            </a:r>
            <a:r>
              <a:rPr lang="en-US" dirty="0" err="1">
                <a:effectLst/>
              </a:rPr>
              <a:t>Rosnow</a:t>
            </a:r>
            <a:r>
              <a:rPr lang="en-US" dirty="0">
                <a:effectLst/>
              </a:rPr>
              <a:t>, J. J., &amp; Moran, J. J. (2019). Spatially tracking carbon through the root-rhizosphere-soil system using laser ablation-IRMS. </a:t>
            </a:r>
            <a:r>
              <a:rPr lang="en-US" i="1" dirty="0">
                <a:effectLst/>
              </a:rPr>
              <a:t>Journal of Plant Nutrition and Soil Science</a:t>
            </a:r>
            <a:r>
              <a:rPr lang="en-US" dirty="0">
                <a:effectLst/>
              </a:rPr>
              <a:t>, </a:t>
            </a:r>
            <a:r>
              <a:rPr lang="en-US" i="1" dirty="0">
                <a:effectLst/>
              </a:rPr>
              <a:t>182</a:t>
            </a:r>
            <a:r>
              <a:rPr lang="en-US" dirty="0">
                <a:effectLst/>
              </a:rPr>
              <a:t>(3), 401–410. </a:t>
            </a:r>
            <a:r>
              <a:rPr lang="en-US" dirty="0">
                <a:effectLst/>
                <a:hlinkClick r:id="rId3"/>
              </a:rPr>
              <a:t>https://doi.org/10.1002/jpln.201800301</a:t>
            </a: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55</a:t>
            </a:fld>
            <a:endParaRPr lang="en-US"/>
          </a:p>
        </p:txBody>
      </p:sp>
    </p:spTree>
    <p:extLst>
      <p:ext uri="{BB962C8B-B14F-4D97-AF65-F5344CB8AC3E}">
        <p14:creationId xmlns:p14="http://schemas.microsoft.com/office/powerpoint/2010/main" val="361250585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really, to understand these macroscale patterns, we need to zoom into the </a:t>
            </a:r>
            <a:r>
              <a:rPr lang="en-US" dirty="0" err="1"/>
              <a:t>processeses</a:t>
            </a:r>
            <a:r>
              <a:rPr lang="en-US" dirty="0"/>
              <a:t> happening at a molecular scale, between individual plants and fungi. Today I’ll take you on two deep dives:</a:t>
            </a:r>
          </a:p>
        </p:txBody>
      </p:sp>
      <p:sp>
        <p:nvSpPr>
          <p:cNvPr id="4" name="Slide Number Placeholder 3"/>
          <p:cNvSpPr>
            <a:spLocks noGrp="1"/>
          </p:cNvSpPr>
          <p:nvPr>
            <p:ph type="sldNum" sz="quarter" idx="5"/>
          </p:nvPr>
        </p:nvSpPr>
        <p:spPr/>
        <p:txBody>
          <a:bodyPr/>
          <a:lstStyle/>
          <a:p>
            <a:fld id="{08672CA4-5BB4-D344-9797-0DA803B16B1F}" type="slidenum">
              <a:rPr lang="en-US" smtClean="0"/>
              <a:t>56</a:t>
            </a:fld>
            <a:endParaRPr lang="en-US"/>
          </a:p>
        </p:txBody>
      </p:sp>
    </p:spTree>
    <p:extLst>
      <p:ext uri="{BB962C8B-B14F-4D97-AF65-F5344CB8AC3E}">
        <p14:creationId xmlns:p14="http://schemas.microsoft.com/office/powerpoint/2010/main" val="77485915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60</a:t>
            </a:fld>
            <a:endParaRPr lang="en-US"/>
          </a:p>
        </p:txBody>
      </p:sp>
    </p:spTree>
    <p:extLst>
      <p:ext uri="{BB962C8B-B14F-4D97-AF65-F5344CB8AC3E}">
        <p14:creationId xmlns:p14="http://schemas.microsoft.com/office/powerpoint/2010/main" val="31971691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Essential for 60% of tree stems in the world</a:t>
            </a:r>
          </a:p>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a:t>
            </a:fld>
            <a:endParaRPr lang="en-US"/>
          </a:p>
        </p:txBody>
      </p:sp>
    </p:spTree>
    <p:extLst>
      <p:ext uri="{BB962C8B-B14F-4D97-AF65-F5344CB8AC3E}">
        <p14:creationId xmlns:p14="http://schemas.microsoft.com/office/powerpoint/2010/main" val="195161114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62</a:t>
            </a:fld>
            <a:endParaRPr lang="en-US"/>
          </a:p>
        </p:txBody>
      </p:sp>
    </p:spTree>
    <p:extLst>
      <p:ext uri="{BB962C8B-B14F-4D97-AF65-F5344CB8AC3E}">
        <p14:creationId xmlns:p14="http://schemas.microsoft.com/office/powerpoint/2010/main" val="14076455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63</a:t>
            </a:fld>
            <a:endParaRPr lang="en-US"/>
          </a:p>
        </p:txBody>
      </p:sp>
    </p:spTree>
    <p:extLst>
      <p:ext uri="{BB962C8B-B14F-4D97-AF65-F5344CB8AC3E}">
        <p14:creationId xmlns:p14="http://schemas.microsoft.com/office/powerpoint/2010/main" val="15047772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66</a:t>
            </a:fld>
            <a:endParaRPr lang="en-US"/>
          </a:p>
        </p:txBody>
      </p:sp>
    </p:spTree>
    <p:extLst>
      <p:ext uri="{BB962C8B-B14F-4D97-AF65-F5344CB8AC3E}">
        <p14:creationId xmlns:p14="http://schemas.microsoft.com/office/powerpoint/2010/main" val="17244888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67</a:t>
            </a:fld>
            <a:endParaRPr lang="en-US"/>
          </a:p>
        </p:txBody>
      </p:sp>
    </p:spTree>
    <p:extLst>
      <p:ext uri="{BB962C8B-B14F-4D97-AF65-F5344CB8AC3E}">
        <p14:creationId xmlns:p14="http://schemas.microsoft.com/office/powerpoint/2010/main" val="105245148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68</a:t>
            </a:fld>
            <a:endParaRPr lang="en-US"/>
          </a:p>
        </p:txBody>
      </p:sp>
    </p:spTree>
    <p:extLst>
      <p:ext uri="{BB962C8B-B14F-4D97-AF65-F5344CB8AC3E}">
        <p14:creationId xmlns:p14="http://schemas.microsoft.com/office/powerpoint/2010/main" val="226573342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69</a:t>
            </a:fld>
            <a:endParaRPr lang="en-US"/>
          </a:p>
        </p:txBody>
      </p:sp>
    </p:spTree>
    <p:extLst>
      <p:ext uri="{BB962C8B-B14F-4D97-AF65-F5344CB8AC3E}">
        <p14:creationId xmlns:p14="http://schemas.microsoft.com/office/powerpoint/2010/main" val="114933842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 fungal species from spores</a:t>
            </a:r>
          </a:p>
          <a:p>
            <a:r>
              <a:rPr lang="en-US" dirty="0"/>
              <a:t>9 from cultures</a:t>
            </a:r>
          </a:p>
          <a:p>
            <a:r>
              <a:rPr lang="en-US" dirty="0"/>
              <a:t>&lt;phylogeny image here&gt;</a:t>
            </a:r>
          </a:p>
          <a:p>
            <a:r>
              <a:rPr lang="en-US" dirty="0"/>
              <a:t>At least 8 estimated independent origins of symbiotic lifestyle</a:t>
            </a:r>
          </a:p>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71</a:t>
            </a:fld>
            <a:endParaRPr lang="en-US"/>
          </a:p>
        </p:txBody>
      </p:sp>
    </p:spTree>
    <p:extLst>
      <p:ext uri="{BB962C8B-B14F-4D97-AF65-F5344CB8AC3E}">
        <p14:creationId xmlns:p14="http://schemas.microsoft.com/office/powerpoint/2010/main" val="270040996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74</a:t>
            </a:fld>
            <a:endParaRPr lang="en-US"/>
          </a:p>
        </p:txBody>
      </p:sp>
    </p:spTree>
    <p:extLst>
      <p:ext uri="{BB962C8B-B14F-4D97-AF65-F5344CB8AC3E}">
        <p14:creationId xmlns:p14="http://schemas.microsoft.com/office/powerpoint/2010/main" val="165143731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75</a:t>
            </a:fld>
            <a:endParaRPr lang="en-US"/>
          </a:p>
        </p:txBody>
      </p:sp>
    </p:spTree>
    <p:extLst>
      <p:ext uri="{BB962C8B-B14F-4D97-AF65-F5344CB8AC3E}">
        <p14:creationId xmlns:p14="http://schemas.microsoft.com/office/powerpoint/2010/main" val="36141570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76</a:t>
            </a:fld>
            <a:endParaRPr lang="en-US"/>
          </a:p>
        </p:txBody>
      </p:sp>
    </p:spTree>
    <p:extLst>
      <p:ext uri="{BB962C8B-B14F-4D97-AF65-F5344CB8AC3E}">
        <p14:creationId xmlns:p14="http://schemas.microsoft.com/office/powerpoint/2010/main" val="3562961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Using their protein toolkits, fungi and plants can exchange resources. In the cooperative relationships that I study, plants take energy-rich carbon molecules that they’ve made through photosynthesis and send them down to the fungi on their roots. The fungi can use this carbon and energy to build fungal tissues. In exchange, the fungi extract nitrogen and other resources from the soil, sending this back to the plant. The plant needs nitrogen to grow, since it’s a crucial part of making proteins and DNA. This is {click} obligate resource exchange: Neither the plant nor the fungus can survive if it doesn’t have one or several partners to trade resources with.</a:t>
            </a:r>
          </a:p>
          <a:p>
            <a:r>
              <a:rPr lang="en-US" sz="1200" kern="1200" dirty="0">
                <a:solidFill>
                  <a:schemeClr val="tx1"/>
                </a:solidFill>
                <a:effectLst/>
                <a:latin typeface="+mn-lt"/>
                <a:ea typeface="+mn-ea"/>
                <a:cs typeface="+mn-cs"/>
              </a:rPr>
              <a:t> </a:t>
            </a:r>
          </a:p>
          <a:p>
            <a:r>
              <a:rPr lang="en-US" sz="1200" kern="1200" dirty="0">
                <a:solidFill>
                  <a:schemeClr val="tx1"/>
                </a:solidFill>
                <a:effectLst/>
                <a:latin typeface="+mn-lt"/>
                <a:ea typeface="+mn-ea"/>
                <a:cs typeface="+mn-cs"/>
              </a:rPr>
              <a:t>Now, all of this resource exchange happens at the place where the fungus meets the root. I’d like to take a minute to introduce you to this structure. It’s called… {click}</a:t>
            </a:r>
          </a:p>
        </p:txBody>
      </p:sp>
      <p:sp>
        <p:nvSpPr>
          <p:cNvPr id="4" name="Slide Number Placeholder 3"/>
          <p:cNvSpPr>
            <a:spLocks noGrp="1"/>
          </p:cNvSpPr>
          <p:nvPr>
            <p:ph type="sldNum" sz="quarter" idx="10"/>
          </p:nvPr>
        </p:nvSpPr>
        <p:spPr/>
        <p:txBody>
          <a:bodyPr/>
          <a:lstStyle/>
          <a:p>
            <a:fld id="{AA1BF275-391D-F546-AABC-66FB9B25403E}" type="slidenum">
              <a:rPr lang="en-US" smtClean="0"/>
              <a:t>7</a:t>
            </a:fld>
            <a:endParaRPr lang="en-US"/>
          </a:p>
        </p:txBody>
      </p:sp>
    </p:spTree>
    <p:extLst>
      <p:ext uri="{BB962C8B-B14F-4D97-AF65-F5344CB8AC3E}">
        <p14:creationId xmlns:p14="http://schemas.microsoft.com/office/powerpoint/2010/main" val="73627880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77</a:t>
            </a:fld>
            <a:endParaRPr lang="en-US"/>
          </a:p>
        </p:txBody>
      </p:sp>
    </p:spTree>
    <p:extLst>
      <p:ext uri="{BB962C8B-B14F-4D97-AF65-F5344CB8AC3E}">
        <p14:creationId xmlns:p14="http://schemas.microsoft.com/office/powerpoint/2010/main" val="37053785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dirty="0"/>
              <a:t>So, to really understand what’s driving the patterns we see at the macroscale, we really need to understand what happens at the molecular level when a hypha meets a root, and in the micron-scale soil pores where hyphae take up nutrients and compete with each other.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1"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i="1" dirty="0"/>
              <a:t>Quercus agrifolia</a:t>
            </a:r>
            <a:r>
              <a:rPr lang="en-US" dirty="0"/>
              <a:t> ectomycorrhizas (fungus: </a:t>
            </a:r>
            <a:r>
              <a:rPr lang="en-US" i="1" dirty="0"/>
              <a:t>Thelephora terrestris)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Optical Coherence Tomography image captured at Pacific Northwest National Labs</a:t>
            </a:r>
          </a:p>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8</a:t>
            </a:fld>
            <a:endParaRPr lang="en-US"/>
          </a:p>
        </p:txBody>
      </p:sp>
    </p:spTree>
    <p:extLst>
      <p:ext uri="{BB962C8B-B14F-4D97-AF65-F5344CB8AC3E}">
        <p14:creationId xmlns:p14="http://schemas.microsoft.com/office/powerpoint/2010/main" val="93056119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Plants probably evolved this habit themselves about 30 times.</a:t>
            </a:r>
          </a:p>
        </p:txBody>
      </p:sp>
      <p:sp>
        <p:nvSpPr>
          <p:cNvPr id="4" name="Slide Number Placeholder 3"/>
          <p:cNvSpPr>
            <a:spLocks noGrp="1"/>
          </p:cNvSpPr>
          <p:nvPr>
            <p:ph type="sldNum" sz="quarter" idx="5"/>
          </p:nvPr>
        </p:nvSpPr>
        <p:spPr/>
        <p:txBody>
          <a:bodyPr/>
          <a:lstStyle/>
          <a:p>
            <a:fld id="{08672CA4-5BB4-D344-9797-0DA803B16B1F}" type="slidenum">
              <a:rPr lang="en-US" smtClean="0"/>
              <a:t>9</a:t>
            </a:fld>
            <a:endParaRPr lang="en-US"/>
          </a:p>
        </p:txBody>
      </p:sp>
    </p:spTree>
    <p:extLst>
      <p:ext uri="{BB962C8B-B14F-4D97-AF65-F5344CB8AC3E}">
        <p14:creationId xmlns:p14="http://schemas.microsoft.com/office/powerpoint/2010/main" val="53426110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really, to understand these macroscale patterns, we need to zoom into the </a:t>
            </a:r>
            <a:r>
              <a:rPr lang="en-US" dirty="0" err="1"/>
              <a:t>processeses</a:t>
            </a:r>
            <a:r>
              <a:rPr lang="en-US" dirty="0"/>
              <a:t> happening at a molecular scale, between individual plants and fungi. Today I’ll take you on two deep dives:</a:t>
            </a:r>
          </a:p>
        </p:txBody>
      </p:sp>
      <p:sp>
        <p:nvSpPr>
          <p:cNvPr id="4" name="Slide Number Placeholder 3"/>
          <p:cNvSpPr>
            <a:spLocks noGrp="1"/>
          </p:cNvSpPr>
          <p:nvPr>
            <p:ph type="sldNum" sz="quarter" idx="5"/>
          </p:nvPr>
        </p:nvSpPr>
        <p:spPr/>
        <p:txBody>
          <a:bodyPr/>
          <a:lstStyle/>
          <a:p>
            <a:fld id="{08672CA4-5BB4-D344-9797-0DA803B16B1F}" type="slidenum">
              <a:rPr lang="en-US" smtClean="0"/>
              <a:t>13</a:t>
            </a:fld>
            <a:endParaRPr lang="en-US"/>
          </a:p>
        </p:txBody>
      </p:sp>
    </p:spTree>
    <p:extLst>
      <p:ext uri="{BB962C8B-B14F-4D97-AF65-F5344CB8AC3E}">
        <p14:creationId xmlns:p14="http://schemas.microsoft.com/office/powerpoint/2010/main" val="258088829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really, to understand these macroscale patterns, we need to zoom into the </a:t>
            </a:r>
            <a:r>
              <a:rPr lang="en-US" dirty="0" err="1"/>
              <a:t>processeses</a:t>
            </a:r>
            <a:r>
              <a:rPr lang="en-US" dirty="0"/>
              <a:t> happening at a molecular scale, between individual plants and fungi. Today I’ll take you on two deep dives:</a:t>
            </a:r>
          </a:p>
        </p:txBody>
      </p:sp>
      <p:sp>
        <p:nvSpPr>
          <p:cNvPr id="4" name="Slide Number Placeholder 3"/>
          <p:cNvSpPr>
            <a:spLocks noGrp="1"/>
          </p:cNvSpPr>
          <p:nvPr>
            <p:ph type="sldNum" sz="quarter" idx="5"/>
          </p:nvPr>
        </p:nvSpPr>
        <p:spPr/>
        <p:txBody>
          <a:bodyPr/>
          <a:lstStyle/>
          <a:p>
            <a:fld id="{08672CA4-5BB4-D344-9797-0DA803B16B1F}" type="slidenum">
              <a:rPr lang="en-US" smtClean="0"/>
              <a:t>14</a:t>
            </a:fld>
            <a:endParaRPr lang="en-US"/>
          </a:p>
        </p:txBody>
      </p:sp>
    </p:spTree>
    <p:extLst>
      <p:ext uri="{BB962C8B-B14F-4D97-AF65-F5344CB8AC3E}">
        <p14:creationId xmlns:p14="http://schemas.microsoft.com/office/powerpoint/2010/main" val="1958935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8672CA4-5BB4-D344-9797-0DA803B16B1F}" type="slidenum">
              <a:rPr lang="en-US" smtClean="0"/>
              <a:t>18</a:t>
            </a:fld>
            <a:endParaRPr lang="en-US"/>
          </a:p>
        </p:txBody>
      </p:sp>
    </p:spTree>
    <p:extLst>
      <p:ext uri="{BB962C8B-B14F-4D97-AF65-F5344CB8AC3E}">
        <p14:creationId xmlns:p14="http://schemas.microsoft.com/office/powerpoint/2010/main" val="2941251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7C81A0-FB7A-4357-8B37-1EC930D1E098}"/>
              </a:ext>
            </a:extLst>
          </p:cNvPr>
          <p:cNvSpPr>
            <a:spLocks noGrp="1"/>
          </p:cNvSpPr>
          <p:nvPr>
            <p:ph type="ctrTitle"/>
          </p:nvPr>
        </p:nvSpPr>
        <p:spPr>
          <a:xfrm>
            <a:off x="762000" y="1523999"/>
            <a:ext cx="10668000" cy="1985963"/>
          </a:xfrm>
        </p:spPr>
        <p:txBody>
          <a:bodyPr anchor="b"/>
          <a:lstStyle>
            <a:lvl1pPr algn="ctr">
              <a:defRPr sz="6000"/>
            </a:lvl1pPr>
          </a:lstStyle>
          <a:p>
            <a:r>
              <a:rPr lang="en-US"/>
              <a:t>Click to edit Master title style</a:t>
            </a:r>
            <a:endParaRPr lang="en-US" dirty="0"/>
          </a:p>
        </p:txBody>
      </p:sp>
      <p:sp>
        <p:nvSpPr>
          <p:cNvPr id="3" name="Subtitle 2">
            <a:extLst>
              <a:ext uri="{FF2B5EF4-FFF2-40B4-BE49-F238E27FC236}">
                <a16:creationId xmlns:a16="http://schemas.microsoft.com/office/drawing/2014/main" id="{7D3C075C-7238-4F43-87E7-63A35BE6900C}"/>
              </a:ext>
            </a:extLst>
          </p:cNvPr>
          <p:cNvSpPr>
            <a:spLocks noGrp="1"/>
          </p:cNvSpPr>
          <p:nvPr>
            <p:ph type="subTitle" idx="1"/>
          </p:nvPr>
        </p:nvSpPr>
        <p:spPr>
          <a:xfrm>
            <a:off x="762000" y="3809999"/>
            <a:ext cx="10667998" cy="1985963"/>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a:extLst>
              <a:ext uri="{FF2B5EF4-FFF2-40B4-BE49-F238E27FC236}">
                <a16:creationId xmlns:a16="http://schemas.microsoft.com/office/drawing/2014/main" id="{0AB67EEB-ABA8-4DA9-803B-0C6CD8A1284C}"/>
              </a:ext>
            </a:extLst>
          </p:cNvPr>
          <p:cNvSpPr>
            <a:spLocks noGrp="1"/>
          </p:cNvSpPr>
          <p:nvPr>
            <p:ph type="dt" sz="half" idx="10"/>
          </p:nvPr>
        </p:nvSpPr>
        <p:spPr/>
        <p:txBody>
          <a:bodyPr anchor="b" anchorCtr="0"/>
          <a:lstStyle/>
          <a:p>
            <a:fld id="{F4D57BDD-E64A-4D27-8978-82FFCA18A12C}" type="datetimeFigureOut">
              <a:rPr lang="en-US" smtClean="0"/>
              <a:t>5/6/22</a:t>
            </a:fld>
            <a:endParaRPr lang="en-US"/>
          </a:p>
        </p:txBody>
      </p:sp>
      <p:sp>
        <p:nvSpPr>
          <p:cNvPr id="5" name="Footer Placeholder 4">
            <a:extLst>
              <a:ext uri="{FF2B5EF4-FFF2-40B4-BE49-F238E27FC236}">
                <a16:creationId xmlns:a16="http://schemas.microsoft.com/office/drawing/2014/main" id="{0FCFD314-1E75-41B9-A585-4F4A32A347A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A0CC8E8-C649-4A81-BF53-F078B2A98453}"/>
              </a:ext>
            </a:extLst>
          </p:cNvPr>
          <p:cNvSpPr>
            <a:spLocks noGrp="1"/>
          </p:cNvSpPr>
          <p:nvPr>
            <p:ph type="sldNum" sz="quarter" idx="12"/>
          </p:nvPr>
        </p:nvSpPr>
        <p:spPr/>
        <p:txBody>
          <a:bodyPr/>
          <a:lstStyle/>
          <a:p>
            <a:fld id="{D643A852-0206-46AC-B0EB-645612933129}" type="slidenum">
              <a:rPr lang="en-US" smtClean="0"/>
              <a:t>‹#›</a:t>
            </a:fld>
            <a:endParaRPr lang="en-US" dirty="0"/>
          </a:p>
        </p:txBody>
      </p:sp>
    </p:spTree>
    <p:extLst>
      <p:ext uri="{BB962C8B-B14F-4D97-AF65-F5344CB8AC3E}">
        <p14:creationId xmlns:p14="http://schemas.microsoft.com/office/powerpoint/2010/main" val="91808722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CE73F-2F7C-4941-9B13-ACB43A4983EC}"/>
              </a:ext>
            </a:extLst>
          </p:cNvPr>
          <p:cNvSpPr>
            <a:spLocks noGrp="1"/>
          </p:cNvSpPr>
          <p:nvPr>
            <p:ph type="title"/>
          </p:nvPr>
        </p:nvSpPr>
        <p:spPr>
          <a:xfrm>
            <a:off x="762000" y="1524000"/>
            <a:ext cx="9144000" cy="1523999"/>
          </a:xfrm>
        </p:spPr>
        <p:txBody>
          <a:bodyPr/>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38BC107E-F2BE-4057-B06B-1E50FD12B561}"/>
              </a:ext>
            </a:extLst>
          </p:cNvPr>
          <p:cNvSpPr>
            <a:spLocks noGrp="1"/>
          </p:cNvSpPr>
          <p:nvPr>
            <p:ph type="body" orient="vert" idx="1"/>
          </p:nvPr>
        </p:nvSpPr>
        <p:spPr>
          <a:xfrm>
            <a:off x="762000" y="3048000"/>
            <a:ext cx="10668000" cy="3048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3B9D7D8-1932-4215-A6E0-C16DA0DDB8B8}"/>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5" name="Footer Placeholder 4">
            <a:extLst>
              <a:ext uri="{FF2B5EF4-FFF2-40B4-BE49-F238E27FC236}">
                <a16:creationId xmlns:a16="http://schemas.microsoft.com/office/drawing/2014/main" id="{4378B662-65E3-47B2-AD95-B041B57F3B9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93DBC5-88B5-4F2A-A0E3-752CB421737A}"/>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40734214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9B6599DF-5B13-4800-ADD7-3A2A2F1C4889}"/>
              </a:ext>
            </a:extLst>
          </p:cNvPr>
          <p:cNvSpPr>
            <a:spLocks noGrp="1"/>
          </p:cNvSpPr>
          <p:nvPr>
            <p:ph type="title" orient="vert"/>
          </p:nvPr>
        </p:nvSpPr>
        <p:spPr>
          <a:xfrm>
            <a:off x="8724900" y="1523999"/>
            <a:ext cx="2705100" cy="4572001"/>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B191E12-22D9-4DA9-A336-EA6A8B9B55B8}"/>
              </a:ext>
            </a:extLst>
          </p:cNvPr>
          <p:cNvSpPr>
            <a:spLocks noGrp="1"/>
          </p:cNvSpPr>
          <p:nvPr>
            <p:ph type="body" orient="vert" idx="1"/>
          </p:nvPr>
        </p:nvSpPr>
        <p:spPr>
          <a:xfrm>
            <a:off x="762000" y="1524000"/>
            <a:ext cx="7620000" cy="45720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22A1D5-B7EF-43A4-81EF-B5A7EA35616B}"/>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5" name="Footer Placeholder 4">
            <a:extLst>
              <a:ext uri="{FF2B5EF4-FFF2-40B4-BE49-F238E27FC236}">
                <a16:creationId xmlns:a16="http://schemas.microsoft.com/office/drawing/2014/main" id="{66809DFB-4410-42BF-B886-C984E3A53F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6487E8-E9A0-429E-88E5-34B1BE86BD23}"/>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73541661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56A6A6-C260-4F8B-99DF-249C907BE51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C536F8CB-5C97-4437-A672-4E43D0E5AE83}"/>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A90C990-05C1-4ECD-A899-722057AEA630}"/>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5" name="Footer Placeholder 4">
            <a:extLst>
              <a:ext uri="{FF2B5EF4-FFF2-40B4-BE49-F238E27FC236}">
                <a16:creationId xmlns:a16="http://schemas.microsoft.com/office/drawing/2014/main" id="{C5E9811C-37A0-4DD1-8607-EFD4226E5D6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4CAB506-9570-4D3E-804F-A184A73DBCE6}"/>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5944487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569B8-DEA4-4F12-9078-ECD731F2AC92}"/>
              </a:ext>
            </a:extLst>
          </p:cNvPr>
          <p:cNvSpPr>
            <a:spLocks noGrp="1"/>
          </p:cNvSpPr>
          <p:nvPr>
            <p:ph type="title"/>
          </p:nvPr>
        </p:nvSpPr>
        <p:spPr>
          <a:xfrm>
            <a:off x="762000" y="1530351"/>
            <a:ext cx="10668000" cy="2279650"/>
          </a:xfrm>
        </p:spPr>
        <p:txBody>
          <a:bodyPr anchor="b"/>
          <a:lstStyle>
            <a:lvl1pPr>
              <a:defRPr sz="600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FA0D1F3B-E79C-4822-999D-205B0E76C66F}"/>
              </a:ext>
            </a:extLst>
          </p:cNvPr>
          <p:cNvSpPr>
            <a:spLocks noGrp="1"/>
          </p:cNvSpPr>
          <p:nvPr>
            <p:ph type="body" idx="1"/>
          </p:nvPr>
        </p:nvSpPr>
        <p:spPr>
          <a:xfrm>
            <a:off x="762000" y="4589464"/>
            <a:ext cx="10668000" cy="118318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A145166-621E-4C71-A40F-64E514536729}"/>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5" name="Footer Placeholder 4">
            <a:extLst>
              <a:ext uri="{FF2B5EF4-FFF2-40B4-BE49-F238E27FC236}">
                <a16:creationId xmlns:a16="http://schemas.microsoft.com/office/drawing/2014/main" id="{44B8A175-E39F-477F-997B-99FF8677A54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469115F-5456-4FA3-8484-B1806E7C48C7}"/>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10893936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B88BC5C-CCF0-4BA5-B102-213AC6FD5A48}"/>
              </a:ext>
            </a:extLst>
          </p:cNvPr>
          <p:cNvSpPr>
            <a:spLocks noGrp="1"/>
          </p:cNvSpPr>
          <p:nvPr>
            <p:ph type="title"/>
          </p:nvPr>
        </p:nvSpPr>
        <p:spPr>
          <a:xfrm>
            <a:off x="762000" y="1524000"/>
            <a:ext cx="9144000" cy="1263649"/>
          </a:xfrm>
        </p:spPr>
        <p:txBody>
          <a:body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B2237E63-3B4F-4C2F-A87C-9533227EB684}"/>
              </a:ext>
            </a:extLst>
          </p:cNvPr>
          <p:cNvSpPr>
            <a:spLocks noGrp="1"/>
          </p:cNvSpPr>
          <p:nvPr>
            <p:ph sz="half" idx="1"/>
          </p:nvPr>
        </p:nvSpPr>
        <p:spPr>
          <a:xfrm>
            <a:off x="762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E78ACE3E-2FED-4289-B138-3EC2826909F5}"/>
              </a:ext>
            </a:extLst>
          </p:cNvPr>
          <p:cNvSpPr>
            <a:spLocks noGrp="1"/>
          </p:cNvSpPr>
          <p:nvPr>
            <p:ph sz="half" idx="2"/>
          </p:nvPr>
        </p:nvSpPr>
        <p:spPr>
          <a:xfrm>
            <a:off x="6858000" y="3048000"/>
            <a:ext cx="4572000" cy="304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5555DB51-20DA-4BEF-90BA-DDD37DC080CF}"/>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6" name="Footer Placeholder 5">
            <a:extLst>
              <a:ext uri="{FF2B5EF4-FFF2-40B4-BE49-F238E27FC236}">
                <a16:creationId xmlns:a16="http://schemas.microsoft.com/office/drawing/2014/main" id="{506D22E1-F0DB-4CB7-B2E3-D578EEAA6E57}"/>
              </a:ext>
            </a:extLst>
          </p:cNvPr>
          <p:cNvSpPr>
            <a:spLocks noGrp="1"/>
          </p:cNvSpPr>
          <p:nvPr>
            <p:ph type="ftr" sz="quarter" idx="11"/>
          </p:nvPr>
        </p:nvSpPr>
        <p:spPr/>
        <p:txBody>
          <a:bodyPr/>
          <a:lstStyle/>
          <a:p>
            <a:endParaRPr lang="en-US" dirty="0"/>
          </a:p>
        </p:txBody>
      </p:sp>
      <p:sp>
        <p:nvSpPr>
          <p:cNvPr id="7" name="Slide Number Placeholder 6">
            <a:extLst>
              <a:ext uri="{FF2B5EF4-FFF2-40B4-BE49-F238E27FC236}">
                <a16:creationId xmlns:a16="http://schemas.microsoft.com/office/drawing/2014/main" id="{CC29146B-54D6-4291-8EA2-6430024824AE}"/>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7833931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E5B4AE7-507A-4E14-96E2-5412FF8EA283}"/>
              </a:ext>
            </a:extLst>
          </p:cNvPr>
          <p:cNvSpPr>
            <a:spLocks noGrp="1"/>
          </p:cNvSpPr>
          <p:nvPr>
            <p:ph type="title"/>
          </p:nvPr>
        </p:nvSpPr>
        <p:spPr>
          <a:xfrm>
            <a:off x="762000" y="1527048"/>
            <a:ext cx="10668000" cy="758952"/>
          </a:xfrm>
        </p:spPr>
        <p:txBody>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EDEEE83-2945-4C22-9597-57F1F1262841}"/>
              </a:ext>
            </a:extLst>
          </p:cNvPr>
          <p:cNvSpPr>
            <a:spLocks noGrp="1"/>
          </p:cNvSpPr>
          <p:nvPr>
            <p:ph type="body" idx="1"/>
          </p:nvPr>
        </p:nvSpPr>
        <p:spPr>
          <a:xfrm>
            <a:off x="762000" y="2285999"/>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CC2494D-AD1D-4CB7-A17C-B69079113D71}"/>
              </a:ext>
            </a:extLst>
          </p:cNvPr>
          <p:cNvSpPr>
            <a:spLocks noGrp="1"/>
          </p:cNvSpPr>
          <p:nvPr>
            <p:ph sz="half" idx="2"/>
          </p:nvPr>
        </p:nvSpPr>
        <p:spPr>
          <a:xfrm>
            <a:off x="762001" y="3059113"/>
            <a:ext cx="4572000"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B23E4950-830D-4EE3-9F51-DD730255E0CD}"/>
              </a:ext>
            </a:extLst>
          </p:cNvPr>
          <p:cNvSpPr>
            <a:spLocks noGrp="1"/>
          </p:cNvSpPr>
          <p:nvPr>
            <p:ph type="body" sz="quarter" idx="3"/>
          </p:nvPr>
        </p:nvSpPr>
        <p:spPr>
          <a:xfrm>
            <a:off x="6857998" y="2286000"/>
            <a:ext cx="4572001" cy="761999"/>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6F244AA-BDAA-4FDD-B742-449DF905730C}"/>
              </a:ext>
            </a:extLst>
          </p:cNvPr>
          <p:cNvSpPr>
            <a:spLocks noGrp="1"/>
          </p:cNvSpPr>
          <p:nvPr>
            <p:ph sz="quarter" idx="4"/>
          </p:nvPr>
        </p:nvSpPr>
        <p:spPr>
          <a:xfrm>
            <a:off x="6858000" y="3059113"/>
            <a:ext cx="4571998" cy="30368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56B78494-ECE0-41D2-97E2-CFAC0434A8B8}"/>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8" name="Footer Placeholder 7">
            <a:extLst>
              <a:ext uri="{FF2B5EF4-FFF2-40B4-BE49-F238E27FC236}">
                <a16:creationId xmlns:a16="http://schemas.microsoft.com/office/drawing/2014/main" id="{185E4C20-6CC5-4259-B554-B19F1A7AA0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B09AB13-CCCC-4074-9B66-CE0B37902E3F}"/>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265493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EFB5FF-4FD1-4CE4-BBC5-E6402FE06F0C}"/>
              </a:ext>
            </a:extLst>
          </p:cNvPr>
          <p:cNvSpPr>
            <a:spLocks noGrp="1"/>
          </p:cNvSpPr>
          <p:nvPr>
            <p:ph type="title"/>
          </p:nvPr>
        </p:nvSpPr>
        <p:spPr>
          <a:xfrm>
            <a:off x="762000" y="1524000"/>
            <a:ext cx="9144000" cy="3810000"/>
          </a:xfrm>
        </p:spPr>
        <p:txBody>
          <a:bodyPr/>
          <a:lstStyle/>
          <a:p>
            <a:r>
              <a:rPr lang="en-US"/>
              <a:t>Click to edit Master title style</a:t>
            </a:r>
            <a:endParaRPr lang="en-US" dirty="0"/>
          </a:p>
        </p:txBody>
      </p:sp>
      <p:sp>
        <p:nvSpPr>
          <p:cNvPr id="3" name="Date Placeholder 2">
            <a:extLst>
              <a:ext uri="{FF2B5EF4-FFF2-40B4-BE49-F238E27FC236}">
                <a16:creationId xmlns:a16="http://schemas.microsoft.com/office/drawing/2014/main" id="{F9E71AAD-C5B9-485B-84DD-60DAFD5F18BC}"/>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4" name="Footer Placeholder 3">
            <a:extLst>
              <a:ext uri="{FF2B5EF4-FFF2-40B4-BE49-F238E27FC236}">
                <a16:creationId xmlns:a16="http://schemas.microsoft.com/office/drawing/2014/main" id="{9B7CACFF-0406-4EE2-9E8F-F594B952C265}"/>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552A47E-1990-4B6B-BCCB-75B6F213A8ED}"/>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6616299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EC8FE4C-64F1-4C88-9D30-17F8131ED627}"/>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3" name="Footer Placeholder 2">
            <a:extLst>
              <a:ext uri="{FF2B5EF4-FFF2-40B4-BE49-F238E27FC236}">
                <a16:creationId xmlns:a16="http://schemas.microsoft.com/office/drawing/2014/main" id="{D25D8FB3-6FA4-40A7-BDBF-76CD0F22FEAB}"/>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6649F41-A021-4490-BB80-C89DF0293708}"/>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17716016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7CEF60-874B-45DE-BF65-CF0D08577588}"/>
              </a:ext>
            </a:extLst>
          </p:cNvPr>
          <p:cNvSpPr>
            <a:spLocks noGrp="1"/>
          </p:cNvSpPr>
          <p:nvPr>
            <p:ph type="title"/>
          </p:nvPr>
        </p:nvSpPr>
        <p:spPr>
          <a:xfrm>
            <a:off x="762000" y="1524000"/>
            <a:ext cx="3821113" cy="1524000"/>
          </a:xfrm>
        </p:spPr>
        <p:txBody>
          <a:bodyPr anchor="t" anchorCtr="0"/>
          <a:lstStyle>
            <a:lvl1pPr>
              <a:defRPr sz="3200"/>
            </a:lvl1pPr>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1CD757B0-722D-425F-8BD4-9CD9093BCBF5}"/>
              </a:ext>
            </a:extLst>
          </p:cNvPr>
          <p:cNvSpPr>
            <a:spLocks noGrp="1"/>
          </p:cNvSpPr>
          <p:nvPr>
            <p:ph idx="1"/>
          </p:nvPr>
        </p:nvSpPr>
        <p:spPr>
          <a:xfrm>
            <a:off x="5334000" y="1524000"/>
            <a:ext cx="6096000" cy="381000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EDB0F60-AADF-41C3-8BFC-B405E0A3F9AC}"/>
              </a:ext>
            </a:extLst>
          </p:cNvPr>
          <p:cNvSpPr>
            <a:spLocks noGrp="1"/>
          </p:cNvSpPr>
          <p:nvPr>
            <p:ph type="body" sz="half" idx="2"/>
          </p:nvPr>
        </p:nvSpPr>
        <p:spPr>
          <a:xfrm>
            <a:off x="762000" y="3048000"/>
            <a:ext cx="3821113"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FAB1E11-97B6-42FD-9F45-6EDC3B83FABD}"/>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6" name="Footer Placeholder 5">
            <a:extLst>
              <a:ext uri="{FF2B5EF4-FFF2-40B4-BE49-F238E27FC236}">
                <a16:creationId xmlns:a16="http://schemas.microsoft.com/office/drawing/2014/main" id="{E14D7DA9-F910-4337-99A2-91F4EA3612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93A2F2-339E-4406-9A90-534A38C5A069}"/>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323668666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971599-6E07-4A55-9B93-4CA5EFE3FD76}"/>
              </a:ext>
            </a:extLst>
          </p:cNvPr>
          <p:cNvSpPr>
            <a:spLocks noGrp="1"/>
          </p:cNvSpPr>
          <p:nvPr>
            <p:ph type="title"/>
          </p:nvPr>
        </p:nvSpPr>
        <p:spPr>
          <a:xfrm>
            <a:off x="762001" y="1524000"/>
            <a:ext cx="3810000" cy="15240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2C2D26-DACA-4941-955E-18F7E236758C}"/>
              </a:ext>
            </a:extLst>
          </p:cNvPr>
          <p:cNvSpPr>
            <a:spLocks noGrp="1"/>
          </p:cNvSpPr>
          <p:nvPr>
            <p:ph type="pic" idx="1"/>
          </p:nvPr>
        </p:nvSpPr>
        <p:spPr>
          <a:xfrm>
            <a:off x="5333999" y="1524000"/>
            <a:ext cx="6095999" cy="38100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27EDB26D-C5B0-41D6-A75F-F89A87BE243A}"/>
              </a:ext>
            </a:extLst>
          </p:cNvPr>
          <p:cNvSpPr>
            <a:spLocks noGrp="1"/>
          </p:cNvSpPr>
          <p:nvPr>
            <p:ph type="body" sz="half" idx="2"/>
          </p:nvPr>
        </p:nvSpPr>
        <p:spPr>
          <a:xfrm>
            <a:off x="762001" y="3048000"/>
            <a:ext cx="3810000" cy="304800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779304B6-48DF-41FA-A089-8C83BBA63673}"/>
              </a:ext>
            </a:extLst>
          </p:cNvPr>
          <p:cNvSpPr>
            <a:spLocks noGrp="1"/>
          </p:cNvSpPr>
          <p:nvPr>
            <p:ph type="dt" sz="half" idx="10"/>
          </p:nvPr>
        </p:nvSpPr>
        <p:spPr/>
        <p:txBody>
          <a:bodyPr/>
          <a:lstStyle/>
          <a:p>
            <a:fld id="{F4D57BDD-E64A-4D27-8978-82FFCA18A12C}" type="datetimeFigureOut">
              <a:rPr lang="en-US" smtClean="0"/>
              <a:t>5/6/22</a:t>
            </a:fld>
            <a:endParaRPr lang="en-US"/>
          </a:p>
        </p:txBody>
      </p:sp>
      <p:sp>
        <p:nvSpPr>
          <p:cNvPr id="6" name="Footer Placeholder 5">
            <a:extLst>
              <a:ext uri="{FF2B5EF4-FFF2-40B4-BE49-F238E27FC236}">
                <a16:creationId xmlns:a16="http://schemas.microsoft.com/office/drawing/2014/main" id="{14DFB82F-A17A-4BC7-A522-CD934BC35C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CC530C-8824-4BE3-884E-2AFF30B572BC}"/>
              </a:ext>
            </a:extLst>
          </p:cNvPr>
          <p:cNvSpPr>
            <a:spLocks noGrp="1"/>
          </p:cNvSpPr>
          <p:nvPr>
            <p:ph type="sldNum" sz="quarter" idx="12"/>
          </p:nvPr>
        </p:nvSpPr>
        <p:spPr/>
        <p:txBody>
          <a:bodyPr/>
          <a:lstStyle/>
          <a:p>
            <a:fld id="{D643A852-0206-46AC-B0EB-645612933129}" type="slidenum">
              <a:rPr lang="en-US" smtClean="0"/>
              <a:t>‹#›</a:t>
            </a:fld>
            <a:endParaRPr lang="en-US"/>
          </a:p>
        </p:txBody>
      </p:sp>
    </p:spTree>
    <p:extLst>
      <p:ext uri="{BB962C8B-B14F-4D97-AF65-F5344CB8AC3E}">
        <p14:creationId xmlns:p14="http://schemas.microsoft.com/office/powerpoint/2010/main" val="241092797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81B49B9-8C94-4604-AEEE-CB5051962D27}"/>
              </a:ext>
            </a:extLst>
          </p:cNvPr>
          <p:cNvSpPr>
            <a:spLocks noGrp="1"/>
          </p:cNvSpPr>
          <p:nvPr>
            <p:ph type="title"/>
          </p:nvPr>
        </p:nvSpPr>
        <p:spPr>
          <a:xfrm>
            <a:off x="762000" y="1524000"/>
            <a:ext cx="9144000" cy="1263649"/>
          </a:xfrm>
          <a:prstGeom prst="rect">
            <a:avLst/>
          </a:prstGeom>
        </p:spPr>
        <p:txBody>
          <a:bodyPr vert="horz" lIns="91440" tIns="45720" rIns="91440" bIns="45720" rtlCol="0" anchor="t" anchorCtr="0">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9C3204E-CAF5-48A1-928F-757507EC48C4}"/>
              </a:ext>
            </a:extLst>
          </p:cNvPr>
          <p:cNvSpPr>
            <a:spLocks noGrp="1"/>
          </p:cNvSpPr>
          <p:nvPr>
            <p:ph type="body" idx="1"/>
          </p:nvPr>
        </p:nvSpPr>
        <p:spPr>
          <a:xfrm>
            <a:off x="762000" y="3047999"/>
            <a:ext cx="10668000" cy="304800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09540D12-4B42-4790-8677-C9250F3CDDCF}"/>
              </a:ext>
            </a:extLst>
          </p:cNvPr>
          <p:cNvSpPr>
            <a:spLocks noGrp="1"/>
          </p:cNvSpPr>
          <p:nvPr>
            <p:ph type="dt" sz="half" idx="2"/>
          </p:nvPr>
        </p:nvSpPr>
        <p:spPr>
          <a:xfrm>
            <a:off x="762000" y="401594"/>
            <a:ext cx="3048000" cy="365125"/>
          </a:xfrm>
          <a:prstGeom prst="rect">
            <a:avLst/>
          </a:prstGeom>
        </p:spPr>
        <p:txBody>
          <a:bodyPr vert="horz" lIns="91440" tIns="45720" rIns="91440" bIns="45720" rtlCol="0" anchor="b" anchorCtr="0"/>
          <a:lstStyle>
            <a:lvl1pPr algn="l">
              <a:defRPr sz="900">
                <a:solidFill>
                  <a:schemeClr val="tx1"/>
                </a:solidFill>
              </a:defRPr>
            </a:lvl1pPr>
          </a:lstStyle>
          <a:p>
            <a:fld id="{F4D57BDD-E64A-4D27-8978-82FFCA18A12C}" type="datetimeFigureOut">
              <a:rPr lang="en-US" smtClean="0"/>
              <a:pPr/>
              <a:t>5/6/22</a:t>
            </a:fld>
            <a:endParaRPr lang="en-US" dirty="0"/>
          </a:p>
        </p:txBody>
      </p:sp>
      <p:sp>
        <p:nvSpPr>
          <p:cNvPr id="5" name="Footer Placeholder 4">
            <a:extLst>
              <a:ext uri="{FF2B5EF4-FFF2-40B4-BE49-F238E27FC236}">
                <a16:creationId xmlns:a16="http://schemas.microsoft.com/office/drawing/2014/main" id="{022B17CD-6C27-4CD1-B20D-EA4B8E54F4FD}"/>
              </a:ext>
            </a:extLst>
          </p:cNvPr>
          <p:cNvSpPr>
            <a:spLocks noGrp="1"/>
          </p:cNvSpPr>
          <p:nvPr>
            <p:ph type="ftr" sz="quarter" idx="3"/>
          </p:nvPr>
        </p:nvSpPr>
        <p:spPr>
          <a:xfrm>
            <a:off x="6858000" y="6096000"/>
            <a:ext cx="4572000" cy="365125"/>
          </a:xfrm>
          <a:prstGeom prst="rect">
            <a:avLst/>
          </a:prstGeom>
        </p:spPr>
        <p:txBody>
          <a:bodyPr vert="horz" lIns="91440" tIns="45720" rIns="91440" bIns="45720" rtlCol="0" anchor="t" anchorCtr="0"/>
          <a:lstStyle>
            <a:lvl1pPr algn="r">
              <a:defRPr sz="800">
                <a:solidFill>
                  <a:schemeClr val="tx1"/>
                </a:solidFill>
              </a:defRPr>
            </a:lvl1pPr>
          </a:lstStyle>
          <a:p>
            <a:endParaRPr lang="en-US" dirty="0"/>
          </a:p>
        </p:txBody>
      </p:sp>
      <p:sp>
        <p:nvSpPr>
          <p:cNvPr id="6" name="Slide Number Placeholder 5">
            <a:extLst>
              <a:ext uri="{FF2B5EF4-FFF2-40B4-BE49-F238E27FC236}">
                <a16:creationId xmlns:a16="http://schemas.microsoft.com/office/drawing/2014/main" id="{C03A934F-C817-4C99-A2CF-C763A3F20627}"/>
              </a:ext>
            </a:extLst>
          </p:cNvPr>
          <p:cNvSpPr>
            <a:spLocks noGrp="1"/>
          </p:cNvSpPr>
          <p:nvPr>
            <p:ph type="sldNum" sz="quarter" idx="4"/>
          </p:nvPr>
        </p:nvSpPr>
        <p:spPr>
          <a:xfrm>
            <a:off x="9144000" y="401594"/>
            <a:ext cx="2286000" cy="762000"/>
          </a:xfrm>
          <a:prstGeom prst="rect">
            <a:avLst/>
          </a:prstGeom>
        </p:spPr>
        <p:txBody>
          <a:bodyPr vert="horz" lIns="91440" tIns="45720" rIns="91440" bIns="45720" rtlCol="0" anchor="t" anchorCtr="0"/>
          <a:lstStyle>
            <a:lvl1pPr algn="r">
              <a:defRPr sz="3600">
                <a:solidFill>
                  <a:schemeClr val="tx1"/>
                </a:solidFill>
                <a:latin typeface="+mj-lt"/>
              </a:defRPr>
            </a:lvl1pPr>
          </a:lstStyle>
          <a:p>
            <a:fld id="{D643A852-0206-46AC-B0EB-645612933129}" type="slidenum">
              <a:rPr lang="en-US" smtClean="0"/>
              <a:pPr/>
              <a:t>‹#›</a:t>
            </a:fld>
            <a:endParaRPr lang="en-US" dirty="0"/>
          </a:p>
        </p:txBody>
      </p:sp>
    </p:spTree>
    <p:extLst>
      <p:ext uri="{BB962C8B-B14F-4D97-AF65-F5344CB8AC3E}">
        <p14:creationId xmlns:p14="http://schemas.microsoft.com/office/powerpoint/2010/main" val="4218117590"/>
      </p:ext>
    </p:extLst>
  </p:cSld>
  <p:clrMap bg1="dk1" tx1="lt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7" r:id="rId10"/>
    <p:sldLayoutId id="2147483736"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1.xml.rels><?xml version="1.0" encoding="UTF-8" standalone="yes"?>
<Relationships xmlns="http://schemas.openxmlformats.org/package/2006/relationships"><Relationship Id="rId3" Type="http://schemas.openxmlformats.org/officeDocument/2006/relationships/image" Target="../media/image28.svg"/><Relationship Id="rId7" Type="http://schemas.openxmlformats.org/officeDocument/2006/relationships/image" Target="../media/image32.sv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3.jpg"/><Relationship Id="rId1" Type="http://schemas.openxmlformats.org/officeDocument/2006/relationships/slideLayout" Target="../slideLayouts/slideLayout2.xml"/><Relationship Id="rId4" Type="http://schemas.openxmlformats.org/officeDocument/2006/relationships/image" Target="../media/image34.jpg"/></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5.jp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9.xml"/><Relationship Id="rId1" Type="http://schemas.openxmlformats.org/officeDocument/2006/relationships/slideLayout" Target="../slideLayouts/slideLayout4.xml"/><Relationship Id="rId5" Type="http://schemas.openxmlformats.org/officeDocument/2006/relationships/image" Target="../media/image39.jpg"/><Relationship Id="rId4" Type="http://schemas.openxmlformats.org/officeDocument/2006/relationships/image" Target="../media/image2.jpeg"/></Relationships>
</file>

<file path=ppt/slides/_rels/slide19.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21.xml.rels><?xml version="1.0" encoding="UTF-8" standalone="yes"?>
<Relationships xmlns="http://schemas.openxmlformats.org/package/2006/relationships"><Relationship Id="rId2" Type="http://schemas.openxmlformats.org/officeDocument/2006/relationships/image" Target="../media/image50.jp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52.jpg"/></Relationships>
</file>

<file path=ppt/slides/_rels/slide23.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12" Type="http://schemas.openxmlformats.org/officeDocument/2006/relationships/image" Target="../media/image62.jpe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56.png"/><Relationship Id="rId11" Type="http://schemas.openxmlformats.org/officeDocument/2006/relationships/image" Target="../media/image61.jpg"/><Relationship Id="rId5" Type="http://schemas.openxmlformats.org/officeDocument/2006/relationships/image" Target="../media/image55.png"/><Relationship Id="rId10" Type="http://schemas.openxmlformats.org/officeDocument/2006/relationships/image" Target="../media/image60.jpg"/><Relationship Id="rId4" Type="http://schemas.openxmlformats.org/officeDocument/2006/relationships/image" Target="../media/image54.png"/><Relationship Id="rId9" Type="http://schemas.openxmlformats.org/officeDocument/2006/relationships/image" Target="../media/image59.jpg"/></Relationships>
</file>

<file path=ppt/slides/_rels/slide24.xml.rels><?xml version="1.0" encoding="UTF-8" standalone="yes"?>
<Relationships xmlns="http://schemas.openxmlformats.org/package/2006/relationships"><Relationship Id="rId3" Type="http://schemas.openxmlformats.org/officeDocument/2006/relationships/image" Target="../media/image63.emf"/><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4.emf"/></Relationships>
</file>

<file path=ppt/slides/_rels/slide25.xml.rels><?xml version="1.0" encoding="UTF-8" standalone="yes"?>
<Relationships xmlns="http://schemas.openxmlformats.org/package/2006/relationships"><Relationship Id="rId3" Type="http://schemas.openxmlformats.org/officeDocument/2006/relationships/image" Target="../media/image65.emf"/><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66.emf"/><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69.jp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diagramData" Target="../diagrams/data4.xml"/><Relationship Id="rId7" Type="http://schemas.microsoft.com/office/2007/relationships/diagramDrawing" Target="../diagrams/drawing4.xml"/><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3.xml.rels><?xml version="1.0" encoding="UTF-8" standalone="yes"?>
<Relationships xmlns="http://schemas.openxmlformats.org/package/2006/relationships"><Relationship Id="rId8" Type="http://schemas.openxmlformats.org/officeDocument/2006/relationships/image" Target="../media/image8.tiff"/><Relationship Id="rId3" Type="http://schemas.openxmlformats.org/officeDocument/2006/relationships/image" Target="../media/image3.jp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tiff"/><Relationship Id="rId4" Type="http://schemas.openxmlformats.org/officeDocument/2006/relationships/image" Target="../media/image4.png"/><Relationship Id="rId9" Type="http://schemas.openxmlformats.org/officeDocument/2006/relationships/image" Target="../media/image9.tiff"/></Relationships>
</file>

<file path=ppt/slides/_rels/slide30.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image" Target="../media/image77.jpg"/></Relationships>
</file>

<file path=ppt/slides/_rels/slide31.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emf"/><Relationship Id="rId7" Type="http://schemas.openxmlformats.org/officeDocument/2006/relationships/image" Target="../media/image82.sv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 Id="rId9" Type="http://schemas.openxmlformats.org/officeDocument/2006/relationships/image" Target="../media/image84.svg"/></Relationships>
</file>

<file path=ppt/slides/_rels/slide32.xml.rels><?xml version="1.0" encoding="UTF-8" standalone="yes"?>
<Relationships xmlns="http://schemas.openxmlformats.org/package/2006/relationships"><Relationship Id="rId2" Type="http://schemas.openxmlformats.org/officeDocument/2006/relationships/image" Target="../media/image85.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87.emf"/><Relationship Id="rId2" Type="http://schemas.openxmlformats.org/officeDocument/2006/relationships/image" Target="../media/image86.emf"/><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88.emf"/><Relationship Id="rId1" Type="http://schemas.openxmlformats.org/officeDocument/2006/relationships/slideLayout" Target="../slideLayouts/slideLayout2.xml"/><Relationship Id="rId4" Type="http://schemas.openxmlformats.org/officeDocument/2006/relationships/image" Target="../media/image80.svg"/></Relationships>
</file>

<file path=ppt/slides/_rels/slide35.xml.rels><?xml version="1.0" encoding="UTF-8" standalone="yes"?>
<Relationships xmlns="http://schemas.openxmlformats.org/package/2006/relationships"><Relationship Id="rId3" Type="http://schemas.openxmlformats.org/officeDocument/2006/relationships/image" Target="../media/image89.jp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7.xml.rels><?xml version="1.0" encoding="UTF-8" standalone="yes"?>
<Relationships xmlns="http://schemas.openxmlformats.org/package/2006/relationships"><Relationship Id="rId3" Type="http://schemas.openxmlformats.org/officeDocument/2006/relationships/diagramLayout" Target="../diagrams/layout5.xml"/><Relationship Id="rId2" Type="http://schemas.openxmlformats.org/officeDocument/2006/relationships/diagramData" Target="../diagrams/data5.xml"/><Relationship Id="rId1" Type="http://schemas.openxmlformats.org/officeDocument/2006/relationships/slideLayout" Target="../slideLayouts/slideLayout2.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90.emf"/><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91.emf"/><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92.emf"/><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4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96.png"/><Relationship Id="rId4" Type="http://schemas.openxmlformats.org/officeDocument/2006/relationships/image" Target="../media/image95.png"/></Relationships>
</file>

<file path=ppt/slides/_rels/slide46.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1.emf"/><Relationship Id="rId2" Type="http://schemas.openxmlformats.org/officeDocument/2006/relationships/image" Target="../media/image10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50.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g"/><Relationship Id="rId1" Type="http://schemas.openxmlformats.org/officeDocument/2006/relationships/slideLayout" Target="../slideLayouts/slideLayout2.xml"/><Relationship Id="rId4" Type="http://schemas.openxmlformats.org/officeDocument/2006/relationships/image" Target="../media/image104.jpeg"/></Relationships>
</file>

<file path=ppt/slides/_rels/slide51.xml.rels><?xml version="1.0" encoding="UTF-8" standalone="yes"?>
<Relationships xmlns="http://schemas.openxmlformats.org/package/2006/relationships"><Relationship Id="rId8" Type="http://schemas.openxmlformats.org/officeDocument/2006/relationships/image" Target="../media/image107.jpg"/><Relationship Id="rId3" Type="http://schemas.openxmlformats.org/officeDocument/2006/relationships/image" Target="../media/image13.png"/><Relationship Id="rId7" Type="http://schemas.openxmlformats.org/officeDocument/2006/relationships/image" Target="../media/image106.jp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105.jpg"/><Relationship Id="rId5" Type="http://schemas.openxmlformats.org/officeDocument/2006/relationships/image" Target="../media/image15.svg"/><Relationship Id="rId4" Type="http://schemas.openxmlformats.org/officeDocument/2006/relationships/image" Target="../media/image14.png"/></Relationships>
</file>

<file path=ppt/slides/_rels/slide52.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98.jpe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diagramLayout" Target="../diagrams/layout6.xml"/><Relationship Id="rId2" Type="http://schemas.openxmlformats.org/officeDocument/2006/relationships/diagramData" Target="../diagrams/data6.xml"/><Relationship Id="rId1" Type="http://schemas.openxmlformats.org/officeDocument/2006/relationships/slideLayout" Target="../slideLayouts/slideLayout2.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54.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9.tiff"/><Relationship Id="rId1" Type="http://schemas.openxmlformats.org/officeDocument/2006/relationships/slideLayout" Target="../slideLayouts/slideLayout2.xml"/><Relationship Id="rId4" Type="http://schemas.openxmlformats.org/officeDocument/2006/relationships/image" Target="../media/image113.svg"/></Relationships>
</file>

<file path=ppt/slides/_rels/slide55.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38.jpg"/></Relationships>
</file>

<file path=ppt/slides/_rels/slide5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14.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6.jp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2.jpeg"/></Relationships>
</file>

<file path=ppt/slides/_rels/slide6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jpeg"/></Relationships>
</file>

<file path=ppt/slides/_rels/slide6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93.jp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diagramLayout" Target="../diagrams/layout7.xml"/><Relationship Id="rId2" Type="http://schemas.openxmlformats.org/officeDocument/2006/relationships/diagramData" Target="../diagrams/data7.xml"/><Relationship Id="rId1" Type="http://schemas.openxmlformats.org/officeDocument/2006/relationships/slideLayout" Target="../slideLayouts/slideLayout2.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66.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7.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22.emf"/><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23.emf"/><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tiff"/><Relationship Id="rId5" Type="http://schemas.openxmlformats.org/officeDocument/2006/relationships/image" Target="../media/image18.png"/><Relationship Id="rId4" Type="http://schemas.openxmlformats.org/officeDocument/2006/relationships/image" Target="../media/image17.png"/></Relationships>
</file>

<file path=ppt/slides/_rels/slide70.xml.rels><?xml version="1.0" encoding="UTF-8" standalone="yes"?>
<Relationships xmlns="http://schemas.openxmlformats.org/package/2006/relationships"><Relationship Id="rId2" Type="http://schemas.openxmlformats.org/officeDocument/2006/relationships/image" Target="../media/image124.emf"/><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8.xml"/><Relationship Id="rId2" Type="http://schemas.openxmlformats.org/officeDocument/2006/relationships/diagramData" Target="../diagrams/data8.xml"/><Relationship Id="rId1" Type="http://schemas.openxmlformats.org/officeDocument/2006/relationships/slideLayout" Target="../slideLayouts/slideLayout2.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9.xml"/><Relationship Id="rId2" Type="http://schemas.openxmlformats.org/officeDocument/2006/relationships/diagramData" Target="../diagrams/data9.xml"/><Relationship Id="rId1" Type="http://schemas.openxmlformats.org/officeDocument/2006/relationships/slideLayout" Target="../slideLayouts/slideLayout2.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75.xml.rels><?xml version="1.0" encoding="UTF-8" standalone="yes"?>
<Relationships xmlns="http://schemas.openxmlformats.org/package/2006/relationships"><Relationship Id="rId3" Type="http://schemas.openxmlformats.org/officeDocument/2006/relationships/diagramData" Target="../diagrams/data10.xml"/><Relationship Id="rId7" Type="http://schemas.microsoft.com/office/2007/relationships/diagramDrawing" Target="../diagrams/drawing10.xml"/><Relationship Id="rId2" Type="http://schemas.openxmlformats.org/officeDocument/2006/relationships/notesSlide" Target="../notesSlides/notesSlide38.xml"/><Relationship Id="rId1" Type="http://schemas.openxmlformats.org/officeDocument/2006/relationships/slideLayout" Target="../slideLayouts/slideLayout2.xml"/><Relationship Id="rId6" Type="http://schemas.openxmlformats.org/officeDocument/2006/relationships/diagramColors" Target="../diagrams/colors10.xml"/><Relationship Id="rId5" Type="http://schemas.openxmlformats.org/officeDocument/2006/relationships/diagramQuickStyle" Target="../diagrams/quickStyle10.xml"/><Relationship Id="rId4" Type="http://schemas.openxmlformats.org/officeDocument/2006/relationships/diagramLayout" Target="../diagrams/layout10.xml"/></Relationships>
</file>

<file path=ppt/slides/_rels/slide7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8" Type="http://schemas.openxmlformats.org/officeDocument/2006/relationships/image" Target="../media/image136.png"/><Relationship Id="rId3" Type="http://schemas.openxmlformats.org/officeDocument/2006/relationships/image" Target="../media/image131.png"/><Relationship Id="rId7" Type="http://schemas.openxmlformats.org/officeDocument/2006/relationships/image" Target="../media/image135.svg"/><Relationship Id="rId12" Type="http://schemas.openxmlformats.org/officeDocument/2006/relationships/image" Target="../media/image140.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134.png"/><Relationship Id="rId11" Type="http://schemas.openxmlformats.org/officeDocument/2006/relationships/image" Target="../media/image139.png"/><Relationship Id="rId5" Type="http://schemas.openxmlformats.org/officeDocument/2006/relationships/image" Target="../media/image133.svg"/><Relationship Id="rId10" Type="http://schemas.openxmlformats.org/officeDocument/2006/relationships/image" Target="../media/image138.png"/><Relationship Id="rId4" Type="http://schemas.openxmlformats.org/officeDocument/2006/relationships/image" Target="../media/image132.png"/><Relationship Id="rId9" Type="http://schemas.openxmlformats.org/officeDocument/2006/relationships/image" Target="../media/image137.svg"/></Relationships>
</file>

<file path=ppt/slides/_rels/slide8.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4.jpg"/><Relationship Id="rId5" Type="http://schemas.openxmlformats.org/officeDocument/2006/relationships/image" Target="../media/image23.JPG"/><Relationship Id="rId4" Type="http://schemas.openxmlformats.org/officeDocument/2006/relationships/image" Target="../media/image2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E08D4442-B969-6143-AC94-593E7BE1677E}"/>
              </a:ext>
            </a:extLst>
          </p:cNvPr>
          <p:cNvPicPr>
            <a:picLocks noChangeAspect="1"/>
          </p:cNvPicPr>
          <p:nvPr/>
        </p:nvPicPr>
        <p:blipFill rotWithShape="1">
          <a:blip r:embed="rId2">
            <a:alphaModFix amt="50000"/>
          </a:blip>
          <a:srcRect r="-1" b="2148"/>
          <a:stretch/>
        </p:blipFill>
        <p:spPr>
          <a:xfrm>
            <a:off x="20" y="10"/>
            <a:ext cx="12188930" cy="6857990"/>
          </a:xfrm>
          <a:prstGeom prst="rect">
            <a:avLst/>
          </a:prstGeom>
        </p:spPr>
      </p:pic>
      <p:sp>
        <p:nvSpPr>
          <p:cNvPr id="2" name="Title 1">
            <a:extLst>
              <a:ext uri="{FF2B5EF4-FFF2-40B4-BE49-F238E27FC236}">
                <a16:creationId xmlns:a16="http://schemas.microsoft.com/office/drawing/2014/main" id="{E5D3D08B-FB05-6A43-A088-ADE6DDA75475}"/>
              </a:ext>
            </a:extLst>
          </p:cNvPr>
          <p:cNvSpPr>
            <a:spLocks noGrp="1"/>
          </p:cNvSpPr>
          <p:nvPr>
            <p:ph type="ctrTitle"/>
          </p:nvPr>
        </p:nvSpPr>
        <p:spPr>
          <a:xfrm>
            <a:off x="934278" y="1122363"/>
            <a:ext cx="10535479" cy="3063240"/>
          </a:xfrm>
        </p:spPr>
        <p:txBody>
          <a:bodyPr>
            <a:normAutofit/>
          </a:bodyPr>
          <a:lstStyle/>
          <a:p>
            <a:r>
              <a:rPr lang="en-US" sz="8000" dirty="0">
                <a:solidFill>
                  <a:srgbClr val="FFFFFF"/>
                </a:solidFill>
              </a:rPr>
              <a:t>A symbiotic spectrum</a:t>
            </a:r>
          </a:p>
        </p:txBody>
      </p:sp>
      <p:sp>
        <p:nvSpPr>
          <p:cNvPr id="3" name="Subtitle 2">
            <a:extLst>
              <a:ext uri="{FF2B5EF4-FFF2-40B4-BE49-F238E27FC236}">
                <a16:creationId xmlns:a16="http://schemas.microsoft.com/office/drawing/2014/main" id="{8DA887DE-CD64-1748-9CF7-594CF6C7E2A6}"/>
              </a:ext>
            </a:extLst>
          </p:cNvPr>
          <p:cNvSpPr>
            <a:spLocks noGrp="1"/>
          </p:cNvSpPr>
          <p:nvPr>
            <p:ph type="subTitle" idx="1"/>
          </p:nvPr>
        </p:nvSpPr>
        <p:spPr>
          <a:xfrm>
            <a:off x="1527048" y="4599432"/>
            <a:ext cx="9144000" cy="1536192"/>
          </a:xfrm>
        </p:spPr>
        <p:txBody>
          <a:bodyPr>
            <a:normAutofit lnSpcReduction="10000"/>
          </a:bodyPr>
          <a:lstStyle/>
          <a:p>
            <a:r>
              <a:rPr lang="en-US" dirty="0">
                <a:solidFill>
                  <a:srgbClr val="FFFFFF"/>
                </a:solidFill>
              </a:rPr>
              <a:t>How do ectomycorrhizal fungi affect tree seedling growth and drought tolerance?</a:t>
            </a:r>
          </a:p>
          <a:p>
            <a:endParaRPr lang="en-US" dirty="0">
              <a:solidFill>
                <a:srgbClr val="FFFFFF"/>
              </a:solidFill>
            </a:endParaRPr>
          </a:p>
          <a:p>
            <a:r>
              <a:rPr lang="en-US" dirty="0">
                <a:solidFill>
                  <a:srgbClr val="FFFFFF"/>
                </a:solidFill>
              </a:rPr>
              <a:t>Laura Bogar – lbogar@ucsb.edu/</a:t>
            </a:r>
            <a:r>
              <a:rPr lang="en-US" dirty="0" err="1">
                <a:solidFill>
                  <a:srgbClr val="FFFFFF"/>
                </a:solidFill>
              </a:rPr>
              <a:t>lmbogar@ucdavis.edu</a:t>
            </a:r>
            <a:endParaRPr lang="en-US" dirty="0">
              <a:solidFill>
                <a:srgbClr val="FFFFFF"/>
              </a:solidFill>
            </a:endParaRPr>
          </a:p>
        </p:txBody>
      </p:sp>
    </p:spTree>
    <p:extLst>
      <p:ext uri="{BB962C8B-B14F-4D97-AF65-F5344CB8AC3E}">
        <p14:creationId xmlns:p14="http://schemas.microsoft.com/office/powerpoint/2010/main" val="26002888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3D6C40-04A2-C940-AF62-AB1614D962BA}"/>
              </a:ext>
            </a:extLst>
          </p:cNvPr>
          <p:cNvSpPr>
            <a:spLocks noGrp="1"/>
          </p:cNvSpPr>
          <p:nvPr>
            <p:ph type="title"/>
          </p:nvPr>
        </p:nvSpPr>
        <p:spPr>
          <a:xfrm>
            <a:off x="532015" y="4495568"/>
            <a:ext cx="3861960" cy="1905232"/>
          </a:xfrm>
        </p:spPr>
        <p:txBody>
          <a:bodyPr anchor="ctr">
            <a:normAutofit/>
          </a:bodyPr>
          <a:lstStyle/>
          <a:p>
            <a:r>
              <a:rPr lang="en-US" sz="3200" dirty="0"/>
              <a:t>Mycorrhizal fungi: A buffer against stress?</a:t>
            </a:r>
          </a:p>
        </p:txBody>
      </p:sp>
      <p:sp>
        <p:nvSpPr>
          <p:cNvPr id="3" name="Content Placeholder 2">
            <a:extLst>
              <a:ext uri="{FF2B5EF4-FFF2-40B4-BE49-F238E27FC236}">
                <a16:creationId xmlns:a16="http://schemas.microsoft.com/office/drawing/2014/main" id="{0DEE89ED-17FA-F249-BCEA-B51DD053562B}"/>
              </a:ext>
            </a:extLst>
          </p:cNvPr>
          <p:cNvSpPr>
            <a:spLocks noGrp="1"/>
          </p:cNvSpPr>
          <p:nvPr>
            <p:ph idx="1"/>
          </p:nvPr>
        </p:nvSpPr>
        <p:spPr>
          <a:xfrm>
            <a:off x="5162719" y="4495568"/>
            <a:ext cx="6586915" cy="1905232"/>
          </a:xfrm>
        </p:spPr>
        <p:txBody>
          <a:bodyPr anchor="ctr">
            <a:normAutofit/>
          </a:bodyPr>
          <a:lstStyle/>
          <a:p>
            <a:r>
              <a:rPr lang="en-US" sz="2400" dirty="0"/>
              <a:t>How variable are fungal benefits?</a:t>
            </a:r>
          </a:p>
          <a:p>
            <a:r>
              <a:rPr lang="en-US" sz="2400" dirty="0"/>
              <a:t>Can plants choose their fungi depending on benefit?</a:t>
            </a:r>
          </a:p>
        </p:txBody>
      </p:sp>
      <p:pic>
        <p:nvPicPr>
          <p:cNvPr id="6" name="Picture 5" descr="A hand holding a spider&#10;&#10;Description automatically generated with low confidence">
            <a:extLst>
              <a:ext uri="{FF2B5EF4-FFF2-40B4-BE49-F238E27FC236}">
                <a16:creationId xmlns:a16="http://schemas.microsoft.com/office/drawing/2014/main" id="{6394AA9A-7CB3-9645-9647-D303F6FB6C3C}"/>
              </a:ext>
            </a:extLst>
          </p:cNvPr>
          <p:cNvPicPr>
            <a:picLocks noChangeAspect="1"/>
          </p:cNvPicPr>
          <p:nvPr/>
        </p:nvPicPr>
        <p:blipFill rotWithShape="1">
          <a:blip r:embed="rId2"/>
          <a:srcRect t="4662" r="-3" b="18297"/>
          <a:stretch/>
        </p:blipFill>
        <p:spPr>
          <a:xfrm>
            <a:off x="4470519" y="364142"/>
            <a:ext cx="3335789" cy="3426462"/>
          </a:xfrm>
          <a:prstGeom prst="rect">
            <a:avLst/>
          </a:prstGeom>
        </p:spPr>
      </p:pic>
      <p:pic>
        <p:nvPicPr>
          <p:cNvPr id="4" name="Picture 3" descr="Diagram&#10;&#10;Description automatically generated">
            <a:extLst>
              <a:ext uri="{FF2B5EF4-FFF2-40B4-BE49-F238E27FC236}">
                <a16:creationId xmlns:a16="http://schemas.microsoft.com/office/drawing/2014/main" id="{172B4F34-FC46-EE42-A72B-30D9DE32F3F4}"/>
              </a:ext>
            </a:extLst>
          </p:cNvPr>
          <p:cNvPicPr>
            <a:picLocks noChangeAspect="1"/>
          </p:cNvPicPr>
          <p:nvPr/>
        </p:nvPicPr>
        <p:blipFill rotWithShape="1">
          <a:blip r:embed="rId3"/>
          <a:srcRect l="3646" t="-2" r="6054" b="-2"/>
          <a:stretch/>
        </p:blipFill>
        <p:spPr>
          <a:xfrm>
            <a:off x="551712" y="364142"/>
            <a:ext cx="3629360" cy="3426462"/>
          </a:xfrm>
          <a:prstGeom prst="rect">
            <a:avLst/>
          </a:prstGeom>
        </p:spPr>
      </p:pic>
      <p:pic>
        <p:nvPicPr>
          <p:cNvPr id="5" name="Content Placeholder 4" descr="Diagram&#10;&#10;Description automatically generated">
            <a:extLst>
              <a:ext uri="{FF2B5EF4-FFF2-40B4-BE49-F238E27FC236}">
                <a16:creationId xmlns:a16="http://schemas.microsoft.com/office/drawing/2014/main" id="{1ED5D90B-FEC4-8D48-8244-123815FD7F22}"/>
              </a:ext>
            </a:extLst>
          </p:cNvPr>
          <p:cNvPicPr>
            <a:picLocks noChangeAspect="1"/>
          </p:cNvPicPr>
          <p:nvPr/>
        </p:nvPicPr>
        <p:blipFill rotWithShape="1">
          <a:blip r:embed="rId4"/>
          <a:srcRect l="4844" t="-2" r="4855" b="-2"/>
          <a:stretch/>
        </p:blipFill>
        <p:spPr>
          <a:xfrm>
            <a:off x="8095756" y="364142"/>
            <a:ext cx="3629360" cy="3426462"/>
          </a:xfrm>
          <a:prstGeom prst="rect">
            <a:avLst/>
          </a:prstGeom>
        </p:spPr>
      </p:pic>
    </p:spTree>
    <p:extLst>
      <p:ext uri="{BB962C8B-B14F-4D97-AF65-F5344CB8AC3E}">
        <p14:creationId xmlns:p14="http://schemas.microsoft.com/office/powerpoint/2010/main" val="2587849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26">
            <a:extLst>
              <a:ext uri="{FF2B5EF4-FFF2-40B4-BE49-F238E27FC236}">
                <a16:creationId xmlns:a16="http://schemas.microsoft.com/office/drawing/2014/main" id="{3CEC992D-5190-9641-8818-DF4DAF468134}"/>
              </a:ext>
            </a:extLst>
          </p:cNvPr>
          <p:cNvSpPr/>
          <p:nvPr/>
        </p:nvSpPr>
        <p:spPr>
          <a:xfrm>
            <a:off x="1940370" y="2874135"/>
            <a:ext cx="8321200" cy="1068213"/>
          </a:xfrm>
          <a:prstGeom prst="rect">
            <a:avLst/>
          </a:prstGeom>
          <a:solidFill>
            <a:srgbClr val="FFBD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8FBC636-31FA-0248-BD3F-AC7C4670470D}"/>
              </a:ext>
            </a:extLst>
          </p:cNvPr>
          <p:cNvSpPr/>
          <p:nvPr/>
        </p:nvSpPr>
        <p:spPr>
          <a:xfrm>
            <a:off x="1940370" y="3901175"/>
            <a:ext cx="8321200" cy="1068213"/>
          </a:xfrm>
          <a:prstGeom prst="rect">
            <a:avLst/>
          </a:prstGeom>
          <a:solidFill>
            <a:srgbClr val="3399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CB1EC94-4940-1D4A-86FF-030851243A18}"/>
              </a:ext>
            </a:extLst>
          </p:cNvPr>
          <p:cNvSpPr>
            <a:spLocks noGrp="1"/>
          </p:cNvSpPr>
          <p:nvPr>
            <p:ph type="title"/>
          </p:nvPr>
        </p:nvSpPr>
        <p:spPr>
          <a:xfrm>
            <a:off x="762000" y="762000"/>
            <a:ext cx="9144000" cy="1263649"/>
          </a:xfrm>
        </p:spPr>
        <p:txBody>
          <a:bodyPr/>
          <a:lstStyle/>
          <a:p>
            <a:r>
              <a:rPr lang="en-US" dirty="0"/>
              <a:t>The symbiotic spectrum</a:t>
            </a:r>
          </a:p>
        </p:txBody>
      </p:sp>
      <p:cxnSp>
        <p:nvCxnSpPr>
          <p:cNvPr id="19" name="Straight Arrow Connector 18">
            <a:extLst>
              <a:ext uri="{FF2B5EF4-FFF2-40B4-BE49-F238E27FC236}">
                <a16:creationId xmlns:a16="http://schemas.microsoft.com/office/drawing/2014/main" id="{A6D85145-F734-0541-812E-54DEB9D130B1}"/>
              </a:ext>
            </a:extLst>
          </p:cNvPr>
          <p:cNvCxnSpPr>
            <a:cxnSpLocks/>
          </p:cNvCxnSpPr>
          <p:nvPr/>
        </p:nvCxnSpPr>
        <p:spPr>
          <a:xfrm flipV="1">
            <a:off x="2414089" y="3882886"/>
            <a:ext cx="7620000" cy="1"/>
          </a:xfrm>
          <a:prstGeom prst="straightConnector1">
            <a:avLst/>
          </a:prstGeom>
          <a:ln w="254000">
            <a:solidFill>
              <a:srgbClr val="FFFFFF"/>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8183E212-9EBF-BD4C-B1AA-7E7DA13C7EDC}"/>
              </a:ext>
            </a:extLst>
          </p:cNvPr>
          <p:cNvSpPr txBox="1"/>
          <p:nvPr/>
        </p:nvSpPr>
        <p:spPr>
          <a:xfrm>
            <a:off x="290083" y="3428688"/>
            <a:ext cx="1669047" cy="1077218"/>
          </a:xfrm>
          <a:prstGeom prst="rect">
            <a:avLst/>
          </a:prstGeom>
          <a:noFill/>
        </p:spPr>
        <p:txBody>
          <a:bodyPr wrap="none" rtlCol="0">
            <a:spAutoFit/>
          </a:bodyPr>
          <a:lstStyle/>
          <a:p>
            <a:r>
              <a:rPr lang="en-US" sz="3200" dirty="0"/>
              <a:t>Fungus</a:t>
            </a:r>
          </a:p>
          <a:p>
            <a:r>
              <a:rPr lang="en-US" sz="3200" dirty="0"/>
              <a:t>hurts</a:t>
            </a:r>
          </a:p>
        </p:txBody>
      </p:sp>
      <p:sp>
        <p:nvSpPr>
          <p:cNvPr id="21" name="TextBox 20">
            <a:extLst>
              <a:ext uri="{FF2B5EF4-FFF2-40B4-BE49-F238E27FC236}">
                <a16:creationId xmlns:a16="http://schemas.microsoft.com/office/drawing/2014/main" id="{2444D14A-FF15-5E46-ACE2-BF833C11EA3C}"/>
              </a:ext>
            </a:extLst>
          </p:cNvPr>
          <p:cNvSpPr txBox="1"/>
          <p:nvPr/>
        </p:nvSpPr>
        <p:spPr>
          <a:xfrm>
            <a:off x="10261569" y="3428688"/>
            <a:ext cx="1831041" cy="1077218"/>
          </a:xfrm>
          <a:prstGeom prst="rect">
            <a:avLst/>
          </a:prstGeom>
          <a:noFill/>
        </p:spPr>
        <p:txBody>
          <a:bodyPr wrap="square" rtlCol="0">
            <a:spAutoFit/>
          </a:bodyPr>
          <a:lstStyle/>
          <a:p>
            <a:r>
              <a:rPr lang="en-US" sz="3200" dirty="0"/>
              <a:t>Fungus helps</a:t>
            </a:r>
          </a:p>
        </p:txBody>
      </p:sp>
      <p:sp>
        <p:nvSpPr>
          <p:cNvPr id="22" name="TextBox 21">
            <a:extLst>
              <a:ext uri="{FF2B5EF4-FFF2-40B4-BE49-F238E27FC236}">
                <a16:creationId xmlns:a16="http://schemas.microsoft.com/office/drawing/2014/main" id="{81A211C3-DC9A-1C48-9A4B-6FBB397328BF}"/>
              </a:ext>
            </a:extLst>
          </p:cNvPr>
          <p:cNvSpPr txBox="1"/>
          <p:nvPr/>
        </p:nvSpPr>
        <p:spPr>
          <a:xfrm>
            <a:off x="4654588" y="5511225"/>
            <a:ext cx="3139001" cy="584775"/>
          </a:xfrm>
          <a:prstGeom prst="rect">
            <a:avLst/>
          </a:prstGeom>
          <a:noFill/>
        </p:spPr>
        <p:txBody>
          <a:bodyPr wrap="none" rtlCol="0">
            <a:spAutoFit/>
          </a:bodyPr>
          <a:lstStyle/>
          <a:p>
            <a:r>
              <a:rPr lang="en-US" sz="3200" dirty="0"/>
              <a:t>Context is key</a:t>
            </a:r>
          </a:p>
        </p:txBody>
      </p:sp>
      <p:pic>
        <p:nvPicPr>
          <p:cNvPr id="24" name="Graphic 23" descr="Mushroom with solid fill">
            <a:extLst>
              <a:ext uri="{FF2B5EF4-FFF2-40B4-BE49-F238E27FC236}">
                <a16:creationId xmlns:a16="http://schemas.microsoft.com/office/drawing/2014/main" id="{CC0B6A15-7DD9-EA46-BFA4-96824A61B96E}"/>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3472069" y="2915480"/>
            <a:ext cx="914400" cy="914400"/>
          </a:xfrm>
          <a:prstGeom prst="rect">
            <a:avLst/>
          </a:prstGeom>
        </p:spPr>
      </p:pic>
      <p:pic>
        <p:nvPicPr>
          <p:cNvPr id="29" name="Graphic 28" descr="Mushroom with solid fill">
            <a:extLst>
              <a:ext uri="{FF2B5EF4-FFF2-40B4-BE49-F238E27FC236}">
                <a16:creationId xmlns:a16="http://schemas.microsoft.com/office/drawing/2014/main" id="{15C28504-3D53-9F47-A098-FE37FB101C4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20002" y="4058470"/>
            <a:ext cx="914400" cy="914400"/>
          </a:xfrm>
          <a:prstGeom prst="rect">
            <a:avLst/>
          </a:prstGeom>
        </p:spPr>
      </p:pic>
      <p:pic>
        <p:nvPicPr>
          <p:cNvPr id="30" name="Graphic 29" descr="Mushroom with solid fill">
            <a:extLst>
              <a:ext uri="{FF2B5EF4-FFF2-40B4-BE49-F238E27FC236}">
                <a16:creationId xmlns:a16="http://schemas.microsoft.com/office/drawing/2014/main" id="{2916361E-6730-DC43-B146-E7B43EB0BEDA}"/>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3636" y="2943655"/>
            <a:ext cx="914400" cy="914400"/>
          </a:xfrm>
          <a:prstGeom prst="rect">
            <a:avLst/>
          </a:prstGeom>
        </p:spPr>
      </p:pic>
      <p:pic>
        <p:nvPicPr>
          <p:cNvPr id="31" name="Graphic 30" descr="Mushroom with solid fill">
            <a:extLst>
              <a:ext uri="{FF2B5EF4-FFF2-40B4-BE49-F238E27FC236}">
                <a16:creationId xmlns:a16="http://schemas.microsoft.com/office/drawing/2014/main" id="{F1184884-7971-154B-965F-D3FCD7E1E38B}"/>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513636" y="4061785"/>
            <a:ext cx="914400" cy="914400"/>
          </a:xfrm>
          <a:prstGeom prst="rect">
            <a:avLst/>
          </a:prstGeom>
        </p:spPr>
      </p:pic>
      <p:pic>
        <p:nvPicPr>
          <p:cNvPr id="32" name="Graphic 31" descr="Mushroom with solid fill">
            <a:extLst>
              <a:ext uri="{FF2B5EF4-FFF2-40B4-BE49-F238E27FC236}">
                <a16:creationId xmlns:a16="http://schemas.microsoft.com/office/drawing/2014/main" id="{5137A5F6-E12F-314B-91E7-F1D2C870E12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337230" y="2870826"/>
            <a:ext cx="914400" cy="914400"/>
          </a:xfrm>
          <a:prstGeom prst="rect">
            <a:avLst/>
          </a:prstGeom>
        </p:spPr>
      </p:pic>
      <p:pic>
        <p:nvPicPr>
          <p:cNvPr id="33" name="Graphic 32" descr="Mushroom with solid fill">
            <a:extLst>
              <a:ext uri="{FF2B5EF4-FFF2-40B4-BE49-F238E27FC236}">
                <a16:creationId xmlns:a16="http://schemas.microsoft.com/office/drawing/2014/main" id="{A884441F-C141-364F-BF08-549C8AEA080A}"/>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738749" y="4061955"/>
            <a:ext cx="914400" cy="914400"/>
          </a:xfrm>
          <a:prstGeom prst="rect">
            <a:avLst/>
          </a:prstGeom>
        </p:spPr>
      </p:pic>
      <p:sp>
        <p:nvSpPr>
          <p:cNvPr id="34" name="TextBox 33">
            <a:extLst>
              <a:ext uri="{FF2B5EF4-FFF2-40B4-BE49-F238E27FC236}">
                <a16:creationId xmlns:a16="http://schemas.microsoft.com/office/drawing/2014/main" id="{62161494-636B-D245-9B23-2780326054E8}"/>
              </a:ext>
            </a:extLst>
          </p:cNvPr>
          <p:cNvSpPr txBox="1"/>
          <p:nvPr/>
        </p:nvSpPr>
        <p:spPr>
          <a:xfrm>
            <a:off x="1967949" y="2943655"/>
            <a:ext cx="1446230" cy="369332"/>
          </a:xfrm>
          <a:prstGeom prst="rect">
            <a:avLst/>
          </a:prstGeom>
          <a:noFill/>
        </p:spPr>
        <p:txBody>
          <a:bodyPr wrap="none" rtlCol="0">
            <a:spAutoFit/>
          </a:bodyPr>
          <a:lstStyle/>
          <a:p>
            <a:r>
              <a:rPr lang="en-US" dirty="0"/>
              <a:t>dry season</a:t>
            </a:r>
          </a:p>
        </p:txBody>
      </p:sp>
      <p:sp>
        <p:nvSpPr>
          <p:cNvPr id="35" name="TextBox 34">
            <a:extLst>
              <a:ext uri="{FF2B5EF4-FFF2-40B4-BE49-F238E27FC236}">
                <a16:creationId xmlns:a16="http://schemas.microsoft.com/office/drawing/2014/main" id="{4B87BC8A-EF65-0240-9554-3D783C10BD56}"/>
              </a:ext>
            </a:extLst>
          </p:cNvPr>
          <p:cNvSpPr txBox="1"/>
          <p:nvPr/>
        </p:nvSpPr>
        <p:spPr>
          <a:xfrm>
            <a:off x="2009093" y="4581767"/>
            <a:ext cx="1486304" cy="369332"/>
          </a:xfrm>
          <a:prstGeom prst="rect">
            <a:avLst/>
          </a:prstGeom>
          <a:noFill/>
        </p:spPr>
        <p:txBody>
          <a:bodyPr wrap="none" rtlCol="0">
            <a:spAutoFit/>
          </a:bodyPr>
          <a:lstStyle/>
          <a:p>
            <a:r>
              <a:rPr lang="en-US" dirty="0"/>
              <a:t>wet season</a:t>
            </a:r>
          </a:p>
        </p:txBody>
      </p:sp>
    </p:spTree>
    <p:extLst>
      <p:ext uri="{BB962C8B-B14F-4D97-AF65-F5344CB8AC3E}">
        <p14:creationId xmlns:p14="http://schemas.microsoft.com/office/powerpoint/2010/main" val="2859553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Shape 15">
            <a:extLst>
              <a:ext uri="{FF2B5EF4-FFF2-40B4-BE49-F238E27FC236}">
                <a16:creationId xmlns:a16="http://schemas.microsoft.com/office/drawing/2014/main" id="{14548CE4-8403-48E2-8485-18E40FC6D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4944" y="1"/>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9" name="Picture 8" descr="A picture containing person, holding, hand&#10;&#10;Description automatically generated">
            <a:extLst>
              <a:ext uri="{FF2B5EF4-FFF2-40B4-BE49-F238E27FC236}">
                <a16:creationId xmlns:a16="http://schemas.microsoft.com/office/drawing/2014/main" id="{2C011B39-A34B-4A43-97FB-0C4F6E1134E7}"/>
              </a:ext>
            </a:extLst>
          </p:cNvPr>
          <p:cNvPicPr>
            <a:picLocks noChangeAspect="1"/>
          </p:cNvPicPr>
          <p:nvPr/>
        </p:nvPicPr>
        <p:blipFill rotWithShape="1">
          <a:blip r:embed="rId2"/>
          <a:srcRect l="8209" r="6167"/>
          <a:stretch/>
        </p:blipFill>
        <p:spPr>
          <a:xfrm>
            <a:off x="20" y="10"/>
            <a:ext cx="4404098" cy="6857990"/>
          </a:xfrm>
          <a:custGeom>
            <a:avLst/>
            <a:gdLst/>
            <a:ahLst/>
            <a:cxnLst/>
            <a:rect l="l" t="t" r="r" b="b"/>
            <a:pathLst>
              <a:path w="4404118" h="6858000">
                <a:moveTo>
                  <a:pt x="2339583" y="0"/>
                </a:moveTo>
                <a:lnTo>
                  <a:pt x="2355830" y="61476"/>
                </a:lnTo>
                <a:cubicBezTo>
                  <a:pt x="2361586" y="83045"/>
                  <a:pt x="2368094" y="103971"/>
                  <a:pt x="2377524" y="122586"/>
                </a:cubicBezTo>
                <a:cubicBezTo>
                  <a:pt x="2392415" y="151907"/>
                  <a:pt x="2419460" y="173413"/>
                  <a:pt x="2444420" y="192440"/>
                </a:cubicBezTo>
                <a:cubicBezTo>
                  <a:pt x="2495529" y="231487"/>
                  <a:pt x="2527080" y="290106"/>
                  <a:pt x="2559207" y="349349"/>
                </a:cubicBezTo>
                <a:cubicBezTo>
                  <a:pt x="2571632" y="372606"/>
                  <a:pt x="2588563" y="392138"/>
                  <a:pt x="2602225" y="414481"/>
                </a:cubicBezTo>
                <a:cubicBezTo>
                  <a:pt x="2608496" y="424893"/>
                  <a:pt x="2614942" y="437236"/>
                  <a:pt x="2616684" y="450003"/>
                </a:cubicBezTo>
                <a:cubicBezTo>
                  <a:pt x="2622547" y="490034"/>
                  <a:pt x="2641148" y="514975"/>
                  <a:pt x="2669003" y="533869"/>
                </a:cubicBezTo>
                <a:cubicBezTo>
                  <a:pt x="2681901" y="542764"/>
                  <a:pt x="2691903" y="559689"/>
                  <a:pt x="2700535" y="575333"/>
                </a:cubicBezTo>
                <a:cubicBezTo>
                  <a:pt x="2729512" y="628690"/>
                  <a:pt x="2754821" y="684525"/>
                  <a:pt x="2807479" y="710990"/>
                </a:cubicBezTo>
                <a:cubicBezTo>
                  <a:pt x="2820500" y="717450"/>
                  <a:pt x="2830720" y="740669"/>
                  <a:pt x="2835001" y="758969"/>
                </a:cubicBezTo>
                <a:cubicBezTo>
                  <a:pt x="2842218" y="789390"/>
                  <a:pt x="2843647" y="820083"/>
                  <a:pt x="2870022" y="838495"/>
                </a:cubicBezTo>
                <a:cubicBezTo>
                  <a:pt x="2878885" y="844641"/>
                  <a:pt x="2881584" y="867894"/>
                  <a:pt x="2882402" y="884069"/>
                </a:cubicBezTo>
                <a:cubicBezTo>
                  <a:pt x="2885078" y="932638"/>
                  <a:pt x="2898165" y="960616"/>
                  <a:pt x="2936995" y="969072"/>
                </a:cubicBezTo>
                <a:cubicBezTo>
                  <a:pt x="3007357" y="984417"/>
                  <a:pt x="3043775" y="1046171"/>
                  <a:pt x="3076951" y="1112096"/>
                </a:cubicBezTo>
                <a:cubicBezTo>
                  <a:pt x="3100643" y="1158994"/>
                  <a:pt x="3117151" y="1211409"/>
                  <a:pt x="3141387" y="1257566"/>
                </a:cubicBezTo>
                <a:cubicBezTo>
                  <a:pt x="3153277" y="1279930"/>
                  <a:pt x="3173543" y="1297754"/>
                  <a:pt x="3193071" y="1311394"/>
                </a:cubicBezTo>
                <a:cubicBezTo>
                  <a:pt x="3224094" y="1332909"/>
                  <a:pt x="3241804" y="1362627"/>
                  <a:pt x="3250073" y="1405992"/>
                </a:cubicBezTo>
                <a:cubicBezTo>
                  <a:pt x="3257673" y="1446266"/>
                  <a:pt x="3273857" y="1483664"/>
                  <a:pt x="3283740" y="1523444"/>
                </a:cubicBezTo>
                <a:cubicBezTo>
                  <a:pt x="3293127" y="1560430"/>
                  <a:pt x="3298747" y="1599065"/>
                  <a:pt x="3306504" y="1636638"/>
                </a:cubicBezTo>
                <a:cubicBezTo>
                  <a:pt x="3311477" y="1661025"/>
                  <a:pt x="3314234" y="1687006"/>
                  <a:pt x="3323416" y="1708173"/>
                </a:cubicBezTo>
                <a:cubicBezTo>
                  <a:pt x="3340602" y="1747889"/>
                  <a:pt x="3341593" y="1786419"/>
                  <a:pt x="3330834" y="1831463"/>
                </a:cubicBezTo>
                <a:cubicBezTo>
                  <a:pt x="3323215" y="1863606"/>
                  <a:pt x="3323028" y="1899517"/>
                  <a:pt x="3325458" y="1932531"/>
                </a:cubicBezTo>
                <a:cubicBezTo>
                  <a:pt x="3328288" y="1972134"/>
                  <a:pt x="3328527" y="2009738"/>
                  <a:pt x="3320394" y="2050249"/>
                </a:cubicBezTo>
                <a:cubicBezTo>
                  <a:pt x="3309254" y="2105857"/>
                  <a:pt x="3314506" y="2159685"/>
                  <a:pt x="3338141" y="2210114"/>
                </a:cubicBezTo>
                <a:cubicBezTo>
                  <a:pt x="3363243" y="2264284"/>
                  <a:pt x="3384387" y="2321440"/>
                  <a:pt x="3404628" y="2378738"/>
                </a:cubicBezTo>
                <a:cubicBezTo>
                  <a:pt x="3410511" y="2395084"/>
                  <a:pt x="3411689" y="2418120"/>
                  <a:pt x="3407259" y="2435467"/>
                </a:cubicBezTo>
                <a:cubicBezTo>
                  <a:pt x="3392793" y="2491151"/>
                  <a:pt x="3380194" y="2549275"/>
                  <a:pt x="3356495" y="2599849"/>
                </a:cubicBezTo>
                <a:cubicBezTo>
                  <a:pt x="3320179" y="2677233"/>
                  <a:pt x="3293483" y="2755427"/>
                  <a:pt x="3294074" y="2842361"/>
                </a:cubicBezTo>
                <a:cubicBezTo>
                  <a:pt x="3294172" y="2865245"/>
                  <a:pt x="3302178" y="2890058"/>
                  <a:pt x="3312858" y="2908439"/>
                </a:cubicBezTo>
                <a:cubicBezTo>
                  <a:pt x="3331888" y="2941339"/>
                  <a:pt x="3348643" y="2973100"/>
                  <a:pt x="3351202" y="3016205"/>
                </a:cubicBezTo>
                <a:cubicBezTo>
                  <a:pt x="3353458" y="3055184"/>
                  <a:pt x="3399269" y="3091033"/>
                  <a:pt x="3438099" y="3085336"/>
                </a:cubicBezTo>
                <a:cubicBezTo>
                  <a:pt x="3481887" y="3078970"/>
                  <a:pt x="3514312" y="3095239"/>
                  <a:pt x="3539878" y="3136681"/>
                </a:cubicBezTo>
                <a:cubicBezTo>
                  <a:pt x="3550096" y="3153637"/>
                  <a:pt x="3567509" y="3163435"/>
                  <a:pt x="3579433" y="3179271"/>
                </a:cubicBezTo>
                <a:cubicBezTo>
                  <a:pt x="3589310" y="3192368"/>
                  <a:pt x="3599714" y="3207990"/>
                  <a:pt x="3603096" y="3224801"/>
                </a:cubicBezTo>
                <a:cubicBezTo>
                  <a:pt x="3609269" y="3254802"/>
                  <a:pt x="3620336" y="3275144"/>
                  <a:pt x="3643662" y="3288499"/>
                </a:cubicBezTo>
                <a:cubicBezTo>
                  <a:pt x="3677663" y="3307714"/>
                  <a:pt x="3709940" y="3331312"/>
                  <a:pt x="3743281" y="3352066"/>
                </a:cubicBezTo>
                <a:cubicBezTo>
                  <a:pt x="3762563" y="3364307"/>
                  <a:pt x="3771612" y="3383279"/>
                  <a:pt x="3773604" y="3409971"/>
                </a:cubicBezTo>
                <a:cubicBezTo>
                  <a:pt x="3774973" y="3425409"/>
                  <a:pt x="3774833" y="3445264"/>
                  <a:pt x="3782303" y="3455027"/>
                </a:cubicBezTo>
                <a:cubicBezTo>
                  <a:pt x="3823032" y="3508129"/>
                  <a:pt x="3817073" y="3575628"/>
                  <a:pt x="3816834" y="3641755"/>
                </a:cubicBezTo>
                <a:cubicBezTo>
                  <a:pt x="3816868" y="3649380"/>
                  <a:pt x="3816465" y="3656950"/>
                  <a:pt x="3815414" y="3664423"/>
                </a:cubicBezTo>
                <a:cubicBezTo>
                  <a:pt x="3801919" y="3755638"/>
                  <a:pt x="3815819" y="3842268"/>
                  <a:pt x="3831022" y="3929077"/>
                </a:cubicBezTo>
                <a:cubicBezTo>
                  <a:pt x="3835097" y="3951977"/>
                  <a:pt x="3833989" y="3977140"/>
                  <a:pt x="3833427" y="4001566"/>
                </a:cubicBezTo>
                <a:cubicBezTo>
                  <a:pt x="3832188" y="4065371"/>
                  <a:pt x="3821392" y="4131101"/>
                  <a:pt x="3844622" y="4190727"/>
                </a:cubicBezTo>
                <a:cubicBezTo>
                  <a:pt x="3862782" y="4237659"/>
                  <a:pt x="3887520" y="4278712"/>
                  <a:pt x="3928268" y="4300238"/>
                </a:cubicBezTo>
                <a:cubicBezTo>
                  <a:pt x="3955639" y="4314708"/>
                  <a:pt x="3971141" y="4338123"/>
                  <a:pt x="3977747" y="4374448"/>
                </a:cubicBezTo>
                <a:cubicBezTo>
                  <a:pt x="3983513" y="4405752"/>
                  <a:pt x="3995802" y="4434707"/>
                  <a:pt x="4003670" y="4465215"/>
                </a:cubicBezTo>
                <a:cubicBezTo>
                  <a:pt x="4007817" y="4481320"/>
                  <a:pt x="4013181" y="4499770"/>
                  <a:pt x="4010889" y="4516055"/>
                </a:cubicBezTo>
                <a:cubicBezTo>
                  <a:pt x="4004766" y="4559572"/>
                  <a:pt x="3997230" y="4603706"/>
                  <a:pt x="3985367" y="4645602"/>
                </a:cubicBezTo>
                <a:cubicBezTo>
                  <a:pt x="3979327" y="4666529"/>
                  <a:pt x="3964001" y="4685883"/>
                  <a:pt x="3949671" y="4701292"/>
                </a:cubicBezTo>
                <a:cubicBezTo>
                  <a:pt x="3934619" y="4717144"/>
                  <a:pt x="3926217" y="4732840"/>
                  <a:pt x="3934280" y="4754123"/>
                </a:cubicBezTo>
                <a:cubicBezTo>
                  <a:pt x="3954470" y="4807057"/>
                  <a:pt x="3975168" y="4859522"/>
                  <a:pt x="3997064" y="4911338"/>
                </a:cubicBezTo>
                <a:cubicBezTo>
                  <a:pt x="4000886" y="4920316"/>
                  <a:pt x="4011419" y="4925608"/>
                  <a:pt x="4019528" y="4930834"/>
                </a:cubicBezTo>
                <a:cubicBezTo>
                  <a:pt x="4057441" y="4955228"/>
                  <a:pt x="4096344" y="4977308"/>
                  <a:pt x="4133308" y="5003744"/>
                </a:cubicBezTo>
                <a:cubicBezTo>
                  <a:pt x="4145954" y="5012874"/>
                  <a:pt x="4153881" y="5031960"/>
                  <a:pt x="4163240" y="5047160"/>
                </a:cubicBezTo>
                <a:cubicBezTo>
                  <a:pt x="4166325" y="5051950"/>
                  <a:pt x="4165736" y="5060853"/>
                  <a:pt x="4169223" y="5064337"/>
                </a:cubicBezTo>
                <a:cubicBezTo>
                  <a:pt x="4201572" y="5095297"/>
                  <a:pt x="4199843" y="5142157"/>
                  <a:pt x="4206880" y="5186434"/>
                </a:cubicBezTo>
                <a:cubicBezTo>
                  <a:pt x="4212828" y="5224301"/>
                  <a:pt x="4215657" y="5263904"/>
                  <a:pt x="4222813" y="5299486"/>
                </a:cubicBezTo>
                <a:cubicBezTo>
                  <a:pt x="4234060" y="5354705"/>
                  <a:pt x="4242835" y="5405490"/>
                  <a:pt x="4235257" y="5464049"/>
                </a:cubicBezTo>
                <a:cubicBezTo>
                  <a:pt x="4232096" y="5488106"/>
                  <a:pt x="4247880" y="5518914"/>
                  <a:pt x="4261474" y="5540158"/>
                </a:cubicBezTo>
                <a:cubicBezTo>
                  <a:pt x="4287766" y="5581156"/>
                  <a:pt x="4293039" y="5623827"/>
                  <a:pt x="4280115" y="5674826"/>
                </a:cubicBezTo>
                <a:cubicBezTo>
                  <a:pt x="4275759" y="5691638"/>
                  <a:pt x="4279993" y="5711838"/>
                  <a:pt x="4282322" y="5729864"/>
                </a:cubicBezTo>
                <a:cubicBezTo>
                  <a:pt x="4284366" y="5746757"/>
                  <a:pt x="4288475" y="5763124"/>
                  <a:pt x="4293132" y="5778754"/>
                </a:cubicBezTo>
                <a:cubicBezTo>
                  <a:pt x="4298890" y="5797536"/>
                  <a:pt x="4302061" y="5820581"/>
                  <a:pt x="4313246" y="5832226"/>
                </a:cubicBezTo>
                <a:cubicBezTo>
                  <a:pt x="4348093" y="5868983"/>
                  <a:pt x="4358048" y="5922385"/>
                  <a:pt x="4360648" y="5971487"/>
                </a:cubicBezTo>
                <a:cubicBezTo>
                  <a:pt x="4364319" y="6036528"/>
                  <a:pt x="4361672" y="6107215"/>
                  <a:pt x="4321661" y="6165296"/>
                </a:cubicBezTo>
                <a:cubicBezTo>
                  <a:pt x="4297541" y="6200015"/>
                  <a:pt x="4287954" y="6235151"/>
                  <a:pt x="4306753" y="6277545"/>
                </a:cubicBezTo>
                <a:cubicBezTo>
                  <a:pt x="4319729" y="6306327"/>
                  <a:pt x="4304165" y="6357226"/>
                  <a:pt x="4281339" y="6379605"/>
                </a:cubicBezTo>
                <a:cubicBezTo>
                  <a:pt x="4273124" y="6387708"/>
                  <a:pt x="4264871" y="6396077"/>
                  <a:pt x="4251023" y="6409646"/>
                </a:cubicBezTo>
                <a:cubicBezTo>
                  <a:pt x="4300272" y="6444619"/>
                  <a:pt x="4296891" y="6503223"/>
                  <a:pt x="4299881" y="6560548"/>
                </a:cubicBezTo>
                <a:cubicBezTo>
                  <a:pt x="4301794" y="6595663"/>
                  <a:pt x="4327948" y="6607784"/>
                  <a:pt x="4352197" y="6617730"/>
                </a:cubicBezTo>
                <a:cubicBezTo>
                  <a:pt x="4395933" y="6635319"/>
                  <a:pt x="4412086" y="6665089"/>
                  <a:pt x="4400475" y="6720904"/>
                </a:cubicBezTo>
                <a:lnTo>
                  <a:pt x="4366138" y="6858000"/>
                </a:lnTo>
                <a:lnTo>
                  <a:pt x="0" y="6858000"/>
                </a:lnTo>
                <a:lnTo>
                  <a:pt x="1" y="0"/>
                </a:lnTo>
                <a:close/>
              </a:path>
            </a:pathLst>
          </a:custGeom>
        </p:spPr>
      </p:pic>
      <p:sp>
        <p:nvSpPr>
          <p:cNvPr id="18" name="Freeform: Shape 17">
            <a:extLst>
              <a:ext uri="{FF2B5EF4-FFF2-40B4-BE49-F238E27FC236}">
                <a16:creationId xmlns:a16="http://schemas.microsoft.com/office/drawing/2014/main" id="{87DD2577-05DC-4EEF-A945-D296C733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4944" y="1"/>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77C30355-AD4A-324D-9AE4-7E23E517454D}"/>
              </a:ext>
            </a:extLst>
          </p:cNvPr>
          <p:cNvSpPr>
            <a:spLocks noGrp="1"/>
          </p:cNvSpPr>
          <p:nvPr>
            <p:ph type="title"/>
          </p:nvPr>
        </p:nvSpPr>
        <p:spPr>
          <a:xfrm>
            <a:off x="4545310" y="699248"/>
            <a:ext cx="3334814" cy="2381342"/>
          </a:xfrm>
        </p:spPr>
        <p:txBody>
          <a:bodyPr anchor="b">
            <a:normAutofit/>
          </a:bodyPr>
          <a:lstStyle/>
          <a:p>
            <a:pPr algn="ctr"/>
            <a:r>
              <a:rPr lang="en-US" dirty="0"/>
              <a:t>What is a “benefit” to a seedling?</a:t>
            </a:r>
            <a:endParaRPr lang="en-US"/>
          </a:p>
        </p:txBody>
      </p:sp>
      <p:sp>
        <p:nvSpPr>
          <p:cNvPr id="20" name="Freeform: Shape 19">
            <a:extLst>
              <a:ext uri="{FF2B5EF4-FFF2-40B4-BE49-F238E27FC236}">
                <a16:creationId xmlns:a16="http://schemas.microsoft.com/office/drawing/2014/main" id="{D3BC4B52-CC4A-4682-AFF8-09B671A26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398"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7" name="Picture 6" descr="A picture containing vegetable&#10;&#10;Description automatically generated">
            <a:extLst>
              <a:ext uri="{FF2B5EF4-FFF2-40B4-BE49-F238E27FC236}">
                <a16:creationId xmlns:a16="http://schemas.microsoft.com/office/drawing/2014/main" id="{13023B42-A7B4-9A4A-84CD-ADA586763D6B}"/>
              </a:ext>
            </a:extLst>
          </p:cNvPr>
          <p:cNvPicPr>
            <a:picLocks noChangeAspect="1"/>
          </p:cNvPicPr>
          <p:nvPr/>
        </p:nvPicPr>
        <p:blipFill rotWithShape="1">
          <a:blip r:embed="rId4"/>
          <a:srcRect l="6058" r="18235"/>
          <a:stretch/>
        </p:blipFill>
        <p:spPr>
          <a:xfrm>
            <a:off x="8298032" y="1"/>
            <a:ext cx="3893968" cy="6858000"/>
          </a:xfrm>
          <a:custGeom>
            <a:avLst/>
            <a:gdLst/>
            <a:ahLst/>
            <a:cxnLst/>
            <a:rect l="l" t="t" r="r" b="b"/>
            <a:pathLst>
              <a:path w="3893968" h="6858000">
                <a:moveTo>
                  <a:pt x="338369" y="0"/>
                </a:moveTo>
                <a:lnTo>
                  <a:pt x="3893968" y="0"/>
                </a:lnTo>
                <a:lnTo>
                  <a:pt x="3893968" y="6858000"/>
                </a:lnTo>
                <a:lnTo>
                  <a:pt x="1216671" y="6858000"/>
                </a:lnTo>
                <a:lnTo>
                  <a:pt x="1198416" y="6818459"/>
                </a:lnTo>
                <a:cubicBezTo>
                  <a:pt x="1190734" y="6803472"/>
                  <a:pt x="1187035" y="6786020"/>
                  <a:pt x="1183009" y="6769170"/>
                </a:cubicBezTo>
                <a:cubicBezTo>
                  <a:pt x="1172295" y="6725194"/>
                  <a:pt x="1169341" y="6678213"/>
                  <a:pt x="1138622" y="6641421"/>
                </a:cubicBezTo>
                <a:cubicBezTo>
                  <a:pt x="1114549" y="6612440"/>
                  <a:pt x="1085974" y="6588651"/>
                  <a:pt x="1047406" y="6581078"/>
                </a:cubicBezTo>
                <a:cubicBezTo>
                  <a:pt x="1021497" y="6575985"/>
                  <a:pt x="1004018" y="6562662"/>
                  <a:pt x="991710" y="6538917"/>
                </a:cubicBezTo>
                <a:cubicBezTo>
                  <a:pt x="981041" y="6518466"/>
                  <a:pt x="965269" y="6500777"/>
                  <a:pt x="952962" y="6481244"/>
                </a:cubicBezTo>
                <a:cubicBezTo>
                  <a:pt x="946472" y="6470931"/>
                  <a:pt x="938516" y="6459224"/>
                  <a:pt x="937458" y="6447652"/>
                </a:cubicBezTo>
                <a:cubicBezTo>
                  <a:pt x="934632" y="6416727"/>
                  <a:pt x="932894" y="6385131"/>
                  <a:pt x="935239" y="6354307"/>
                </a:cubicBezTo>
                <a:cubicBezTo>
                  <a:pt x="936511" y="6338889"/>
                  <a:pt x="945954" y="6322914"/>
                  <a:pt x="955280" y="6309818"/>
                </a:cubicBezTo>
                <a:cubicBezTo>
                  <a:pt x="965138" y="6296290"/>
                  <a:pt x="969377" y="6284043"/>
                  <a:pt x="958607" y="6270870"/>
                </a:cubicBezTo>
                <a:cubicBezTo>
                  <a:pt x="931703" y="6238132"/>
                  <a:pt x="904454" y="6205803"/>
                  <a:pt x="876308" y="6174132"/>
                </a:cubicBezTo>
                <a:cubicBezTo>
                  <a:pt x="871407" y="6168650"/>
                  <a:pt x="861488" y="6166879"/>
                  <a:pt x="853639" y="6164727"/>
                </a:cubicBezTo>
                <a:cubicBezTo>
                  <a:pt x="816950" y="6154686"/>
                  <a:pt x="779845" y="6146408"/>
                  <a:pt x="743586" y="6134801"/>
                </a:cubicBezTo>
                <a:cubicBezTo>
                  <a:pt x="731165" y="6130771"/>
                  <a:pt x="720915" y="6119081"/>
                  <a:pt x="710165" y="6110309"/>
                </a:cubicBezTo>
                <a:cubicBezTo>
                  <a:pt x="706663" y="6107567"/>
                  <a:pt x="705521" y="6101357"/>
                  <a:pt x="701917" y="6099584"/>
                </a:cubicBezTo>
                <a:cubicBezTo>
                  <a:pt x="668742" y="6084061"/>
                  <a:pt x="661569" y="6051619"/>
                  <a:pt x="647429" y="6022496"/>
                </a:cubicBezTo>
                <a:cubicBezTo>
                  <a:pt x="635396" y="5997577"/>
                  <a:pt x="625690" y="5970917"/>
                  <a:pt x="613055" y="5947779"/>
                </a:cubicBezTo>
                <a:cubicBezTo>
                  <a:pt x="593323" y="5911894"/>
                  <a:pt x="576507" y="5878614"/>
                  <a:pt x="572144" y="5837119"/>
                </a:cubicBezTo>
                <a:cubicBezTo>
                  <a:pt x="570393" y="5820061"/>
                  <a:pt x="551309" y="5801720"/>
                  <a:pt x="535849" y="5789550"/>
                </a:cubicBezTo>
                <a:cubicBezTo>
                  <a:pt x="505966" y="5766073"/>
                  <a:pt x="493620" y="5737740"/>
                  <a:pt x="495189" y="5700485"/>
                </a:cubicBezTo>
                <a:cubicBezTo>
                  <a:pt x="495787" y="5688187"/>
                  <a:pt x="488469" y="5675080"/>
                  <a:pt x="483167" y="5663132"/>
                </a:cubicBezTo>
                <a:cubicBezTo>
                  <a:pt x="478315" y="5651905"/>
                  <a:pt x="471809" y="5641405"/>
                  <a:pt x="464972" y="5631508"/>
                </a:cubicBezTo>
                <a:cubicBezTo>
                  <a:pt x="456621" y="5619645"/>
                  <a:pt x="449678" y="5604401"/>
                  <a:pt x="438035" y="5598387"/>
                </a:cubicBezTo>
                <a:cubicBezTo>
                  <a:pt x="401668" y="5579329"/>
                  <a:pt x="383369" y="5544462"/>
                  <a:pt x="372106" y="5511248"/>
                </a:cubicBezTo>
                <a:cubicBezTo>
                  <a:pt x="356996" y="5467291"/>
                  <a:pt x="346209" y="5418348"/>
                  <a:pt x="369471" y="5371457"/>
                </a:cubicBezTo>
                <a:cubicBezTo>
                  <a:pt x="383550" y="5343391"/>
                  <a:pt x="385210" y="5317603"/>
                  <a:pt x="361431" y="5291847"/>
                </a:cubicBezTo>
                <a:cubicBezTo>
                  <a:pt x="345107" y="5274398"/>
                  <a:pt x="348937" y="5236746"/>
                  <a:pt x="364192" y="5217372"/>
                </a:cubicBezTo>
                <a:cubicBezTo>
                  <a:pt x="369673" y="5210365"/>
                  <a:pt x="375137" y="5203170"/>
                  <a:pt x="384393" y="5191420"/>
                </a:cubicBezTo>
                <a:cubicBezTo>
                  <a:pt x="336126" y="5176127"/>
                  <a:pt x="328192" y="5135340"/>
                  <a:pt x="315081" y="5096554"/>
                </a:cubicBezTo>
                <a:cubicBezTo>
                  <a:pt x="306982" y="5072810"/>
                  <a:pt x="282541" y="5069113"/>
                  <a:pt x="260118" y="5066571"/>
                </a:cubicBezTo>
                <a:cubicBezTo>
                  <a:pt x="219739" y="5062225"/>
                  <a:pt x="200534" y="5044659"/>
                  <a:pt x="200101" y="5004334"/>
                </a:cubicBezTo>
                <a:cubicBezTo>
                  <a:pt x="199667" y="4959801"/>
                  <a:pt x="201887" y="4915027"/>
                  <a:pt x="205282" y="4870526"/>
                </a:cubicBezTo>
                <a:cubicBezTo>
                  <a:pt x="207493" y="4842394"/>
                  <a:pt x="216776" y="4816294"/>
                  <a:pt x="237135" y="4794155"/>
                </a:cubicBezTo>
                <a:cubicBezTo>
                  <a:pt x="256979" y="4772639"/>
                  <a:pt x="254096" y="4768311"/>
                  <a:pt x="234769" y="4747312"/>
                </a:cubicBezTo>
                <a:cubicBezTo>
                  <a:pt x="212248" y="4722779"/>
                  <a:pt x="191160" y="4697159"/>
                  <a:pt x="171312" y="4670469"/>
                </a:cubicBezTo>
                <a:cubicBezTo>
                  <a:pt x="164997" y="4662055"/>
                  <a:pt x="164007" y="4649137"/>
                  <a:pt x="161847" y="4638047"/>
                </a:cubicBezTo>
                <a:cubicBezTo>
                  <a:pt x="158025" y="4619266"/>
                  <a:pt x="152446" y="4600072"/>
                  <a:pt x="153024" y="4581273"/>
                </a:cubicBezTo>
                <a:cubicBezTo>
                  <a:pt x="153671" y="4563232"/>
                  <a:pt x="159836" y="4544876"/>
                  <a:pt x="166106" y="4527662"/>
                </a:cubicBezTo>
                <a:cubicBezTo>
                  <a:pt x="183711" y="4479566"/>
                  <a:pt x="206974" y="4434780"/>
                  <a:pt x="242952" y="4397249"/>
                </a:cubicBezTo>
                <a:cubicBezTo>
                  <a:pt x="247676" y="4392419"/>
                  <a:pt x="248776" y="4383519"/>
                  <a:pt x="249824" y="4376152"/>
                </a:cubicBezTo>
                <a:cubicBezTo>
                  <a:pt x="251596" y="4364130"/>
                  <a:pt x="253141" y="4351746"/>
                  <a:pt x="252430" y="4339758"/>
                </a:cubicBezTo>
                <a:cubicBezTo>
                  <a:pt x="249021" y="4281533"/>
                  <a:pt x="271420" y="4233574"/>
                  <a:pt x="310483" y="4192126"/>
                </a:cubicBezTo>
                <a:cubicBezTo>
                  <a:pt x="321638" y="4180203"/>
                  <a:pt x="322204" y="4171734"/>
                  <a:pt x="307088" y="4161254"/>
                </a:cubicBezTo>
                <a:cubicBezTo>
                  <a:pt x="289526" y="4149088"/>
                  <a:pt x="294190" y="4128957"/>
                  <a:pt x="296371" y="4110965"/>
                </a:cubicBezTo>
                <a:cubicBezTo>
                  <a:pt x="298501" y="4092407"/>
                  <a:pt x="300805" y="4073639"/>
                  <a:pt x="302936" y="4055080"/>
                </a:cubicBezTo>
                <a:cubicBezTo>
                  <a:pt x="304360" y="4041369"/>
                  <a:pt x="305423" y="4027880"/>
                  <a:pt x="307434" y="4014304"/>
                </a:cubicBezTo>
                <a:cubicBezTo>
                  <a:pt x="313711" y="3972028"/>
                  <a:pt x="307277" y="3935121"/>
                  <a:pt x="273285" y="3904367"/>
                </a:cubicBezTo>
                <a:cubicBezTo>
                  <a:pt x="247229" y="3880922"/>
                  <a:pt x="237210" y="3848744"/>
                  <a:pt x="241230" y="3813177"/>
                </a:cubicBezTo>
                <a:cubicBezTo>
                  <a:pt x="241779" y="3808726"/>
                  <a:pt x="245070" y="3802879"/>
                  <a:pt x="243276" y="3799981"/>
                </a:cubicBezTo>
                <a:cubicBezTo>
                  <a:pt x="216902" y="3756289"/>
                  <a:pt x="252672" y="3716481"/>
                  <a:pt x="251290" y="3674138"/>
                </a:cubicBezTo>
                <a:cubicBezTo>
                  <a:pt x="250727" y="3655443"/>
                  <a:pt x="263035" y="3635188"/>
                  <a:pt x="272701" y="3617470"/>
                </a:cubicBezTo>
                <a:cubicBezTo>
                  <a:pt x="285970" y="3593109"/>
                  <a:pt x="298896" y="3571267"/>
                  <a:pt x="289223" y="3540780"/>
                </a:cubicBezTo>
                <a:cubicBezTo>
                  <a:pt x="279361" y="3510308"/>
                  <a:pt x="289661" y="3480672"/>
                  <a:pt x="309536" y="3455326"/>
                </a:cubicBezTo>
                <a:cubicBezTo>
                  <a:pt x="324601" y="3435968"/>
                  <a:pt x="324333" y="3416286"/>
                  <a:pt x="317440" y="3393195"/>
                </a:cubicBezTo>
                <a:cubicBezTo>
                  <a:pt x="308872" y="3364327"/>
                  <a:pt x="305700" y="3333817"/>
                  <a:pt x="299375" y="3304362"/>
                </a:cubicBezTo>
                <a:cubicBezTo>
                  <a:pt x="298026" y="3297979"/>
                  <a:pt x="294625" y="3290066"/>
                  <a:pt x="289725" y="3286686"/>
                </a:cubicBezTo>
                <a:cubicBezTo>
                  <a:pt x="228943" y="3245373"/>
                  <a:pt x="222391" y="3179973"/>
                  <a:pt x="213841" y="3115712"/>
                </a:cubicBezTo>
                <a:cubicBezTo>
                  <a:pt x="208562" y="3076788"/>
                  <a:pt x="204974" y="3037516"/>
                  <a:pt x="202333" y="2998158"/>
                </a:cubicBezTo>
                <a:cubicBezTo>
                  <a:pt x="201311" y="2984859"/>
                  <a:pt x="203063" y="2970544"/>
                  <a:pt x="207679" y="2958260"/>
                </a:cubicBezTo>
                <a:cubicBezTo>
                  <a:pt x="217395" y="2932695"/>
                  <a:pt x="230888" y="2908699"/>
                  <a:pt x="240811" y="2883304"/>
                </a:cubicBezTo>
                <a:cubicBezTo>
                  <a:pt x="244723" y="2873766"/>
                  <a:pt x="243837" y="2861986"/>
                  <a:pt x="243624" y="2851292"/>
                </a:cubicBezTo>
                <a:cubicBezTo>
                  <a:pt x="243427" y="2832371"/>
                  <a:pt x="236967" y="2811919"/>
                  <a:pt x="242323" y="2795169"/>
                </a:cubicBezTo>
                <a:cubicBezTo>
                  <a:pt x="256133" y="2751630"/>
                  <a:pt x="248562" y="2712721"/>
                  <a:pt x="227468" y="2674477"/>
                </a:cubicBezTo>
                <a:cubicBezTo>
                  <a:pt x="197898" y="2620936"/>
                  <a:pt x="194974" y="2568022"/>
                  <a:pt x="229169" y="2515160"/>
                </a:cubicBezTo>
                <a:cubicBezTo>
                  <a:pt x="244595" y="2491368"/>
                  <a:pt x="234271" y="2470503"/>
                  <a:pt x="218516" y="2453005"/>
                </a:cubicBezTo>
                <a:cubicBezTo>
                  <a:pt x="200223" y="2432867"/>
                  <a:pt x="194125" y="2412190"/>
                  <a:pt x="203806" y="2386246"/>
                </a:cubicBezTo>
                <a:cubicBezTo>
                  <a:pt x="205960" y="2380500"/>
                  <a:pt x="203921" y="2372844"/>
                  <a:pt x="202383" y="2366479"/>
                </a:cubicBezTo>
                <a:cubicBezTo>
                  <a:pt x="194277" y="2330108"/>
                  <a:pt x="182927" y="2293842"/>
                  <a:pt x="213009" y="2260869"/>
                </a:cubicBezTo>
                <a:cubicBezTo>
                  <a:pt x="218923" y="2254397"/>
                  <a:pt x="220676" y="2244289"/>
                  <a:pt x="224312" y="2235920"/>
                </a:cubicBezTo>
                <a:cubicBezTo>
                  <a:pt x="239095" y="2200902"/>
                  <a:pt x="237508" y="2202386"/>
                  <a:pt x="213159" y="2174578"/>
                </a:cubicBezTo>
                <a:cubicBezTo>
                  <a:pt x="200355" y="2160060"/>
                  <a:pt x="186823" y="2139680"/>
                  <a:pt x="186125" y="2121572"/>
                </a:cubicBezTo>
                <a:cubicBezTo>
                  <a:pt x="181881" y="2012343"/>
                  <a:pt x="145114" y="1911445"/>
                  <a:pt x="109864" y="1810408"/>
                </a:cubicBezTo>
                <a:cubicBezTo>
                  <a:pt x="88103" y="1748120"/>
                  <a:pt x="81469" y="1685980"/>
                  <a:pt x="91769" y="1620762"/>
                </a:cubicBezTo>
                <a:cubicBezTo>
                  <a:pt x="99319" y="1573585"/>
                  <a:pt x="75980" y="1531718"/>
                  <a:pt x="58766" y="1489867"/>
                </a:cubicBezTo>
                <a:cubicBezTo>
                  <a:pt x="55296" y="1481193"/>
                  <a:pt x="44098" y="1473800"/>
                  <a:pt x="34747" y="1469871"/>
                </a:cubicBezTo>
                <a:cubicBezTo>
                  <a:pt x="1693" y="1455674"/>
                  <a:pt x="-5822" y="1427857"/>
                  <a:pt x="4009" y="1390995"/>
                </a:cubicBezTo>
                <a:cubicBezTo>
                  <a:pt x="11672" y="1361792"/>
                  <a:pt x="22973" y="1334742"/>
                  <a:pt x="45160" y="1309565"/>
                </a:cubicBezTo>
                <a:cubicBezTo>
                  <a:pt x="71154" y="1280027"/>
                  <a:pt x="101047" y="1249173"/>
                  <a:pt x="109185" y="1206343"/>
                </a:cubicBezTo>
                <a:cubicBezTo>
                  <a:pt x="112659" y="1187852"/>
                  <a:pt x="111997" y="1172227"/>
                  <a:pt x="104951" y="1153741"/>
                </a:cubicBezTo>
                <a:cubicBezTo>
                  <a:pt x="91344" y="1117871"/>
                  <a:pt x="80754" y="1081537"/>
                  <a:pt x="109281" y="1044112"/>
                </a:cubicBezTo>
                <a:cubicBezTo>
                  <a:pt x="125001" y="1023546"/>
                  <a:pt x="133854" y="996911"/>
                  <a:pt x="126699" y="966766"/>
                </a:cubicBezTo>
                <a:cubicBezTo>
                  <a:pt x="117713" y="929136"/>
                  <a:pt x="128390" y="893152"/>
                  <a:pt x="145915" y="858839"/>
                </a:cubicBezTo>
                <a:cubicBezTo>
                  <a:pt x="152256" y="846589"/>
                  <a:pt x="155129" y="831979"/>
                  <a:pt x="157503" y="818181"/>
                </a:cubicBezTo>
                <a:cubicBezTo>
                  <a:pt x="163007" y="786305"/>
                  <a:pt x="167546" y="754324"/>
                  <a:pt x="171498" y="722208"/>
                </a:cubicBezTo>
                <a:cubicBezTo>
                  <a:pt x="174831" y="695887"/>
                  <a:pt x="176631" y="669515"/>
                  <a:pt x="179187" y="643071"/>
                </a:cubicBezTo>
                <a:cubicBezTo>
                  <a:pt x="181898" y="614129"/>
                  <a:pt x="192167" y="590426"/>
                  <a:pt x="219739" y="576047"/>
                </a:cubicBezTo>
                <a:cubicBezTo>
                  <a:pt x="228499" y="571420"/>
                  <a:pt x="234877" y="561655"/>
                  <a:pt x="241807" y="553752"/>
                </a:cubicBezTo>
                <a:cubicBezTo>
                  <a:pt x="246840" y="548128"/>
                  <a:pt x="250390" y="540914"/>
                  <a:pt x="255648" y="535652"/>
                </a:cubicBezTo>
                <a:cubicBezTo>
                  <a:pt x="283353" y="508059"/>
                  <a:pt x="311279" y="480830"/>
                  <a:pt x="339002" y="453429"/>
                </a:cubicBezTo>
                <a:cubicBezTo>
                  <a:pt x="341623" y="450701"/>
                  <a:pt x="344794" y="447734"/>
                  <a:pt x="345828" y="444388"/>
                </a:cubicBezTo>
                <a:cubicBezTo>
                  <a:pt x="356625" y="409732"/>
                  <a:pt x="366629" y="374766"/>
                  <a:pt x="378222" y="340421"/>
                </a:cubicBezTo>
                <a:cubicBezTo>
                  <a:pt x="382751" y="327190"/>
                  <a:pt x="388574" y="313459"/>
                  <a:pt x="397572" y="303070"/>
                </a:cubicBezTo>
                <a:cubicBezTo>
                  <a:pt x="417983" y="279398"/>
                  <a:pt x="440464" y="257448"/>
                  <a:pt x="447297" y="225451"/>
                </a:cubicBezTo>
                <a:cubicBezTo>
                  <a:pt x="449308" y="216084"/>
                  <a:pt x="449839" y="205132"/>
                  <a:pt x="446575" y="196630"/>
                </a:cubicBezTo>
                <a:cubicBezTo>
                  <a:pt x="433090" y="162088"/>
                  <a:pt x="417206" y="128533"/>
                  <a:pt x="403168" y="94234"/>
                </a:cubicBezTo>
                <a:cubicBezTo>
                  <a:pt x="394482" y="72455"/>
                  <a:pt x="384657" y="52883"/>
                  <a:pt x="360144" y="44217"/>
                </a:cubicBezTo>
                <a:cubicBezTo>
                  <a:pt x="353229" y="41791"/>
                  <a:pt x="345238" y="33911"/>
                  <a:pt x="343268" y="27013"/>
                </a:cubicBezTo>
                <a:close/>
              </a:path>
            </a:pathLst>
          </a:custGeom>
        </p:spPr>
      </p:pic>
      <p:sp>
        <p:nvSpPr>
          <p:cNvPr id="22" name="Freeform: Shape 21">
            <a:extLst>
              <a:ext uri="{FF2B5EF4-FFF2-40B4-BE49-F238E27FC236}">
                <a16:creationId xmlns:a16="http://schemas.microsoft.com/office/drawing/2014/main" id="{36A362B9-12E6-445C-8985-B25866945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398"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6EF73C79-8F40-E34E-B494-8F77503BA56D}"/>
              </a:ext>
            </a:extLst>
          </p:cNvPr>
          <p:cNvSpPr>
            <a:spLocks noGrp="1"/>
          </p:cNvSpPr>
          <p:nvPr>
            <p:ph idx="1"/>
          </p:nvPr>
        </p:nvSpPr>
        <p:spPr>
          <a:xfrm>
            <a:off x="4618434" y="3352801"/>
            <a:ext cx="3252578" cy="2805951"/>
          </a:xfrm>
        </p:spPr>
        <p:txBody>
          <a:bodyPr>
            <a:normAutofit/>
          </a:bodyPr>
          <a:lstStyle/>
          <a:p>
            <a:r>
              <a:rPr lang="en-US" sz="2400" dirty="0"/>
              <a:t>Biomass gains?</a:t>
            </a:r>
          </a:p>
          <a:p>
            <a:r>
              <a:rPr lang="en-US" sz="2400" dirty="0"/>
              <a:t>Nutrition or water status?</a:t>
            </a:r>
          </a:p>
          <a:p>
            <a:r>
              <a:rPr lang="en-US" sz="2400" dirty="0"/>
              <a:t>Retaining function during stress?</a:t>
            </a:r>
          </a:p>
          <a:p>
            <a:r>
              <a:rPr lang="en-US" sz="2400" dirty="0"/>
              <a:t>Survival?</a:t>
            </a:r>
          </a:p>
          <a:p>
            <a:endParaRPr lang="en-US" sz="2400" dirty="0"/>
          </a:p>
          <a:p>
            <a:endParaRPr lang="en-US" sz="2400" dirty="0"/>
          </a:p>
        </p:txBody>
      </p:sp>
    </p:spTree>
    <p:extLst>
      <p:ext uri="{BB962C8B-B14F-4D97-AF65-F5344CB8AC3E}">
        <p14:creationId xmlns:p14="http://schemas.microsoft.com/office/powerpoint/2010/main" val="1129211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accent1"/>
                  </a:solidFill>
                </a:rPr>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tx1"/>
                  </a:solidFill>
                </a:rPr>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solidFill>
                    <a:schemeClr val="accent1"/>
                  </a:solidFill>
                </a:rPr>
                <a:t>Communities</a:t>
              </a:r>
              <a:endParaRPr lang="en-US" sz="3300" kern="1200" dirty="0">
                <a:solidFill>
                  <a:schemeClr val="accent1"/>
                </a:solidFill>
              </a:endParaRPr>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
        <p:nvSpPr>
          <p:cNvPr id="59" name="Oval 58">
            <a:extLst>
              <a:ext uri="{FF2B5EF4-FFF2-40B4-BE49-F238E27FC236}">
                <a16:creationId xmlns:a16="http://schemas.microsoft.com/office/drawing/2014/main" id="{1F2C3E0C-AD95-F749-9939-256D83102344}"/>
              </a:ext>
            </a:extLst>
          </p:cNvPr>
          <p:cNvSpPr/>
          <p:nvPr/>
        </p:nvSpPr>
        <p:spPr>
          <a:xfrm>
            <a:off x="1554576" y="2319956"/>
            <a:ext cx="2498974" cy="2498974"/>
          </a:xfrm>
          <a:prstGeom prst="ellipse">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BDF7C76-D1BD-364E-A314-CCDE913BA710}"/>
              </a:ext>
            </a:extLst>
          </p:cNvPr>
          <p:cNvSpPr/>
          <p:nvPr/>
        </p:nvSpPr>
        <p:spPr>
          <a:xfrm>
            <a:off x="8304098" y="2261954"/>
            <a:ext cx="2538278" cy="2538278"/>
          </a:xfrm>
          <a:prstGeom prst="ellipse">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D167C4AA-931F-7946-9B54-C44F9985B31E}"/>
              </a:ext>
            </a:extLst>
          </p:cNvPr>
          <p:cNvSpPr txBox="1"/>
          <p:nvPr/>
        </p:nvSpPr>
        <p:spPr>
          <a:xfrm>
            <a:off x="4485833" y="2538544"/>
            <a:ext cx="3255756" cy="830997"/>
          </a:xfrm>
          <a:prstGeom prst="rect">
            <a:avLst/>
          </a:prstGeom>
          <a:solidFill>
            <a:schemeClr val="bg1"/>
          </a:solidFill>
        </p:spPr>
        <p:txBody>
          <a:bodyPr wrap="square" rtlCol="0">
            <a:spAutoFit/>
          </a:bodyPr>
          <a:lstStyle/>
          <a:p>
            <a:pPr algn="ctr"/>
            <a:r>
              <a:rPr lang="en-US" sz="2400" dirty="0"/>
              <a:t>Can plants reward helpful fungi?</a:t>
            </a:r>
          </a:p>
        </p:txBody>
      </p:sp>
      <p:sp>
        <p:nvSpPr>
          <p:cNvPr id="64" name="TextBox 63">
            <a:extLst>
              <a:ext uri="{FF2B5EF4-FFF2-40B4-BE49-F238E27FC236}">
                <a16:creationId xmlns:a16="http://schemas.microsoft.com/office/drawing/2014/main" id="{4EF73F75-F4F8-AB4E-8809-172DBD715623}"/>
              </a:ext>
            </a:extLst>
          </p:cNvPr>
          <p:cNvSpPr txBox="1"/>
          <p:nvPr/>
        </p:nvSpPr>
        <p:spPr>
          <a:xfrm>
            <a:off x="4420911" y="3554401"/>
            <a:ext cx="3405431" cy="830997"/>
          </a:xfrm>
          <a:prstGeom prst="rect">
            <a:avLst/>
          </a:prstGeom>
          <a:solidFill>
            <a:schemeClr val="bg1"/>
          </a:solidFill>
        </p:spPr>
        <p:txBody>
          <a:bodyPr wrap="square" rtlCol="0">
            <a:spAutoFit/>
          </a:bodyPr>
          <a:lstStyle/>
          <a:p>
            <a:pPr algn="ctr"/>
            <a:r>
              <a:rPr lang="en-US" sz="2400" dirty="0"/>
              <a:t>Resource trading with isotope labeling</a:t>
            </a:r>
          </a:p>
        </p:txBody>
      </p:sp>
    </p:spTree>
    <p:extLst>
      <p:ext uri="{BB962C8B-B14F-4D97-AF65-F5344CB8AC3E}">
        <p14:creationId xmlns:p14="http://schemas.microsoft.com/office/powerpoint/2010/main" val="4137819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tx1"/>
                  </a:solidFill>
                </a:rPr>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tx1"/>
                  </a:solidFill>
                </a:rPr>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solidFill>
                    <a:schemeClr val="accent1"/>
                  </a:solidFill>
                </a:rPr>
                <a:t>Communities</a:t>
              </a:r>
              <a:endParaRPr lang="en-US" sz="3300" kern="1200" dirty="0">
                <a:solidFill>
                  <a:schemeClr val="accent1"/>
                </a:solidFill>
              </a:endParaRPr>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
        <p:nvSpPr>
          <p:cNvPr id="61" name="Oval 60">
            <a:extLst>
              <a:ext uri="{FF2B5EF4-FFF2-40B4-BE49-F238E27FC236}">
                <a16:creationId xmlns:a16="http://schemas.microsoft.com/office/drawing/2014/main" id="{BBDF7C76-D1BD-364E-A314-CCDE913BA710}"/>
              </a:ext>
            </a:extLst>
          </p:cNvPr>
          <p:cNvSpPr/>
          <p:nvPr/>
        </p:nvSpPr>
        <p:spPr>
          <a:xfrm>
            <a:off x="8304098" y="2261954"/>
            <a:ext cx="2538278" cy="2538278"/>
          </a:xfrm>
          <a:prstGeom prst="ellipse">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D167C4AA-931F-7946-9B54-C44F9985B31E}"/>
              </a:ext>
            </a:extLst>
          </p:cNvPr>
          <p:cNvSpPr txBox="1"/>
          <p:nvPr/>
        </p:nvSpPr>
        <p:spPr>
          <a:xfrm>
            <a:off x="2975084" y="2538544"/>
            <a:ext cx="3255756" cy="1200329"/>
          </a:xfrm>
          <a:prstGeom prst="rect">
            <a:avLst/>
          </a:prstGeom>
          <a:solidFill>
            <a:schemeClr val="bg1"/>
          </a:solidFill>
        </p:spPr>
        <p:txBody>
          <a:bodyPr wrap="square" rtlCol="0">
            <a:spAutoFit/>
          </a:bodyPr>
          <a:lstStyle/>
          <a:p>
            <a:pPr algn="ctr"/>
            <a:r>
              <a:rPr lang="en-US" sz="2400" dirty="0"/>
              <a:t>How does water and N stress affect symbiosis?</a:t>
            </a:r>
          </a:p>
        </p:txBody>
      </p:sp>
      <p:sp>
        <p:nvSpPr>
          <p:cNvPr id="64" name="TextBox 63">
            <a:extLst>
              <a:ext uri="{FF2B5EF4-FFF2-40B4-BE49-F238E27FC236}">
                <a16:creationId xmlns:a16="http://schemas.microsoft.com/office/drawing/2014/main" id="{4EF73F75-F4F8-AB4E-8809-172DBD715623}"/>
              </a:ext>
            </a:extLst>
          </p:cNvPr>
          <p:cNvSpPr txBox="1"/>
          <p:nvPr/>
        </p:nvSpPr>
        <p:spPr>
          <a:xfrm>
            <a:off x="2849446" y="4011686"/>
            <a:ext cx="3405431" cy="830997"/>
          </a:xfrm>
          <a:prstGeom prst="rect">
            <a:avLst/>
          </a:prstGeom>
          <a:solidFill>
            <a:schemeClr val="bg1"/>
          </a:solidFill>
        </p:spPr>
        <p:txBody>
          <a:bodyPr wrap="square" rtlCol="0">
            <a:spAutoFit/>
          </a:bodyPr>
          <a:lstStyle/>
          <a:p>
            <a:pPr algn="ctr"/>
            <a:r>
              <a:rPr lang="en-US" sz="2400" dirty="0"/>
              <a:t>Physiology and gene expression</a:t>
            </a:r>
          </a:p>
        </p:txBody>
      </p:sp>
    </p:spTree>
    <p:extLst>
      <p:ext uri="{BB962C8B-B14F-4D97-AF65-F5344CB8AC3E}">
        <p14:creationId xmlns:p14="http://schemas.microsoft.com/office/powerpoint/2010/main" val="25846970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2" grpId="0" animBg="1"/>
      <p:bldP spid="6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521779C4-5FDB-A846-BF3B-2FD788530DD1}"/>
              </a:ext>
            </a:extLst>
          </p:cNvPr>
          <p:cNvSpPr>
            <a:spLocks noGrp="1"/>
          </p:cNvSpPr>
          <p:nvPr>
            <p:ph type="title"/>
          </p:nvPr>
        </p:nvSpPr>
        <p:spPr>
          <a:xfrm>
            <a:off x="5334000" y="1062038"/>
            <a:ext cx="6096000" cy="2881311"/>
          </a:xfrm>
        </p:spPr>
        <p:txBody>
          <a:bodyPr vert="horz" lIns="91440" tIns="45720" rIns="91440" bIns="45720" rtlCol="0" anchor="b" anchorCtr="0">
            <a:normAutofit/>
          </a:bodyPr>
          <a:lstStyle/>
          <a:p>
            <a:pPr algn="r"/>
            <a:r>
              <a:rPr lang="en-US" sz="6200" dirty="0"/>
              <a:t>Can plants reward helpful fungi?</a:t>
            </a:r>
          </a:p>
        </p:txBody>
      </p:sp>
      <p:sp>
        <p:nvSpPr>
          <p:cNvPr id="5" name="Text Placeholder 4">
            <a:extLst>
              <a:ext uri="{FF2B5EF4-FFF2-40B4-BE49-F238E27FC236}">
                <a16:creationId xmlns:a16="http://schemas.microsoft.com/office/drawing/2014/main" id="{7C9E287D-2AB4-374A-A3E4-6FD70F458100}"/>
              </a:ext>
            </a:extLst>
          </p:cNvPr>
          <p:cNvSpPr>
            <a:spLocks noGrp="1"/>
          </p:cNvSpPr>
          <p:nvPr>
            <p:ph type="body" idx="1"/>
          </p:nvPr>
        </p:nvSpPr>
        <p:spPr>
          <a:xfrm>
            <a:off x="5334000" y="4170408"/>
            <a:ext cx="6096000" cy="1625554"/>
          </a:xfrm>
        </p:spPr>
        <p:txBody>
          <a:bodyPr vert="horz" lIns="91440" tIns="45720" rIns="91440" bIns="45720" rtlCol="0">
            <a:normAutofit/>
          </a:bodyPr>
          <a:lstStyle/>
          <a:p>
            <a:pPr algn="r"/>
            <a:r>
              <a:rPr lang="en-US" dirty="0">
                <a:solidFill>
                  <a:schemeClr val="tx1"/>
                </a:solidFill>
              </a:rPr>
              <a:t>Investigating the rules of resource trading in ectomycorrhizal symbiosis</a:t>
            </a:r>
          </a:p>
        </p:txBody>
      </p:sp>
      <p:pic>
        <p:nvPicPr>
          <p:cNvPr id="7" name="Picture 6" descr="A picture containing tree, outdoor, forest, plant&#10;&#10;Description automatically generated">
            <a:extLst>
              <a:ext uri="{FF2B5EF4-FFF2-40B4-BE49-F238E27FC236}">
                <a16:creationId xmlns:a16="http://schemas.microsoft.com/office/drawing/2014/main" id="{14F52698-F026-784F-90CC-ED2C1F01A984}"/>
              </a:ext>
            </a:extLst>
          </p:cNvPr>
          <p:cNvPicPr>
            <a:picLocks noChangeAspect="1"/>
          </p:cNvPicPr>
          <p:nvPr/>
        </p:nvPicPr>
        <p:blipFill rotWithShape="1">
          <a:blip r:embed="rId2"/>
          <a:srcRect l="27817" r="22183"/>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4" name="Group 13">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5" name="Freeform: Shape 14">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4506422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picture containing text&#10;&#10;Description automatically generated">
            <a:extLst>
              <a:ext uri="{FF2B5EF4-FFF2-40B4-BE49-F238E27FC236}">
                <a16:creationId xmlns:a16="http://schemas.microsoft.com/office/drawing/2014/main" id="{55935784-4DA9-1447-9077-32897E78CDB3}"/>
              </a:ext>
            </a:extLst>
          </p:cNvPr>
          <p:cNvPicPr>
            <a:picLocks noChangeAspect="1"/>
          </p:cNvPicPr>
          <p:nvPr/>
        </p:nvPicPr>
        <p:blipFill>
          <a:blip r:embed="rId2"/>
          <a:stretch>
            <a:fillRect/>
          </a:stretch>
        </p:blipFill>
        <p:spPr>
          <a:xfrm>
            <a:off x="1663700" y="939800"/>
            <a:ext cx="8864600" cy="4978400"/>
          </a:xfrm>
          <a:prstGeom prst="rect">
            <a:avLst/>
          </a:prstGeom>
        </p:spPr>
      </p:pic>
      <p:sp>
        <p:nvSpPr>
          <p:cNvPr id="5" name="Title 1">
            <a:extLst>
              <a:ext uri="{FF2B5EF4-FFF2-40B4-BE49-F238E27FC236}">
                <a16:creationId xmlns:a16="http://schemas.microsoft.com/office/drawing/2014/main" id="{B25D1AF9-53F2-BF4D-AC80-2A8C24D8278C}"/>
              </a:ext>
            </a:extLst>
          </p:cNvPr>
          <p:cNvSpPr txBox="1">
            <a:spLocks/>
          </p:cNvSpPr>
          <p:nvPr/>
        </p:nvSpPr>
        <p:spPr>
          <a:xfrm>
            <a:off x="0" y="5198673"/>
            <a:ext cx="12192000" cy="1121863"/>
          </a:xfrm>
          <a:prstGeom prst="rect">
            <a:avLst/>
          </a:prstGeom>
          <a:solidFill>
            <a:schemeClr val="bg1"/>
          </a:solidFill>
          <a:ln>
            <a:noFill/>
          </a:ln>
        </p:spPr>
        <p:txBody>
          <a:bodyPr vert="horz" lIns="91440" tIns="45720" rIns="91440" bIns="457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What would rewards look like?</a:t>
            </a:r>
          </a:p>
        </p:txBody>
      </p:sp>
      <p:sp>
        <p:nvSpPr>
          <p:cNvPr id="6" name="Right Arrow 5">
            <a:extLst>
              <a:ext uri="{FF2B5EF4-FFF2-40B4-BE49-F238E27FC236}">
                <a16:creationId xmlns:a16="http://schemas.microsoft.com/office/drawing/2014/main" id="{F3E0211A-74DF-3E48-AD53-E39AF0EE0CD1}"/>
              </a:ext>
            </a:extLst>
          </p:cNvPr>
          <p:cNvSpPr/>
          <p:nvPr/>
        </p:nvSpPr>
        <p:spPr>
          <a:xfrm rot="285568">
            <a:off x="3777815" y="3326373"/>
            <a:ext cx="2706919" cy="1384846"/>
          </a:xfrm>
          <a:prstGeom prst="rightArrow">
            <a:avLst/>
          </a:prstGeom>
          <a:solidFill>
            <a:srgbClr val="7F489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ight Arrow 6">
            <a:extLst>
              <a:ext uri="{FF2B5EF4-FFF2-40B4-BE49-F238E27FC236}">
                <a16:creationId xmlns:a16="http://schemas.microsoft.com/office/drawing/2014/main" id="{2FF2CFA3-A720-0645-A929-31A162377EC8}"/>
              </a:ext>
            </a:extLst>
          </p:cNvPr>
          <p:cNvSpPr/>
          <p:nvPr/>
        </p:nvSpPr>
        <p:spPr>
          <a:xfrm rot="11165441">
            <a:off x="3957043" y="3012924"/>
            <a:ext cx="2690638" cy="1291571"/>
          </a:xfrm>
          <a:prstGeom prst="rightArrow">
            <a:avLst/>
          </a:prstGeom>
          <a:solidFill>
            <a:srgbClr val="FFE17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8" name="Right Arrow 7">
            <a:extLst>
              <a:ext uri="{FF2B5EF4-FFF2-40B4-BE49-F238E27FC236}">
                <a16:creationId xmlns:a16="http://schemas.microsoft.com/office/drawing/2014/main" id="{7ED3C70A-68BA-8642-9E65-6C96E7F19C9D}"/>
              </a:ext>
            </a:extLst>
          </p:cNvPr>
          <p:cNvSpPr/>
          <p:nvPr/>
        </p:nvSpPr>
        <p:spPr>
          <a:xfrm rot="3913197">
            <a:off x="5391264" y="3997115"/>
            <a:ext cx="1009544" cy="325313"/>
          </a:xfrm>
          <a:prstGeom prst="rightArrow">
            <a:avLst/>
          </a:prstGeom>
          <a:solidFill>
            <a:srgbClr val="7F489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ight Arrow 8">
            <a:extLst>
              <a:ext uri="{FF2B5EF4-FFF2-40B4-BE49-F238E27FC236}">
                <a16:creationId xmlns:a16="http://schemas.microsoft.com/office/drawing/2014/main" id="{B52E7AF4-8673-784D-BBD8-6496C5A0DC24}"/>
              </a:ext>
            </a:extLst>
          </p:cNvPr>
          <p:cNvSpPr/>
          <p:nvPr/>
        </p:nvSpPr>
        <p:spPr>
          <a:xfrm rot="14781290" flipV="1">
            <a:off x="5610531" y="3734752"/>
            <a:ext cx="932616" cy="317336"/>
          </a:xfrm>
          <a:prstGeom prst="rightArrow">
            <a:avLst/>
          </a:prstGeom>
          <a:solidFill>
            <a:srgbClr val="FFE175"/>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17708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7"/>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6" grpId="1" animBg="1"/>
      <p:bldP spid="7" grpId="0" animBg="1"/>
      <p:bldP spid="7" grpId="1" animBg="1"/>
      <p:bldP spid="8" grpId="0" animBg="1"/>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6F21E2B7-FA2F-314C-964C-0D1C1E4F0A16}"/>
              </a:ext>
            </a:extLst>
          </p:cNvPr>
          <p:cNvSpPr>
            <a:spLocks noGrp="1"/>
          </p:cNvSpPr>
          <p:nvPr>
            <p:ph type="title"/>
          </p:nvPr>
        </p:nvSpPr>
        <p:spPr>
          <a:xfrm>
            <a:off x="762000" y="4351322"/>
            <a:ext cx="3952875" cy="2049478"/>
          </a:xfrm>
        </p:spPr>
        <p:txBody>
          <a:bodyPr>
            <a:normAutofit/>
          </a:bodyPr>
          <a:lstStyle/>
          <a:p>
            <a:r>
              <a:rPr lang="en-US" dirty="0"/>
              <a:t>Plant rewards</a:t>
            </a:r>
          </a:p>
        </p:txBody>
      </p:sp>
      <p:pic>
        <p:nvPicPr>
          <p:cNvPr id="7" name="Picture 6" descr="A picture containing indoor, piece, slice, chocolate&#10;&#10;Description automatically generated">
            <a:extLst>
              <a:ext uri="{FF2B5EF4-FFF2-40B4-BE49-F238E27FC236}">
                <a16:creationId xmlns:a16="http://schemas.microsoft.com/office/drawing/2014/main" id="{6DBAD9D5-3171-754B-BCB5-FA636B823FB9}"/>
              </a:ext>
            </a:extLst>
          </p:cNvPr>
          <p:cNvPicPr>
            <a:picLocks noChangeAspect="1"/>
          </p:cNvPicPr>
          <p:nvPr/>
        </p:nvPicPr>
        <p:blipFill rotWithShape="1">
          <a:blip r:embed="rId2"/>
          <a:srcRect t="38808" r="1" b="5475"/>
          <a:stretch/>
        </p:blipFill>
        <p:spPr>
          <a:xfrm>
            <a:off x="476" y="-33773"/>
            <a:ext cx="12191524" cy="3820944"/>
          </a:xfrm>
          <a:custGeom>
            <a:avLst/>
            <a:gdLst/>
            <a:ahLst/>
            <a:cxnLst/>
            <a:rect l="l" t="t" r="r" b="b"/>
            <a:pathLst>
              <a:path w="12191524" h="3820944">
                <a:moveTo>
                  <a:pt x="0" y="0"/>
                </a:moveTo>
                <a:lnTo>
                  <a:pt x="12191524" y="0"/>
                </a:lnTo>
                <a:lnTo>
                  <a:pt x="12191524" y="999522"/>
                </a:lnTo>
                <a:lnTo>
                  <a:pt x="12191524" y="1442807"/>
                </a:lnTo>
                <a:lnTo>
                  <a:pt x="12122577" y="1473667"/>
                </a:lnTo>
                <a:cubicBezTo>
                  <a:pt x="12109137" y="1479237"/>
                  <a:pt x="12094348" y="1482309"/>
                  <a:pt x="12082252" y="1489797"/>
                </a:cubicBezTo>
                <a:cubicBezTo>
                  <a:pt x="12026558" y="1523980"/>
                  <a:pt x="11972595" y="1560851"/>
                  <a:pt x="11916137" y="1593691"/>
                </a:cubicBezTo>
                <a:cubicBezTo>
                  <a:pt x="11857951" y="1627681"/>
                  <a:pt x="11805909" y="1667816"/>
                  <a:pt x="11765771" y="1722164"/>
                </a:cubicBezTo>
                <a:cubicBezTo>
                  <a:pt x="11728516" y="1772670"/>
                  <a:pt x="11692413" y="1823942"/>
                  <a:pt x="11655351" y="1874640"/>
                </a:cubicBezTo>
                <a:cubicBezTo>
                  <a:pt x="11645941" y="1887507"/>
                  <a:pt x="11637298" y="1902679"/>
                  <a:pt x="11624432" y="1910938"/>
                </a:cubicBezTo>
                <a:cubicBezTo>
                  <a:pt x="11597739" y="1928220"/>
                  <a:pt x="11568548" y="1942239"/>
                  <a:pt x="11539935" y="1956449"/>
                </a:cubicBezTo>
                <a:cubicBezTo>
                  <a:pt x="11515354" y="1968548"/>
                  <a:pt x="11489237" y="1977572"/>
                  <a:pt x="11465234" y="1990631"/>
                </a:cubicBezTo>
                <a:cubicBezTo>
                  <a:pt x="11446031" y="2001003"/>
                  <a:pt x="11428938" y="2015406"/>
                  <a:pt x="11411078" y="2028464"/>
                </a:cubicBezTo>
                <a:cubicBezTo>
                  <a:pt x="11395523" y="2039793"/>
                  <a:pt x="11378432" y="2049587"/>
                  <a:pt x="11365374" y="2063224"/>
                </a:cubicBezTo>
                <a:cubicBezTo>
                  <a:pt x="11333494" y="2096253"/>
                  <a:pt x="11301423" y="2128708"/>
                  <a:pt x="11261864" y="2153097"/>
                </a:cubicBezTo>
                <a:cubicBezTo>
                  <a:pt x="11222880" y="2177292"/>
                  <a:pt x="11186009" y="2204371"/>
                  <a:pt x="11147219" y="2228952"/>
                </a:cubicBezTo>
                <a:cubicBezTo>
                  <a:pt x="11109194" y="2252957"/>
                  <a:pt x="11074820" y="2279264"/>
                  <a:pt x="11055040" y="2321898"/>
                </a:cubicBezTo>
                <a:cubicBezTo>
                  <a:pt x="11046207" y="2340716"/>
                  <a:pt x="11033723" y="2361265"/>
                  <a:pt x="11017016" y="2372212"/>
                </a:cubicBezTo>
                <a:cubicBezTo>
                  <a:pt x="10993203" y="2387766"/>
                  <a:pt x="10963054" y="2393336"/>
                  <a:pt x="10937127" y="2406587"/>
                </a:cubicBezTo>
                <a:cubicBezTo>
                  <a:pt x="10906594" y="2422142"/>
                  <a:pt x="10871260" y="2435584"/>
                  <a:pt x="10850520" y="2460357"/>
                </a:cubicBezTo>
                <a:cubicBezTo>
                  <a:pt x="10832083" y="2482442"/>
                  <a:pt x="10813456" y="2499725"/>
                  <a:pt x="10789065" y="2513743"/>
                </a:cubicBezTo>
                <a:cubicBezTo>
                  <a:pt x="10771977" y="2523538"/>
                  <a:pt x="10759302" y="2541396"/>
                  <a:pt x="10741635" y="2549463"/>
                </a:cubicBezTo>
                <a:cubicBezTo>
                  <a:pt x="10718398" y="2560217"/>
                  <a:pt x="10694970" y="2568667"/>
                  <a:pt x="10674613" y="2585374"/>
                </a:cubicBezTo>
                <a:cubicBezTo>
                  <a:pt x="10653488" y="2602657"/>
                  <a:pt x="10629485" y="2616291"/>
                  <a:pt x="10607400" y="2632424"/>
                </a:cubicBezTo>
                <a:cubicBezTo>
                  <a:pt x="10595686" y="2641064"/>
                  <a:pt x="10586083" y="2652395"/>
                  <a:pt x="10574755" y="2661421"/>
                </a:cubicBezTo>
                <a:cubicBezTo>
                  <a:pt x="10554014" y="2677936"/>
                  <a:pt x="10532889" y="2694066"/>
                  <a:pt x="10511572" y="2709621"/>
                </a:cubicBezTo>
                <a:cubicBezTo>
                  <a:pt x="10490258" y="2725177"/>
                  <a:pt x="10469901" y="2743228"/>
                  <a:pt x="10446472" y="2754559"/>
                </a:cubicBezTo>
                <a:cubicBezTo>
                  <a:pt x="10406530" y="2773763"/>
                  <a:pt x="10362937" y="2785286"/>
                  <a:pt x="10324143" y="2806024"/>
                </a:cubicBezTo>
                <a:cubicBezTo>
                  <a:pt x="10284778" y="2827147"/>
                  <a:pt x="10247712" y="2853650"/>
                  <a:pt x="10212763" y="2881687"/>
                </a:cubicBezTo>
                <a:cubicBezTo>
                  <a:pt x="10185110" y="2903772"/>
                  <a:pt x="10159185" y="2925665"/>
                  <a:pt x="10124423" y="2936993"/>
                </a:cubicBezTo>
                <a:cubicBezTo>
                  <a:pt x="10105029" y="2943332"/>
                  <a:pt x="10084674" y="2957158"/>
                  <a:pt x="10072957" y="2973291"/>
                </a:cubicBezTo>
                <a:cubicBezTo>
                  <a:pt x="10047608" y="3008432"/>
                  <a:pt x="10015155" y="3033205"/>
                  <a:pt x="9978476" y="3054330"/>
                </a:cubicBezTo>
                <a:cubicBezTo>
                  <a:pt x="9929506" y="3082751"/>
                  <a:pt x="9881112" y="3111748"/>
                  <a:pt x="9831950" y="3139593"/>
                </a:cubicBezTo>
                <a:cubicBezTo>
                  <a:pt x="9802955" y="3156110"/>
                  <a:pt x="9774150" y="3173585"/>
                  <a:pt x="9743420" y="3185683"/>
                </a:cubicBezTo>
                <a:cubicBezTo>
                  <a:pt x="9680626" y="3210648"/>
                  <a:pt x="9616293" y="3231963"/>
                  <a:pt x="9552921" y="3255202"/>
                </a:cubicBezTo>
                <a:cubicBezTo>
                  <a:pt x="9532180" y="3262690"/>
                  <a:pt x="9512591" y="3273445"/>
                  <a:pt x="9491467" y="3279975"/>
                </a:cubicBezTo>
                <a:cubicBezTo>
                  <a:pt x="9468614" y="3287079"/>
                  <a:pt x="9444037" y="3289191"/>
                  <a:pt x="9421184" y="3296297"/>
                </a:cubicBezTo>
                <a:cubicBezTo>
                  <a:pt x="9383158" y="3308010"/>
                  <a:pt x="9346287" y="3322991"/>
                  <a:pt x="9308263" y="3334897"/>
                </a:cubicBezTo>
                <a:cubicBezTo>
                  <a:pt x="9234905" y="3357750"/>
                  <a:pt x="9161354" y="3379643"/>
                  <a:pt x="9087805" y="3401342"/>
                </a:cubicBezTo>
                <a:cubicBezTo>
                  <a:pt x="9072058" y="3405952"/>
                  <a:pt x="9054966" y="3406528"/>
                  <a:pt x="9039413" y="3411520"/>
                </a:cubicBezTo>
                <a:cubicBezTo>
                  <a:pt x="8998123" y="3424963"/>
                  <a:pt x="8957026" y="3439557"/>
                  <a:pt x="8916122" y="3454344"/>
                </a:cubicBezTo>
                <a:cubicBezTo>
                  <a:pt x="8891351" y="3463370"/>
                  <a:pt x="8867152" y="3474508"/>
                  <a:pt x="8842189" y="3483149"/>
                </a:cubicBezTo>
                <a:cubicBezTo>
                  <a:pt x="8822216" y="3490063"/>
                  <a:pt x="8801668" y="3495439"/>
                  <a:pt x="8780927" y="3499665"/>
                </a:cubicBezTo>
                <a:cubicBezTo>
                  <a:pt x="8763068" y="3503316"/>
                  <a:pt x="8744441" y="3502930"/>
                  <a:pt x="8726773" y="3507348"/>
                </a:cubicBezTo>
                <a:cubicBezTo>
                  <a:pt x="8678955" y="3519252"/>
                  <a:pt x="8631715" y="3532697"/>
                  <a:pt x="8584281" y="3545369"/>
                </a:cubicBezTo>
                <a:cubicBezTo>
                  <a:pt x="8565270" y="3550363"/>
                  <a:pt x="8545874" y="3554014"/>
                  <a:pt x="8527437" y="3560350"/>
                </a:cubicBezTo>
                <a:cubicBezTo>
                  <a:pt x="8478083" y="3577056"/>
                  <a:pt x="8429499" y="3596067"/>
                  <a:pt x="8379953" y="3611816"/>
                </a:cubicBezTo>
                <a:cubicBezTo>
                  <a:pt x="8338858" y="3624874"/>
                  <a:pt x="8296608" y="3634283"/>
                  <a:pt x="8254935" y="3645805"/>
                </a:cubicBezTo>
                <a:cubicBezTo>
                  <a:pt x="8237268" y="3650799"/>
                  <a:pt x="8220369" y="3657906"/>
                  <a:pt x="8202705" y="3662128"/>
                </a:cubicBezTo>
                <a:cubicBezTo>
                  <a:pt x="8163143" y="3671732"/>
                  <a:pt x="8123007" y="3679796"/>
                  <a:pt x="8083256" y="3689399"/>
                </a:cubicBezTo>
                <a:cubicBezTo>
                  <a:pt x="8060593" y="3694967"/>
                  <a:pt x="8038702" y="3704953"/>
                  <a:pt x="8015657" y="3708604"/>
                </a:cubicBezTo>
                <a:cubicBezTo>
                  <a:pt x="7960927" y="3717244"/>
                  <a:pt x="7905813" y="3723388"/>
                  <a:pt x="7850697" y="3730302"/>
                </a:cubicBezTo>
                <a:cubicBezTo>
                  <a:pt x="7793857" y="3737407"/>
                  <a:pt x="7737204" y="3744897"/>
                  <a:pt x="7680358" y="3751233"/>
                </a:cubicBezTo>
                <a:cubicBezTo>
                  <a:pt x="7649249" y="3754499"/>
                  <a:pt x="7617946" y="3755075"/>
                  <a:pt x="7586836" y="3758148"/>
                </a:cubicBezTo>
                <a:cubicBezTo>
                  <a:pt x="7559567" y="3760838"/>
                  <a:pt x="7532490" y="3765830"/>
                  <a:pt x="7505221" y="3769096"/>
                </a:cubicBezTo>
                <a:cubicBezTo>
                  <a:pt x="7481600" y="3771782"/>
                  <a:pt x="7457787" y="3773318"/>
                  <a:pt x="7434167" y="3776008"/>
                </a:cubicBezTo>
                <a:cubicBezTo>
                  <a:pt x="7396337" y="3780424"/>
                  <a:pt x="7358696" y="3785419"/>
                  <a:pt x="7321059" y="3790027"/>
                </a:cubicBezTo>
                <a:cubicBezTo>
                  <a:pt x="7305312" y="3791755"/>
                  <a:pt x="7288795" y="3796555"/>
                  <a:pt x="7274008" y="3793677"/>
                </a:cubicBezTo>
                <a:cubicBezTo>
                  <a:pt x="7236753" y="3786377"/>
                  <a:pt x="7200073" y="3788491"/>
                  <a:pt x="7163010" y="3793483"/>
                </a:cubicBezTo>
                <a:cubicBezTo>
                  <a:pt x="7150336" y="3795213"/>
                  <a:pt x="7136701" y="3794827"/>
                  <a:pt x="7124411" y="3791563"/>
                </a:cubicBezTo>
                <a:cubicBezTo>
                  <a:pt x="7099253" y="3785033"/>
                  <a:pt x="7074865" y="3775814"/>
                  <a:pt x="7050092" y="3767750"/>
                </a:cubicBezTo>
                <a:cubicBezTo>
                  <a:pt x="7047401" y="3766790"/>
                  <a:pt x="7044138" y="3766598"/>
                  <a:pt x="7041259" y="3766022"/>
                </a:cubicBezTo>
                <a:cubicBezTo>
                  <a:pt x="7024935" y="3762756"/>
                  <a:pt x="7008806" y="3759492"/>
                  <a:pt x="6992479" y="3756611"/>
                </a:cubicBezTo>
                <a:cubicBezTo>
                  <a:pt x="6983647" y="3755075"/>
                  <a:pt x="6974621" y="3754883"/>
                  <a:pt x="6965786" y="3753539"/>
                </a:cubicBezTo>
                <a:cubicBezTo>
                  <a:pt x="6931605" y="3748161"/>
                  <a:pt x="6893965" y="3757188"/>
                  <a:pt x="6864390" y="3733953"/>
                </a:cubicBezTo>
                <a:cubicBezTo>
                  <a:pt x="6845188" y="3718972"/>
                  <a:pt x="6826559" y="3722430"/>
                  <a:pt x="6806012" y="3724734"/>
                </a:cubicBezTo>
                <a:cubicBezTo>
                  <a:pt x="6790457" y="3726462"/>
                  <a:pt x="6774517" y="3725884"/>
                  <a:pt x="6758771" y="3726078"/>
                </a:cubicBezTo>
                <a:cubicBezTo>
                  <a:pt x="6731118" y="3726652"/>
                  <a:pt x="6703464" y="3726846"/>
                  <a:pt x="6675809" y="3727806"/>
                </a:cubicBezTo>
                <a:cubicBezTo>
                  <a:pt x="6666975" y="3728190"/>
                  <a:pt x="6657953" y="3732993"/>
                  <a:pt x="6649308" y="3732225"/>
                </a:cubicBezTo>
                <a:cubicBezTo>
                  <a:pt x="6609365" y="3728574"/>
                  <a:pt x="6569421" y="3722812"/>
                  <a:pt x="6529475" y="3719548"/>
                </a:cubicBezTo>
                <a:cubicBezTo>
                  <a:pt x="6506816" y="3717630"/>
                  <a:pt x="6483579" y="3721276"/>
                  <a:pt x="6461111" y="3718588"/>
                </a:cubicBezTo>
                <a:cubicBezTo>
                  <a:pt x="6435188" y="3715516"/>
                  <a:pt x="6409839" y="3707644"/>
                  <a:pt x="6384104" y="3702841"/>
                </a:cubicBezTo>
                <a:cubicBezTo>
                  <a:pt x="6377000" y="3701497"/>
                  <a:pt x="6369125" y="3703225"/>
                  <a:pt x="6361637" y="3703609"/>
                </a:cubicBezTo>
                <a:cubicBezTo>
                  <a:pt x="6353187" y="3703993"/>
                  <a:pt x="6344928" y="3704761"/>
                  <a:pt x="6336480" y="3704953"/>
                </a:cubicBezTo>
                <a:cubicBezTo>
                  <a:pt x="6310745" y="3705339"/>
                  <a:pt x="6285014" y="3704761"/>
                  <a:pt x="6259279" y="3706108"/>
                </a:cubicBezTo>
                <a:cubicBezTo>
                  <a:pt x="6243533" y="3706876"/>
                  <a:pt x="6227020" y="3714748"/>
                  <a:pt x="6212421" y="3711868"/>
                </a:cubicBezTo>
                <a:cubicBezTo>
                  <a:pt x="6182658" y="3706298"/>
                  <a:pt x="6152891" y="3718780"/>
                  <a:pt x="6123127" y="3708412"/>
                </a:cubicBezTo>
                <a:cubicBezTo>
                  <a:pt x="6113907" y="3705339"/>
                  <a:pt x="6101232" y="3713020"/>
                  <a:pt x="6090095" y="3713404"/>
                </a:cubicBezTo>
                <a:cubicBezTo>
                  <a:pt x="6062249" y="3714364"/>
                  <a:pt x="6034404" y="3714172"/>
                  <a:pt x="6006559" y="3713980"/>
                </a:cubicBezTo>
                <a:cubicBezTo>
                  <a:pt x="5981594" y="3713788"/>
                  <a:pt x="5955667" y="3716476"/>
                  <a:pt x="5931664" y="3711100"/>
                </a:cubicBezTo>
                <a:cubicBezTo>
                  <a:pt x="5906505" y="3705339"/>
                  <a:pt x="5883846" y="3706108"/>
                  <a:pt x="5859457" y="3712636"/>
                </a:cubicBezTo>
                <a:cubicBezTo>
                  <a:pt x="5842749" y="3717052"/>
                  <a:pt x="5825082" y="3717630"/>
                  <a:pt x="5807800" y="3718972"/>
                </a:cubicBezTo>
                <a:cubicBezTo>
                  <a:pt x="5789173" y="3720508"/>
                  <a:pt x="5768624" y="3716476"/>
                  <a:pt x="5751725" y="3722812"/>
                </a:cubicBezTo>
                <a:cubicBezTo>
                  <a:pt x="5701409" y="3741633"/>
                  <a:pt x="5649751" y="3745665"/>
                  <a:pt x="5597135" y="3745665"/>
                </a:cubicBezTo>
                <a:cubicBezTo>
                  <a:pt x="5587530" y="3745665"/>
                  <a:pt x="5577737" y="3742979"/>
                  <a:pt x="5568522" y="3740097"/>
                </a:cubicBezTo>
                <a:cubicBezTo>
                  <a:pt x="5514748" y="3722812"/>
                  <a:pt x="5460785" y="3724348"/>
                  <a:pt x="5406055" y="3734911"/>
                </a:cubicBezTo>
                <a:cubicBezTo>
                  <a:pt x="5394725" y="3737217"/>
                  <a:pt x="5382052" y="3737601"/>
                  <a:pt x="5370722" y="3735297"/>
                </a:cubicBezTo>
                <a:cubicBezTo>
                  <a:pt x="5338843" y="3728574"/>
                  <a:pt x="5307923" y="3717436"/>
                  <a:pt x="5275854" y="3712636"/>
                </a:cubicBezTo>
                <a:cubicBezTo>
                  <a:pt x="5222853" y="3704761"/>
                  <a:pt x="5176956" y="3731262"/>
                  <a:pt x="5129523" y="3748547"/>
                </a:cubicBezTo>
                <a:cubicBezTo>
                  <a:pt x="5084393" y="3764870"/>
                  <a:pt x="5045986" y="3801741"/>
                  <a:pt x="4992598" y="3793483"/>
                </a:cubicBezTo>
                <a:cubicBezTo>
                  <a:pt x="4987223" y="3792715"/>
                  <a:pt x="4981269" y="3797899"/>
                  <a:pt x="4975315" y="3799245"/>
                </a:cubicBezTo>
                <a:cubicBezTo>
                  <a:pt x="4958992" y="3802893"/>
                  <a:pt x="4942670" y="3807309"/>
                  <a:pt x="4926153" y="3809040"/>
                </a:cubicBezTo>
                <a:cubicBezTo>
                  <a:pt x="4905990" y="3811344"/>
                  <a:pt x="4885441" y="3810576"/>
                  <a:pt x="4865279" y="3812496"/>
                </a:cubicBezTo>
                <a:cubicBezTo>
                  <a:pt x="4839352" y="3814800"/>
                  <a:pt x="4813813" y="3820944"/>
                  <a:pt x="4788077" y="3820944"/>
                </a:cubicBezTo>
                <a:cubicBezTo>
                  <a:pt x="4767337" y="3820944"/>
                  <a:pt x="4746790" y="3813840"/>
                  <a:pt x="4726243" y="3810382"/>
                </a:cubicBezTo>
                <a:cubicBezTo>
                  <a:pt x="4697244" y="3805581"/>
                  <a:pt x="4665364" y="3806925"/>
                  <a:pt x="4639824" y="3794635"/>
                </a:cubicBezTo>
                <a:cubicBezTo>
                  <a:pt x="4612556" y="3781576"/>
                  <a:pt x="4586629" y="3775624"/>
                  <a:pt x="4558401" y="3779656"/>
                </a:cubicBezTo>
                <a:cubicBezTo>
                  <a:pt x="4548990" y="3781000"/>
                  <a:pt x="4536892" y="3789067"/>
                  <a:pt x="4532667" y="3797323"/>
                </a:cubicBezTo>
                <a:cubicBezTo>
                  <a:pt x="4523257" y="3815760"/>
                  <a:pt x="4510393" y="3819026"/>
                  <a:pt x="4492916" y="3812686"/>
                </a:cubicBezTo>
                <a:cubicBezTo>
                  <a:pt x="4477745" y="3807309"/>
                  <a:pt x="4459117" y="3804621"/>
                  <a:pt x="4448748" y="3794251"/>
                </a:cubicBezTo>
                <a:cubicBezTo>
                  <a:pt x="4419365" y="3764870"/>
                  <a:pt x="4381917" y="3763910"/>
                  <a:pt x="4345430" y="3756037"/>
                </a:cubicBezTo>
                <a:cubicBezTo>
                  <a:pt x="4323158" y="3751233"/>
                  <a:pt x="4302414" y="3751043"/>
                  <a:pt x="4280138" y="3754307"/>
                </a:cubicBezTo>
                <a:cubicBezTo>
                  <a:pt x="4231745" y="3761606"/>
                  <a:pt x="4184696" y="3751233"/>
                  <a:pt x="4138222" y="3737985"/>
                </a:cubicBezTo>
                <a:cubicBezTo>
                  <a:pt x="4107495" y="3729150"/>
                  <a:pt x="4076002" y="3723774"/>
                  <a:pt x="4045468" y="3714748"/>
                </a:cubicBezTo>
                <a:cubicBezTo>
                  <a:pt x="4022615" y="3707836"/>
                  <a:pt x="3999765" y="3699577"/>
                  <a:pt x="3978834" y="3688439"/>
                </a:cubicBezTo>
                <a:cubicBezTo>
                  <a:pt x="3948489" y="3672114"/>
                  <a:pt x="3921990" y="3647533"/>
                  <a:pt x="3883388" y="3654063"/>
                </a:cubicBezTo>
                <a:cubicBezTo>
                  <a:pt x="3849397" y="3659824"/>
                  <a:pt x="3818673" y="3647727"/>
                  <a:pt x="3787562" y="3636205"/>
                </a:cubicBezTo>
                <a:cubicBezTo>
                  <a:pt x="3764709" y="3627754"/>
                  <a:pt x="3741860" y="3619112"/>
                  <a:pt x="3718236" y="3613736"/>
                </a:cubicBezTo>
                <a:cubicBezTo>
                  <a:pt x="3690198" y="3607398"/>
                  <a:pt x="3658511" y="3610088"/>
                  <a:pt x="3633546" y="3598371"/>
                </a:cubicBezTo>
                <a:cubicBezTo>
                  <a:pt x="3607429" y="3586081"/>
                  <a:pt x="3585730" y="3594339"/>
                  <a:pt x="3562493" y="3597797"/>
                </a:cubicBezTo>
                <a:cubicBezTo>
                  <a:pt x="3525430" y="3603173"/>
                  <a:pt x="3488557" y="3613160"/>
                  <a:pt x="3451111" y="3600485"/>
                </a:cubicBezTo>
                <a:cubicBezTo>
                  <a:pt x="3405599" y="3585123"/>
                  <a:pt x="3360470" y="3568608"/>
                  <a:pt x="3314766" y="3554014"/>
                </a:cubicBezTo>
                <a:cubicBezTo>
                  <a:pt x="3297095" y="3548441"/>
                  <a:pt x="3278088" y="3546137"/>
                  <a:pt x="3259650" y="3543641"/>
                </a:cubicBezTo>
                <a:cubicBezTo>
                  <a:pt x="3242177" y="3541529"/>
                  <a:pt x="3221244" y="3546905"/>
                  <a:pt x="3207800" y="3538841"/>
                </a:cubicBezTo>
                <a:cubicBezTo>
                  <a:pt x="3173232" y="3518102"/>
                  <a:pt x="3137707" y="3507924"/>
                  <a:pt x="3097761" y="3507924"/>
                </a:cubicBezTo>
                <a:cubicBezTo>
                  <a:pt x="3082781" y="3507924"/>
                  <a:pt x="3068186" y="3499281"/>
                  <a:pt x="3053018" y="3497743"/>
                </a:cubicBezTo>
                <a:cubicBezTo>
                  <a:pt x="3032275" y="3495825"/>
                  <a:pt x="3008462" y="3490639"/>
                  <a:pt x="2990411" y="3497937"/>
                </a:cubicBezTo>
                <a:cubicBezTo>
                  <a:pt x="2947971" y="3515220"/>
                  <a:pt x="2913598" y="3500817"/>
                  <a:pt x="2876535" y="3483727"/>
                </a:cubicBezTo>
                <a:cubicBezTo>
                  <a:pt x="2840045" y="3466826"/>
                  <a:pt x="2801638" y="3453386"/>
                  <a:pt x="2762848" y="3442245"/>
                </a:cubicBezTo>
                <a:cubicBezTo>
                  <a:pt x="2748254" y="3438213"/>
                  <a:pt x="2730779" y="3444935"/>
                  <a:pt x="2714647" y="3446277"/>
                </a:cubicBezTo>
                <a:cubicBezTo>
                  <a:pt x="2708884" y="3446663"/>
                  <a:pt x="2702546" y="3447239"/>
                  <a:pt x="2697364" y="3445319"/>
                </a:cubicBezTo>
                <a:cubicBezTo>
                  <a:pt x="2647242" y="3426883"/>
                  <a:pt x="2596350" y="3412864"/>
                  <a:pt x="2542006" y="3422464"/>
                </a:cubicBezTo>
                <a:cubicBezTo>
                  <a:pt x="2537013" y="3423426"/>
                  <a:pt x="2531443" y="3421314"/>
                  <a:pt x="2526449" y="3419970"/>
                </a:cubicBezTo>
                <a:cubicBezTo>
                  <a:pt x="2502060" y="3413056"/>
                  <a:pt x="2478247" y="3402110"/>
                  <a:pt x="2453476" y="3399614"/>
                </a:cubicBezTo>
                <a:cubicBezTo>
                  <a:pt x="2392408" y="3393469"/>
                  <a:pt x="2330957" y="3390971"/>
                  <a:pt x="2269501" y="3386939"/>
                </a:cubicBezTo>
                <a:cubicBezTo>
                  <a:pt x="2265661" y="3386747"/>
                  <a:pt x="2261629" y="3386747"/>
                  <a:pt x="2258173" y="3385403"/>
                </a:cubicBezTo>
                <a:cubicBezTo>
                  <a:pt x="2235512" y="3377145"/>
                  <a:pt x="2215733" y="3379835"/>
                  <a:pt x="2196526" y="3395579"/>
                </a:cubicBezTo>
                <a:cubicBezTo>
                  <a:pt x="2188078" y="3402494"/>
                  <a:pt x="2176555" y="3406142"/>
                  <a:pt x="2165995" y="3409984"/>
                </a:cubicBezTo>
                <a:cubicBezTo>
                  <a:pt x="2150438" y="3415746"/>
                  <a:pt x="2134500" y="3421314"/>
                  <a:pt x="2118369" y="3424963"/>
                </a:cubicBezTo>
                <a:cubicBezTo>
                  <a:pt x="2102428" y="3428419"/>
                  <a:pt x="2085338" y="3433219"/>
                  <a:pt x="2069975" y="3430533"/>
                </a:cubicBezTo>
                <a:cubicBezTo>
                  <a:pt x="2042322" y="3425731"/>
                  <a:pt x="2016011" y="3414978"/>
                  <a:pt x="1988742" y="3407870"/>
                </a:cubicBezTo>
                <a:cubicBezTo>
                  <a:pt x="1979334" y="3405374"/>
                  <a:pt x="1968961" y="3405760"/>
                  <a:pt x="1959169" y="3405566"/>
                </a:cubicBezTo>
                <a:cubicBezTo>
                  <a:pt x="1936700" y="3404992"/>
                  <a:pt x="1913655" y="3410560"/>
                  <a:pt x="1893300" y="3394621"/>
                </a:cubicBezTo>
                <a:cubicBezTo>
                  <a:pt x="1874482" y="3379643"/>
                  <a:pt x="1855467" y="3384057"/>
                  <a:pt x="1835688" y="3395389"/>
                </a:cubicBezTo>
                <a:cubicBezTo>
                  <a:pt x="1821477" y="3403456"/>
                  <a:pt x="1805349" y="3409792"/>
                  <a:pt x="1789408" y="3412864"/>
                </a:cubicBezTo>
                <a:cubicBezTo>
                  <a:pt x="1767515" y="3417088"/>
                  <a:pt x="1745815" y="3418818"/>
                  <a:pt x="1722194" y="3416320"/>
                </a:cubicBezTo>
                <a:cubicBezTo>
                  <a:pt x="1705487" y="3414592"/>
                  <a:pt x="1691850" y="3413824"/>
                  <a:pt x="1678792" y="3403646"/>
                </a:cubicBezTo>
                <a:cubicBezTo>
                  <a:pt x="1676682" y="3402110"/>
                  <a:pt x="1672842" y="3401726"/>
                  <a:pt x="1669960" y="3401920"/>
                </a:cubicBezTo>
                <a:cubicBezTo>
                  <a:pt x="1632128" y="3405184"/>
                  <a:pt x="1594681" y="3403456"/>
                  <a:pt x="1556465" y="3401150"/>
                </a:cubicBezTo>
                <a:cubicBezTo>
                  <a:pt x="1507881" y="3398077"/>
                  <a:pt x="1456797" y="3407102"/>
                  <a:pt x="1414742" y="3439365"/>
                </a:cubicBezTo>
                <a:cubicBezTo>
                  <a:pt x="1408597" y="3444167"/>
                  <a:pt x="1399379" y="3446277"/>
                  <a:pt x="1391313" y="3447431"/>
                </a:cubicBezTo>
                <a:cubicBezTo>
                  <a:pt x="1353289" y="3452424"/>
                  <a:pt x="1315074" y="3455882"/>
                  <a:pt x="1277050" y="3461450"/>
                </a:cubicBezTo>
                <a:cubicBezTo>
                  <a:pt x="1256309" y="3464522"/>
                  <a:pt x="1234609" y="3467212"/>
                  <a:pt x="1215792" y="3475661"/>
                </a:cubicBezTo>
                <a:cubicBezTo>
                  <a:pt x="1197357" y="3483917"/>
                  <a:pt x="1182567" y="3493711"/>
                  <a:pt x="1171622" y="3476429"/>
                </a:cubicBezTo>
                <a:cubicBezTo>
                  <a:pt x="1152035" y="3485647"/>
                  <a:pt x="1134940" y="3493329"/>
                  <a:pt x="1118238" y="3501586"/>
                </a:cubicBezTo>
                <a:cubicBezTo>
                  <a:pt x="1112090" y="3504658"/>
                  <a:pt x="1106906" y="3509652"/>
                  <a:pt x="1100759" y="3512532"/>
                </a:cubicBezTo>
                <a:cubicBezTo>
                  <a:pt x="1094229" y="3515606"/>
                  <a:pt x="1086933" y="3517524"/>
                  <a:pt x="1079829" y="3519060"/>
                </a:cubicBezTo>
                <a:cubicBezTo>
                  <a:pt x="1048141" y="3525974"/>
                  <a:pt x="1016454" y="3532311"/>
                  <a:pt x="984963" y="3539801"/>
                </a:cubicBezTo>
                <a:cubicBezTo>
                  <a:pt x="978814" y="3541337"/>
                  <a:pt x="973630" y="3547483"/>
                  <a:pt x="968060" y="3551515"/>
                </a:cubicBezTo>
                <a:cubicBezTo>
                  <a:pt x="964412" y="3554204"/>
                  <a:pt x="960764" y="3558236"/>
                  <a:pt x="956730" y="3558814"/>
                </a:cubicBezTo>
                <a:cubicBezTo>
                  <a:pt x="926004" y="3563422"/>
                  <a:pt x="895471" y="3568800"/>
                  <a:pt x="864554" y="3571104"/>
                </a:cubicBezTo>
                <a:cubicBezTo>
                  <a:pt x="838629" y="3573022"/>
                  <a:pt x="813662" y="3572448"/>
                  <a:pt x="806942" y="3605862"/>
                </a:cubicBezTo>
                <a:cubicBezTo>
                  <a:pt x="805790" y="3611624"/>
                  <a:pt x="797532" y="3617770"/>
                  <a:pt x="791197" y="3620648"/>
                </a:cubicBezTo>
                <a:cubicBezTo>
                  <a:pt x="773144" y="3628906"/>
                  <a:pt x="753938" y="3634475"/>
                  <a:pt x="736079" y="3642925"/>
                </a:cubicBezTo>
                <a:cubicBezTo>
                  <a:pt x="677509" y="3671154"/>
                  <a:pt x="616250" y="3689015"/>
                  <a:pt x="550764" y="3685751"/>
                </a:cubicBezTo>
                <a:cubicBezTo>
                  <a:pt x="530409" y="3684791"/>
                  <a:pt x="510628" y="3674418"/>
                  <a:pt x="497762" y="3670578"/>
                </a:cubicBezTo>
                <a:cubicBezTo>
                  <a:pt x="460700" y="3685751"/>
                  <a:pt x="429589" y="3700345"/>
                  <a:pt x="397134" y="3711290"/>
                </a:cubicBezTo>
                <a:cubicBezTo>
                  <a:pt x="368521" y="3721084"/>
                  <a:pt x="338562" y="3727230"/>
                  <a:pt x="309178" y="3734335"/>
                </a:cubicBezTo>
                <a:cubicBezTo>
                  <a:pt x="298424" y="3737025"/>
                  <a:pt x="287479" y="3738561"/>
                  <a:pt x="276533" y="3739905"/>
                </a:cubicBezTo>
                <a:cubicBezTo>
                  <a:pt x="242352" y="3744129"/>
                  <a:pt x="206632" y="3733953"/>
                  <a:pt x="173219" y="3750083"/>
                </a:cubicBezTo>
                <a:cubicBezTo>
                  <a:pt x="155742" y="3758534"/>
                  <a:pt x="138458" y="3768710"/>
                  <a:pt x="120023" y="3773128"/>
                </a:cubicBezTo>
                <a:cubicBezTo>
                  <a:pt x="100244" y="3777928"/>
                  <a:pt x="80895" y="3785419"/>
                  <a:pt x="61139" y="3790771"/>
                </a:cubicBezTo>
                <a:lnTo>
                  <a:pt x="0" y="3795581"/>
                </a:lnTo>
                <a:lnTo>
                  <a:pt x="0" y="3082393"/>
                </a:lnTo>
                <a:close/>
              </a:path>
            </a:pathLst>
          </a:custGeom>
          <a:effectLst>
            <a:outerShdw blurRad="381000" dist="152400" dir="5400000" algn="t" rotWithShape="0">
              <a:prstClr val="black">
                <a:alpha val="10000"/>
              </a:prstClr>
            </a:outerShdw>
          </a:effectLst>
        </p:spPr>
      </p:pic>
      <p:sp>
        <p:nvSpPr>
          <p:cNvPr id="14" name="Freeform: Shape 13">
            <a:extLst>
              <a:ext uri="{FF2B5EF4-FFF2-40B4-BE49-F238E27FC236}">
                <a16:creationId xmlns:a16="http://schemas.microsoft.com/office/drawing/2014/main" id="{A027D562-8F7E-478A-942E-D959A950C5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6" name="Freeform: Shape 15">
            <a:extLst>
              <a:ext uri="{FF2B5EF4-FFF2-40B4-BE49-F238E27FC236}">
                <a16:creationId xmlns:a16="http://schemas.microsoft.com/office/drawing/2014/main" id="{48A28C56-2619-47F0-B448-9D145309B8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6" y="965747"/>
            <a:ext cx="12191524" cy="2821422"/>
          </a:xfrm>
          <a:custGeom>
            <a:avLst/>
            <a:gdLst>
              <a:gd name="connsiteX0" fmla="*/ 6095524 w 6095524"/>
              <a:gd name="connsiteY0" fmla="*/ 0 h 1410656"/>
              <a:gd name="connsiteX1" fmla="*/ 6095524 w 6095524"/>
              <a:gd name="connsiteY1" fmla="*/ 221634 h 1410656"/>
              <a:gd name="connsiteX2" fmla="*/ 6061052 w 6095524"/>
              <a:gd name="connsiteY2" fmla="*/ 237063 h 1410656"/>
              <a:gd name="connsiteX3" fmla="*/ 6040890 w 6095524"/>
              <a:gd name="connsiteY3" fmla="*/ 245128 h 1410656"/>
              <a:gd name="connsiteX4" fmla="*/ 5957836 w 6095524"/>
              <a:gd name="connsiteY4" fmla="*/ 297073 h 1410656"/>
              <a:gd name="connsiteX5" fmla="*/ 5882656 w 6095524"/>
              <a:gd name="connsiteY5" fmla="*/ 361307 h 1410656"/>
              <a:gd name="connsiteX6" fmla="*/ 5827448 w 6095524"/>
              <a:gd name="connsiteY6" fmla="*/ 437542 h 1410656"/>
              <a:gd name="connsiteX7" fmla="*/ 5811989 w 6095524"/>
              <a:gd name="connsiteY7" fmla="*/ 455690 h 1410656"/>
              <a:gd name="connsiteX8" fmla="*/ 5769742 w 6095524"/>
              <a:gd name="connsiteY8" fmla="*/ 478445 h 1410656"/>
              <a:gd name="connsiteX9" fmla="*/ 5732393 w 6095524"/>
              <a:gd name="connsiteY9" fmla="*/ 495535 h 1410656"/>
              <a:gd name="connsiteX10" fmla="*/ 5705316 w 6095524"/>
              <a:gd name="connsiteY10" fmla="*/ 514451 h 1410656"/>
              <a:gd name="connsiteX11" fmla="*/ 5682465 w 6095524"/>
              <a:gd name="connsiteY11" fmla="*/ 531830 h 1410656"/>
              <a:gd name="connsiteX12" fmla="*/ 5630712 w 6095524"/>
              <a:gd name="connsiteY12" fmla="*/ 576765 h 1410656"/>
              <a:gd name="connsiteX13" fmla="*/ 5573392 w 6095524"/>
              <a:gd name="connsiteY13" fmla="*/ 614691 h 1410656"/>
              <a:gd name="connsiteX14" fmla="*/ 5527304 w 6095524"/>
              <a:gd name="connsiteY14" fmla="*/ 661162 h 1410656"/>
              <a:gd name="connsiteX15" fmla="*/ 5508293 w 6095524"/>
              <a:gd name="connsiteY15" fmla="*/ 686318 h 1410656"/>
              <a:gd name="connsiteX16" fmla="*/ 5468350 w 6095524"/>
              <a:gd name="connsiteY16" fmla="*/ 703505 h 1410656"/>
              <a:gd name="connsiteX17" fmla="*/ 5425048 w 6095524"/>
              <a:gd name="connsiteY17" fmla="*/ 730389 h 1410656"/>
              <a:gd name="connsiteX18" fmla="*/ 5394322 w 6095524"/>
              <a:gd name="connsiteY18" fmla="*/ 757081 h 1410656"/>
              <a:gd name="connsiteX19" fmla="*/ 5370608 w 6095524"/>
              <a:gd name="connsiteY19" fmla="*/ 774940 h 1410656"/>
              <a:gd name="connsiteX20" fmla="*/ 5337098 w 6095524"/>
              <a:gd name="connsiteY20" fmla="*/ 792895 h 1410656"/>
              <a:gd name="connsiteX21" fmla="*/ 5303493 w 6095524"/>
              <a:gd name="connsiteY21" fmla="*/ 816419 h 1410656"/>
              <a:gd name="connsiteX22" fmla="*/ 5287171 w 6095524"/>
              <a:gd name="connsiteY22" fmla="*/ 830917 h 1410656"/>
              <a:gd name="connsiteX23" fmla="*/ 5255581 w 6095524"/>
              <a:gd name="connsiteY23" fmla="*/ 855016 h 1410656"/>
              <a:gd name="connsiteX24" fmla="*/ 5223032 w 6095524"/>
              <a:gd name="connsiteY24" fmla="*/ 877484 h 1410656"/>
              <a:gd name="connsiteX25" fmla="*/ 5161870 w 6095524"/>
              <a:gd name="connsiteY25" fmla="*/ 903216 h 1410656"/>
              <a:gd name="connsiteX26" fmla="*/ 5106182 w 6095524"/>
              <a:gd name="connsiteY26" fmla="*/ 941046 h 1410656"/>
              <a:gd name="connsiteX27" fmla="*/ 5062014 w 6095524"/>
              <a:gd name="connsiteY27" fmla="*/ 968698 h 1410656"/>
              <a:gd name="connsiteX28" fmla="*/ 5036282 w 6095524"/>
              <a:gd name="connsiteY28" fmla="*/ 986846 h 1410656"/>
              <a:gd name="connsiteX29" fmla="*/ 4989043 w 6095524"/>
              <a:gd name="connsiteY29" fmla="*/ 1027364 h 1410656"/>
              <a:gd name="connsiteX30" fmla="*/ 4915783 w 6095524"/>
              <a:gd name="connsiteY30" fmla="*/ 1069994 h 1410656"/>
              <a:gd name="connsiteX31" fmla="*/ 4871520 w 6095524"/>
              <a:gd name="connsiteY31" fmla="*/ 1093038 h 1410656"/>
              <a:gd name="connsiteX32" fmla="*/ 4776274 w 6095524"/>
              <a:gd name="connsiteY32" fmla="*/ 1127796 h 1410656"/>
              <a:gd name="connsiteX33" fmla="*/ 4745548 w 6095524"/>
              <a:gd name="connsiteY33" fmla="*/ 1140182 h 1410656"/>
              <a:gd name="connsiteX34" fmla="*/ 4710408 w 6095524"/>
              <a:gd name="connsiteY34" fmla="*/ 1148343 h 1410656"/>
              <a:gd name="connsiteX35" fmla="*/ 4653950 w 6095524"/>
              <a:gd name="connsiteY35" fmla="*/ 1167642 h 1410656"/>
              <a:gd name="connsiteX36" fmla="*/ 4543725 w 6095524"/>
              <a:gd name="connsiteY36" fmla="*/ 1200863 h 1410656"/>
              <a:gd name="connsiteX37" fmla="*/ 4519530 w 6095524"/>
              <a:gd name="connsiteY37" fmla="*/ 1205952 h 1410656"/>
              <a:gd name="connsiteX38" fmla="*/ 4457887 w 6095524"/>
              <a:gd name="connsiteY38" fmla="*/ 1227363 h 1410656"/>
              <a:gd name="connsiteX39" fmla="*/ 4420922 w 6095524"/>
              <a:gd name="connsiteY39" fmla="*/ 1241765 h 1410656"/>
              <a:gd name="connsiteX40" fmla="*/ 4390292 w 6095524"/>
              <a:gd name="connsiteY40" fmla="*/ 1250023 h 1410656"/>
              <a:gd name="connsiteX41" fmla="*/ 4363216 w 6095524"/>
              <a:gd name="connsiteY41" fmla="*/ 1253864 h 1410656"/>
              <a:gd name="connsiteX42" fmla="*/ 4291973 w 6095524"/>
              <a:gd name="connsiteY42" fmla="*/ 1272874 h 1410656"/>
              <a:gd name="connsiteX43" fmla="*/ 4263552 w 6095524"/>
              <a:gd name="connsiteY43" fmla="*/ 1280364 h 1410656"/>
              <a:gd name="connsiteX44" fmla="*/ 4189813 w 6095524"/>
              <a:gd name="connsiteY44" fmla="*/ 1306096 h 1410656"/>
              <a:gd name="connsiteX45" fmla="*/ 4127306 w 6095524"/>
              <a:gd name="connsiteY45" fmla="*/ 1323090 h 1410656"/>
              <a:gd name="connsiteX46" fmla="*/ 4101192 w 6095524"/>
              <a:gd name="connsiteY46" fmla="*/ 1331251 h 1410656"/>
              <a:gd name="connsiteX47" fmla="*/ 4041470 w 6095524"/>
              <a:gd name="connsiteY47" fmla="*/ 1344886 h 1410656"/>
              <a:gd name="connsiteX48" fmla="*/ 4007672 w 6095524"/>
              <a:gd name="connsiteY48" fmla="*/ 1354488 h 1410656"/>
              <a:gd name="connsiteX49" fmla="*/ 3925195 w 6095524"/>
              <a:gd name="connsiteY49" fmla="*/ 1365337 h 1410656"/>
              <a:gd name="connsiteX50" fmla="*/ 3840029 w 6095524"/>
              <a:gd name="connsiteY50" fmla="*/ 1375802 h 1410656"/>
              <a:gd name="connsiteX51" fmla="*/ 3793270 w 6095524"/>
              <a:gd name="connsiteY51" fmla="*/ 1379259 h 1410656"/>
              <a:gd name="connsiteX52" fmla="*/ 3752464 w 6095524"/>
              <a:gd name="connsiteY52" fmla="*/ 1384733 h 1410656"/>
              <a:gd name="connsiteX53" fmla="*/ 3716938 w 6095524"/>
              <a:gd name="connsiteY53" fmla="*/ 1388189 h 1410656"/>
              <a:gd name="connsiteX54" fmla="*/ 3660386 w 6095524"/>
              <a:gd name="connsiteY54" fmla="*/ 1395198 h 1410656"/>
              <a:gd name="connsiteX55" fmla="*/ 3636862 w 6095524"/>
              <a:gd name="connsiteY55" fmla="*/ 1397023 h 1410656"/>
              <a:gd name="connsiteX56" fmla="*/ 3581365 w 6095524"/>
              <a:gd name="connsiteY56" fmla="*/ 1396926 h 1410656"/>
              <a:gd name="connsiteX57" fmla="*/ 3562066 w 6095524"/>
              <a:gd name="connsiteY57" fmla="*/ 1395966 h 1410656"/>
              <a:gd name="connsiteX58" fmla="*/ 3524908 w 6095524"/>
              <a:gd name="connsiteY58" fmla="*/ 1384060 h 1410656"/>
              <a:gd name="connsiteX59" fmla="*/ 3520492 w 6095524"/>
              <a:gd name="connsiteY59" fmla="*/ 1383196 h 1410656"/>
              <a:gd name="connsiteX60" fmla="*/ 3496103 w 6095524"/>
              <a:gd name="connsiteY60" fmla="*/ 1378491 h 1410656"/>
              <a:gd name="connsiteX61" fmla="*/ 3482757 w 6095524"/>
              <a:gd name="connsiteY61" fmla="*/ 1376955 h 1410656"/>
              <a:gd name="connsiteX62" fmla="*/ 3432061 w 6095524"/>
              <a:gd name="connsiteY62" fmla="*/ 1367162 h 1410656"/>
              <a:gd name="connsiteX63" fmla="*/ 3402873 w 6095524"/>
              <a:gd name="connsiteY63" fmla="*/ 1362553 h 1410656"/>
              <a:gd name="connsiteX64" fmla="*/ 3379253 w 6095524"/>
              <a:gd name="connsiteY64" fmla="*/ 1363225 h 1410656"/>
              <a:gd name="connsiteX65" fmla="*/ 3337774 w 6095524"/>
              <a:gd name="connsiteY65" fmla="*/ 1364089 h 1410656"/>
              <a:gd name="connsiteX66" fmla="*/ 3324524 w 6095524"/>
              <a:gd name="connsiteY66" fmla="*/ 1366298 h 1410656"/>
              <a:gd name="connsiteX67" fmla="*/ 3264610 w 6095524"/>
              <a:gd name="connsiteY67" fmla="*/ 1359960 h 1410656"/>
              <a:gd name="connsiteX68" fmla="*/ 3230429 w 6095524"/>
              <a:gd name="connsiteY68" fmla="*/ 1359480 h 1410656"/>
              <a:gd name="connsiteX69" fmla="*/ 3191927 w 6095524"/>
              <a:gd name="connsiteY69" fmla="*/ 1351607 h 1410656"/>
              <a:gd name="connsiteX70" fmla="*/ 3180694 w 6095524"/>
              <a:gd name="connsiteY70" fmla="*/ 1351991 h 1410656"/>
              <a:gd name="connsiteX71" fmla="*/ 3168116 w 6095524"/>
              <a:gd name="connsiteY71" fmla="*/ 1352663 h 1410656"/>
              <a:gd name="connsiteX72" fmla="*/ 3129517 w 6095524"/>
              <a:gd name="connsiteY72" fmla="*/ 1353240 h 1410656"/>
              <a:gd name="connsiteX73" fmla="*/ 3106089 w 6095524"/>
              <a:gd name="connsiteY73" fmla="*/ 1356120 h 1410656"/>
              <a:gd name="connsiteX74" fmla="*/ 3061444 w 6095524"/>
              <a:gd name="connsiteY74" fmla="*/ 1354392 h 1410656"/>
              <a:gd name="connsiteX75" fmla="*/ 3044928 w 6095524"/>
              <a:gd name="connsiteY75" fmla="*/ 1356888 h 1410656"/>
              <a:gd name="connsiteX76" fmla="*/ 3003162 w 6095524"/>
              <a:gd name="connsiteY76" fmla="*/ 1357176 h 1410656"/>
              <a:gd name="connsiteX77" fmla="*/ 2965716 w 6095524"/>
              <a:gd name="connsiteY77" fmla="*/ 1355736 h 1410656"/>
              <a:gd name="connsiteX78" fmla="*/ 2929614 w 6095524"/>
              <a:gd name="connsiteY78" fmla="*/ 1356504 h 1410656"/>
              <a:gd name="connsiteX79" fmla="*/ 2903786 w 6095524"/>
              <a:gd name="connsiteY79" fmla="*/ 1359672 h 1410656"/>
              <a:gd name="connsiteX80" fmla="*/ 2875750 w 6095524"/>
              <a:gd name="connsiteY80" fmla="*/ 1361592 h 1410656"/>
              <a:gd name="connsiteX81" fmla="*/ 2798458 w 6095524"/>
              <a:gd name="connsiteY81" fmla="*/ 1373018 h 1410656"/>
              <a:gd name="connsiteX82" fmla="*/ 2784152 w 6095524"/>
              <a:gd name="connsiteY82" fmla="*/ 1370234 h 1410656"/>
              <a:gd name="connsiteX83" fmla="*/ 2702922 w 6095524"/>
              <a:gd name="connsiteY83" fmla="*/ 1367641 h 1410656"/>
              <a:gd name="connsiteX84" fmla="*/ 2685256 w 6095524"/>
              <a:gd name="connsiteY84" fmla="*/ 1367834 h 1410656"/>
              <a:gd name="connsiteX85" fmla="*/ 2637824 w 6095524"/>
              <a:gd name="connsiteY85" fmla="*/ 1356504 h 1410656"/>
              <a:gd name="connsiteX86" fmla="*/ 2564661 w 6095524"/>
              <a:gd name="connsiteY86" fmla="*/ 1374459 h 1410656"/>
              <a:gd name="connsiteX87" fmla="*/ 2496201 w 6095524"/>
              <a:gd name="connsiteY87" fmla="*/ 1396926 h 1410656"/>
              <a:gd name="connsiteX88" fmla="*/ 2487560 w 6095524"/>
              <a:gd name="connsiteY88" fmla="*/ 1399807 h 1410656"/>
              <a:gd name="connsiteX89" fmla="*/ 2462980 w 6095524"/>
              <a:gd name="connsiteY89" fmla="*/ 1404704 h 1410656"/>
              <a:gd name="connsiteX90" fmla="*/ 2432544 w 6095524"/>
              <a:gd name="connsiteY90" fmla="*/ 1406432 h 1410656"/>
              <a:gd name="connsiteX91" fmla="*/ 2393945 w 6095524"/>
              <a:gd name="connsiteY91" fmla="*/ 1410656 h 1410656"/>
              <a:gd name="connsiteX92" fmla="*/ 2363029 w 6095524"/>
              <a:gd name="connsiteY92" fmla="*/ 1405375 h 1410656"/>
              <a:gd name="connsiteX93" fmla="*/ 2319821 w 6095524"/>
              <a:gd name="connsiteY93" fmla="*/ 1397502 h 1410656"/>
              <a:gd name="connsiteX94" fmla="*/ 2279111 w 6095524"/>
              <a:gd name="connsiteY94" fmla="*/ 1390013 h 1410656"/>
              <a:gd name="connsiteX95" fmla="*/ 2266245 w 6095524"/>
              <a:gd name="connsiteY95" fmla="*/ 1398846 h 1410656"/>
              <a:gd name="connsiteX96" fmla="*/ 2246370 w 6095524"/>
              <a:gd name="connsiteY96" fmla="*/ 1406527 h 1410656"/>
              <a:gd name="connsiteX97" fmla="*/ 2224287 w 6095524"/>
              <a:gd name="connsiteY97" fmla="*/ 1397310 h 1410656"/>
              <a:gd name="connsiteX98" fmla="*/ 2172630 w 6095524"/>
              <a:gd name="connsiteY98" fmla="*/ 1378204 h 1410656"/>
              <a:gd name="connsiteX99" fmla="*/ 2139985 w 6095524"/>
              <a:gd name="connsiteY99" fmla="*/ 1377339 h 1410656"/>
              <a:gd name="connsiteX100" fmla="*/ 2069030 w 6095524"/>
              <a:gd name="connsiteY100" fmla="*/ 1369178 h 1410656"/>
              <a:gd name="connsiteX101" fmla="*/ 2022655 w 6095524"/>
              <a:gd name="connsiteY101" fmla="*/ 1357560 h 1410656"/>
              <a:gd name="connsiteX102" fmla="*/ 1989339 w 6095524"/>
              <a:gd name="connsiteY102" fmla="*/ 1344406 h 1410656"/>
              <a:gd name="connsiteX103" fmla="*/ 1941618 w 6095524"/>
              <a:gd name="connsiteY103" fmla="*/ 1327219 h 1410656"/>
              <a:gd name="connsiteX104" fmla="*/ 1893707 w 6095524"/>
              <a:gd name="connsiteY104" fmla="*/ 1318290 h 1410656"/>
              <a:gd name="connsiteX105" fmla="*/ 1859045 w 6095524"/>
              <a:gd name="connsiteY105" fmla="*/ 1307056 h 1410656"/>
              <a:gd name="connsiteX106" fmla="*/ 1816702 w 6095524"/>
              <a:gd name="connsiteY106" fmla="*/ 1299374 h 1410656"/>
              <a:gd name="connsiteX107" fmla="*/ 1781177 w 6095524"/>
              <a:gd name="connsiteY107" fmla="*/ 1299087 h 1410656"/>
              <a:gd name="connsiteX108" fmla="*/ 1725488 w 6095524"/>
              <a:gd name="connsiteY108" fmla="*/ 1300431 h 1410656"/>
              <a:gd name="connsiteX109" fmla="*/ 1657318 w 6095524"/>
              <a:gd name="connsiteY109" fmla="*/ 1277196 h 1410656"/>
              <a:gd name="connsiteX110" fmla="*/ 1629761 w 6095524"/>
              <a:gd name="connsiteY110" fmla="*/ 1272010 h 1410656"/>
              <a:gd name="connsiteX111" fmla="*/ 1603837 w 6095524"/>
              <a:gd name="connsiteY111" fmla="*/ 1269610 h 1410656"/>
              <a:gd name="connsiteX112" fmla="*/ 1548820 w 6095524"/>
              <a:gd name="connsiteY112" fmla="*/ 1254152 h 1410656"/>
              <a:gd name="connsiteX113" fmla="*/ 1526449 w 6095524"/>
              <a:gd name="connsiteY113" fmla="*/ 1249062 h 1410656"/>
              <a:gd name="connsiteX114" fmla="*/ 1495147 w 6095524"/>
              <a:gd name="connsiteY114" fmla="*/ 1249159 h 1410656"/>
              <a:gd name="connsiteX115" fmla="*/ 1438211 w 6095524"/>
              <a:gd name="connsiteY115" fmla="*/ 1242054 h 1410656"/>
              <a:gd name="connsiteX116" fmla="*/ 1381370 w 6095524"/>
              <a:gd name="connsiteY116" fmla="*/ 1221314 h 1410656"/>
              <a:gd name="connsiteX117" fmla="*/ 1357270 w 6095524"/>
              <a:gd name="connsiteY117" fmla="*/ 1223330 h 1410656"/>
              <a:gd name="connsiteX118" fmla="*/ 1348629 w 6095524"/>
              <a:gd name="connsiteY118" fmla="*/ 1222851 h 1410656"/>
              <a:gd name="connsiteX119" fmla="*/ 1270953 w 6095524"/>
              <a:gd name="connsiteY119" fmla="*/ 1211424 h 1410656"/>
              <a:gd name="connsiteX120" fmla="*/ 1263175 w 6095524"/>
              <a:gd name="connsiteY120" fmla="*/ 1210177 h 1410656"/>
              <a:gd name="connsiteX121" fmla="*/ 1226690 w 6095524"/>
              <a:gd name="connsiteY121" fmla="*/ 1199999 h 1410656"/>
              <a:gd name="connsiteX122" fmla="*/ 1134706 w 6095524"/>
              <a:gd name="connsiteY122" fmla="*/ 1193662 h 1410656"/>
              <a:gd name="connsiteX123" fmla="*/ 1129042 w 6095524"/>
              <a:gd name="connsiteY123" fmla="*/ 1192894 h 1410656"/>
              <a:gd name="connsiteX124" fmla="*/ 1098220 w 6095524"/>
              <a:gd name="connsiteY124" fmla="*/ 1197982 h 1410656"/>
              <a:gd name="connsiteX125" fmla="*/ 1082955 w 6095524"/>
              <a:gd name="connsiteY125" fmla="*/ 1205184 h 1410656"/>
              <a:gd name="connsiteX126" fmla="*/ 1059143 w 6095524"/>
              <a:gd name="connsiteY126" fmla="*/ 1212673 h 1410656"/>
              <a:gd name="connsiteX127" fmla="*/ 1034947 w 6095524"/>
              <a:gd name="connsiteY127" fmla="*/ 1215458 h 1410656"/>
              <a:gd name="connsiteX128" fmla="*/ 994332 w 6095524"/>
              <a:gd name="connsiteY128" fmla="*/ 1204127 h 1410656"/>
              <a:gd name="connsiteX129" fmla="*/ 979546 w 6095524"/>
              <a:gd name="connsiteY129" fmla="*/ 1202975 h 1410656"/>
              <a:gd name="connsiteX130" fmla="*/ 946613 w 6095524"/>
              <a:gd name="connsiteY130" fmla="*/ 1197503 h 1410656"/>
              <a:gd name="connsiteX131" fmla="*/ 917808 w 6095524"/>
              <a:gd name="connsiteY131" fmla="*/ 1197887 h 1410656"/>
              <a:gd name="connsiteX132" fmla="*/ 894669 w 6095524"/>
              <a:gd name="connsiteY132" fmla="*/ 1206624 h 1410656"/>
              <a:gd name="connsiteX133" fmla="*/ 861063 w 6095524"/>
              <a:gd name="connsiteY133" fmla="*/ 1208352 h 1410656"/>
              <a:gd name="connsiteX134" fmla="*/ 839363 w 6095524"/>
              <a:gd name="connsiteY134" fmla="*/ 1202015 h 1410656"/>
              <a:gd name="connsiteX135" fmla="*/ 834947 w 6095524"/>
              <a:gd name="connsiteY135" fmla="*/ 1201152 h 1410656"/>
              <a:gd name="connsiteX136" fmla="*/ 778202 w 6095524"/>
              <a:gd name="connsiteY136" fmla="*/ 1200767 h 1410656"/>
              <a:gd name="connsiteX137" fmla="*/ 707343 w 6095524"/>
              <a:gd name="connsiteY137" fmla="*/ 1219874 h 1410656"/>
              <a:gd name="connsiteX138" fmla="*/ 695629 w 6095524"/>
              <a:gd name="connsiteY138" fmla="*/ 1223907 h 1410656"/>
              <a:gd name="connsiteX139" fmla="*/ 638500 w 6095524"/>
              <a:gd name="connsiteY139" fmla="*/ 1230916 h 1410656"/>
              <a:gd name="connsiteX140" fmla="*/ 607872 w 6095524"/>
              <a:gd name="connsiteY140" fmla="*/ 1238021 h 1410656"/>
              <a:gd name="connsiteX141" fmla="*/ 585788 w 6095524"/>
              <a:gd name="connsiteY141" fmla="*/ 1238405 h 1410656"/>
              <a:gd name="connsiteX142" fmla="*/ 559097 w 6095524"/>
              <a:gd name="connsiteY142" fmla="*/ 1250983 h 1410656"/>
              <a:gd name="connsiteX143" fmla="*/ 550358 w 6095524"/>
              <a:gd name="connsiteY143" fmla="*/ 1256456 h 1410656"/>
              <a:gd name="connsiteX144" fmla="*/ 539893 w 6095524"/>
              <a:gd name="connsiteY144" fmla="*/ 1259720 h 1410656"/>
              <a:gd name="connsiteX145" fmla="*/ 492462 w 6095524"/>
              <a:gd name="connsiteY145" fmla="*/ 1270090 h 1410656"/>
              <a:gd name="connsiteX146" fmla="*/ 484011 w 6095524"/>
              <a:gd name="connsiteY146" fmla="*/ 1275947 h 1410656"/>
              <a:gd name="connsiteX147" fmla="*/ 478346 w 6095524"/>
              <a:gd name="connsiteY147" fmla="*/ 1279596 h 1410656"/>
              <a:gd name="connsiteX148" fmla="*/ 432260 w 6095524"/>
              <a:gd name="connsiteY148" fmla="*/ 1285741 h 1410656"/>
              <a:gd name="connsiteX149" fmla="*/ 403455 w 6095524"/>
              <a:gd name="connsiteY149" fmla="*/ 1303119 h 1410656"/>
              <a:gd name="connsiteX150" fmla="*/ 395583 w 6095524"/>
              <a:gd name="connsiteY150" fmla="*/ 1310512 h 1410656"/>
              <a:gd name="connsiteX151" fmla="*/ 368025 w 6095524"/>
              <a:gd name="connsiteY151" fmla="*/ 1321650 h 1410656"/>
              <a:gd name="connsiteX152" fmla="*/ 275371 w 6095524"/>
              <a:gd name="connsiteY152" fmla="*/ 1343062 h 1410656"/>
              <a:gd name="connsiteX153" fmla="*/ 248871 w 6095524"/>
              <a:gd name="connsiteY153" fmla="*/ 1335476 h 1410656"/>
              <a:gd name="connsiteX154" fmla="*/ 198559 w 6095524"/>
              <a:gd name="connsiteY154" fmla="*/ 1355831 h 1410656"/>
              <a:gd name="connsiteX155" fmla="*/ 154583 w 6095524"/>
              <a:gd name="connsiteY155" fmla="*/ 1367353 h 1410656"/>
              <a:gd name="connsiteX156" fmla="*/ 138261 w 6095524"/>
              <a:gd name="connsiteY156" fmla="*/ 1370138 h 1410656"/>
              <a:gd name="connsiteX157" fmla="*/ 86606 w 6095524"/>
              <a:gd name="connsiteY157" fmla="*/ 1375227 h 1410656"/>
              <a:gd name="connsiteX158" fmla="*/ 60009 w 6095524"/>
              <a:gd name="connsiteY158" fmla="*/ 1386749 h 1410656"/>
              <a:gd name="connsiteX159" fmla="*/ 30568 w 6095524"/>
              <a:gd name="connsiteY159" fmla="*/ 1395570 h 1410656"/>
              <a:gd name="connsiteX160" fmla="*/ 0 w 6095524"/>
              <a:gd name="connsiteY160" fmla="*/ 1397975 h 1410656"/>
              <a:gd name="connsiteX161" fmla="*/ 0 w 6095524"/>
              <a:gd name="connsiteY161" fmla="*/ 1041395 h 1410656"/>
              <a:gd name="connsiteX162" fmla="*/ 17282 w 6095524"/>
              <a:gd name="connsiteY162" fmla="*/ 1043014 h 1410656"/>
              <a:gd name="connsiteX163" fmla="*/ 45030 w 6095524"/>
              <a:gd name="connsiteY163" fmla="*/ 1049159 h 1410656"/>
              <a:gd name="connsiteX164" fmla="*/ 85356 w 6095524"/>
              <a:gd name="connsiteY164" fmla="*/ 1059145 h 1410656"/>
              <a:gd name="connsiteX165" fmla="*/ 133077 w 6095524"/>
              <a:gd name="connsiteY165" fmla="*/ 1047815 h 1410656"/>
              <a:gd name="connsiteX166" fmla="*/ 137877 w 6095524"/>
              <a:gd name="connsiteY166" fmla="*/ 1043110 h 1410656"/>
              <a:gd name="connsiteX167" fmla="*/ 189053 w 6095524"/>
              <a:gd name="connsiteY167" fmla="*/ 1031877 h 1410656"/>
              <a:gd name="connsiteX168" fmla="*/ 273066 w 6095524"/>
              <a:gd name="connsiteY168" fmla="*/ 1019010 h 1410656"/>
              <a:gd name="connsiteX169" fmla="*/ 278539 w 6095524"/>
              <a:gd name="connsiteY169" fmla="*/ 1018146 h 1410656"/>
              <a:gd name="connsiteX170" fmla="*/ 326355 w 6095524"/>
              <a:gd name="connsiteY170" fmla="*/ 1044358 h 1410656"/>
              <a:gd name="connsiteX171" fmla="*/ 364761 w 6095524"/>
              <a:gd name="connsiteY171" fmla="*/ 1040710 h 1410656"/>
              <a:gd name="connsiteX172" fmla="*/ 382619 w 6095524"/>
              <a:gd name="connsiteY172" fmla="*/ 1022562 h 1410656"/>
              <a:gd name="connsiteX173" fmla="*/ 433988 w 6095524"/>
              <a:gd name="connsiteY173" fmla="*/ 1008256 h 1410656"/>
              <a:gd name="connsiteX174" fmla="*/ 497262 w 6095524"/>
              <a:gd name="connsiteY174" fmla="*/ 1009697 h 1410656"/>
              <a:gd name="connsiteX175" fmla="*/ 542101 w 6095524"/>
              <a:gd name="connsiteY175" fmla="*/ 1007872 h 1410656"/>
              <a:gd name="connsiteX176" fmla="*/ 566681 w 6095524"/>
              <a:gd name="connsiteY176" fmla="*/ 998175 h 1410656"/>
              <a:gd name="connsiteX177" fmla="*/ 584251 w 6095524"/>
              <a:gd name="connsiteY177" fmla="*/ 999136 h 1410656"/>
              <a:gd name="connsiteX178" fmla="*/ 617280 w 6095524"/>
              <a:gd name="connsiteY178" fmla="*/ 1006049 h 1410656"/>
              <a:gd name="connsiteX179" fmla="*/ 721842 w 6095524"/>
              <a:gd name="connsiteY179" fmla="*/ 1014210 h 1410656"/>
              <a:gd name="connsiteX180" fmla="*/ 764472 w 6095524"/>
              <a:gd name="connsiteY180" fmla="*/ 1001440 h 1410656"/>
              <a:gd name="connsiteX181" fmla="*/ 777242 w 6095524"/>
              <a:gd name="connsiteY181" fmla="*/ 1001152 h 1410656"/>
              <a:gd name="connsiteX182" fmla="*/ 805854 w 6095524"/>
              <a:gd name="connsiteY182" fmla="*/ 1006145 h 1410656"/>
              <a:gd name="connsiteX183" fmla="*/ 864904 w 6095524"/>
              <a:gd name="connsiteY183" fmla="*/ 1002784 h 1410656"/>
              <a:gd name="connsiteX184" fmla="*/ 886700 w 6095524"/>
              <a:gd name="connsiteY184" fmla="*/ 997695 h 1410656"/>
              <a:gd name="connsiteX185" fmla="*/ 898797 w 6095524"/>
              <a:gd name="connsiteY185" fmla="*/ 994430 h 1410656"/>
              <a:gd name="connsiteX186" fmla="*/ 960919 w 6095524"/>
              <a:gd name="connsiteY186" fmla="*/ 985405 h 1410656"/>
              <a:gd name="connsiteX187" fmla="*/ 988571 w 6095524"/>
              <a:gd name="connsiteY187" fmla="*/ 975708 h 1410656"/>
              <a:gd name="connsiteX188" fmla="*/ 996061 w 6095524"/>
              <a:gd name="connsiteY188" fmla="*/ 974268 h 1410656"/>
              <a:gd name="connsiteX189" fmla="*/ 1037059 w 6095524"/>
              <a:gd name="connsiteY189" fmla="*/ 978300 h 1410656"/>
              <a:gd name="connsiteX190" fmla="*/ 1067784 w 6095524"/>
              <a:gd name="connsiteY190" fmla="*/ 993950 h 1410656"/>
              <a:gd name="connsiteX191" fmla="*/ 1073737 w 6095524"/>
              <a:gd name="connsiteY191" fmla="*/ 999231 h 1410656"/>
              <a:gd name="connsiteX192" fmla="*/ 1159383 w 6095524"/>
              <a:gd name="connsiteY192" fmla="*/ 997407 h 1410656"/>
              <a:gd name="connsiteX193" fmla="*/ 1172536 w 6095524"/>
              <a:gd name="connsiteY193" fmla="*/ 995198 h 1410656"/>
              <a:gd name="connsiteX194" fmla="*/ 1236099 w 6095524"/>
              <a:gd name="connsiteY194" fmla="*/ 1004416 h 1410656"/>
              <a:gd name="connsiteX195" fmla="*/ 1254630 w 6095524"/>
              <a:gd name="connsiteY195" fmla="*/ 1006240 h 1410656"/>
              <a:gd name="connsiteX196" fmla="*/ 1321072 w 6095524"/>
              <a:gd name="connsiteY196" fmla="*/ 1014498 h 1410656"/>
              <a:gd name="connsiteX197" fmla="*/ 1330481 w 6095524"/>
              <a:gd name="connsiteY197" fmla="*/ 1006817 h 1410656"/>
              <a:gd name="connsiteX198" fmla="*/ 1357558 w 6095524"/>
              <a:gd name="connsiteY198" fmla="*/ 987517 h 1410656"/>
              <a:gd name="connsiteX199" fmla="*/ 1410942 w 6095524"/>
              <a:gd name="connsiteY199" fmla="*/ 970427 h 1410656"/>
              <a:gd name="connsiteX200" fmla="*/ 1425441 w 6095524"/>
              <a:gd name="connsiteY200" fmla="*/ 971387 h 1410656"/>
              <a:gd name="connsiteX201" fmla="*/ 1462118 w 6095524"/>
              <a:gd name="connsiteY201" fmla="*/ 999904 h 1410656"/>
              <a:gd name="connsiteX202" fmla="*/ 1479978 w 6095524"/>
              <a:gd name="connsiteY202" fmla="*/ 1011329 h 1410656"/>
              <a:gd name="connsiteX203" fmla="*/ 1530674 w 6095524"/>
              <a:gd name="connsiteY203" fmla="*/ 1032356 h 1410656"/>
              <a:gd name="connsiteX204" fmla="*/ 1534898 w 6095524"/>
              <a:gd name="connsiteY204" fmla="*/ 1036197 h 1410656"/>
              <a:gd name="connsiteX205" fmla="*/ 1572344 w 6095524"/>
              <a:gd name="connsiteY205" fmla="*/ 1081804 h 1410656"/>
              <a:gd name="connsiteX206" fmla="*/ 1580793 w 6095524"/>
              <a:gd name="connsiteY206" fmla="*/ 1089581 h 1410656"/>
              <a:gd name="connsiteX207" fmla="*/ 1590971 w 6095524"/>
              <a:gd name="connsiteY207" fmla="*/ 1101680 h 1410656"/>
              <a:gd name="connsiteX208" fmla="*/ 1622751 w 6095524"/>
              <a:gd name="connsiteY208" fmla="*/ 1125108 h 1410656"/>
              <a:gd name="connsiteX209" fmla="*/ 1662118 w 6095524"/>
              <a:gd name="connsiteY209" fmla="*/ 1132596 h 1410656"/>
              <a:gd name="connsiteX210" fmla="*/ 1709646 w 6095524"/>
              <a:gd name="connsiteY210" fmla="*/ 1144022 h 1410656"/>
              <a:gd name="connsiteX211" fmla="*/ 1729521 w 6095524"/>
              <a:gd name="connsiteY211" fmla="*/ 1151704 h 1410656"/>
              <a:gd name="connsiteX212" fmla="*/ 1782809 w 6095524"/>
              <a:gd name="connsiteY212" fmla="*/ 1166298 h 1410656"/>
              <a:gd name="connsiteX213" fmla="*/ 1820831 w 6095524"/>
              <a:gd name="connsiteY213" fmla="*/ 1178588 h 1410656"/>
              <a:gd name="connsiteX214" fmla="*/ 1875656 w 6095524"/>
              <a:gd name="connsiteY214" fmla="*/ 1185789 h 1410656"/>
              <a:gd name="connsiteX215" fmla="*/ 1902252 w 6095524"/>
              <a:gd name="connsiteY215" fmla="*/ 1186076 h 1410656"/>
              <a:gd name="connsiteX216" fmla="*/ 1951123 w 6095524"/>
              <a:gd name="connsiteY216" fmla="*/ 1222946 h 1410656"/>
              <a:gd name="connsiteX217" fmla="*/ 1990106 w 6095524"/>
              <a:gd name="connsiteY217" fmla="*/ 1247335 h 1410656"/>
              <a:gd name="connsiteX218" fmla="*/ 2031105 w 6095524"/>
              <a:gd name="connsiteY218" fmla="*/ 1235525 h 1410656"/>
              <a:gd name="connsiteX219" fmla="*/ 2042242 w 6095524"/>
              <a:gd name="connsiteY219" fmla="*/ 1224387 h 1410656"/>
              <a:gd name="connsiteX220" fmla="*/ 2109453 w 6095524"/>
              <a:gd name="connsiteY220" fmla="*/ 1213826 h 1410656"/>
              <a:gd name="connsiteX221" fmla="*/ 2205468 w 6095524"/>
              <a:gd name="connsiteY221" fmla="*/ 1213442 h 1410656"/>
              <a:gd name="connsiteX222" fmla="*/ 2365142 w 6095524"/>
              <a:gd name="connsiteY222" fmla="*/ 1189437 h 1410656"/>
              <a:gd name="connsiteX223" fmla="*/ 2392985 w 6095524"/>
              <a:gd name="connsiteY223" fmla="*/ 1178299 h 1410656"/>
              <a:gd name="connsiteX224" fmla="*/ 2424286 w 6095524"/>
              <a:gd name="connsiteY224" fmla="*/ 1175515 h 1410656"/>
              <a:gd name="connsiteX225" fmla="*/ 2436289 w 6095524"/>
              <a:gd name="connsiteY225" fmla="*/ 1182333 h 1410656"/>
              <a:gd name="connsiteX226" fmla="*/ 2488808 w 6095524"/>
              <a:gd name="connsiteY226" fmla="*/ 1192510 h 1410656"/>
              <a:gd name="connsiteX227" fmla="*/ 2498795 w 6095524"/>
              <a:gd name="connsiteY227" fmla="*/ 1192702 h 1410656"/>
              <a:gd name="connsiteX228" fmla="*/ 2532976 w 6095524"/>
              <a:gd name="connsiteY228" fmla="*/ 1188381 h 1410656"/>
              <a:gd name="connsiteX229" fmla="*/ 2564661 w 6095524"/>
              <a:gd name="connsiteY229" fmla="*/ 1185885 h 1410656"/>
              <a:gd name="connsiteX230" fmla="*/ 2644545 w 6095524"/>
              <a:gd name="connsiteY230" fmla="*/ 1194046 h 1410656"/>
              <a:gd name="connsiteX231" fmla="*/ 2705803 w 6095524"/>
              <a:gd name="connsiteY231" fmla="*/ 1192126 h 1410656"/>
              <a:gd name="connsiteX232" fmla="*/ 2734031 w 6095524"/>
              <a:gd name="connsiteY232" fmla="*/ 1194046 h 1410656"/>
              <a:gd name="connsiteX233" fmla="*/ 2749969 w 6095524"/>
              <a:gd name="connsiteY233" fmla="*/ 1196927 h 1410656"/>
              <a:gd name="connsiteX234" fmla="*/ 2786071 w 6095524"/>
              <a:gd name="connsiteY234" fmla="*/ 1216994 h 1410656"/>
              <a:gd name="connsiteX235" fmla="*/ 2805851 w 6095524"/>
              <a:gd name="connsiteY235" fmla="*/ 1221507 h 1410656"/>
              <a:gd name="connsiteX236" fmla="*/ 2865380 w 6095524"/>
              <a:gd name="connsiteY236" fmla="*/ 1221123 h 1410656"/>
              <a:gd name="connsiteX237" fmla="*/ 2954674 w 6095524"/>
              <a:gd name="connsiteY237" fmla="*/ 1190878 h 1410656"/>
              <a:gd name="connsiteX238" fmla="*/ 2963988 w 6095524"/>
              <a:gd name="connsiteY238" fmla="*/ 1186845 h 1410656"/>
              <a:gd name="connsiteX239" fmla="*/ 3009403 w 6095524"/>
              <a:gd name="connsiteY239" fmla="*/ 1181852 h 1410656"/>
              <a:gd name="connsiteX240" fmla="*/ 3040223 w 6095524"/>
              <a:gd name="connsiteY240" fmla="*/ 1188669 h 1410656"/>
              <a:gd name="connsiteX241" fmla="*/ 3082183 w 6095524"/>
              <a:gd name="connsiteY241" fmla="*/ 1202784 h 1410656"/>
              <a:gd name="connsiteX242" fmla="*/ 3119916 w 6095524"/>
              <a:gd name="connsiteY242" fmla="*/ 1214594 h 1410656"/>
              <a:gd name="connsiteX243" fmla="*/ 3147376 w 6095524"/>
              <a:gd name="connsiteY243" fmla="*/ 1227939 h 1410656"/>
              <a:gd name="connsiteX244" fmla="*/ 3210171 w 6095524"/>
              <a:gd name="connsiteY244" fmla="*/ 1237733 h 1410656"/>
              <a:gd name="connsiteX245" fmla="*/ 3216700 w 6095524"/>
              <a:gd name="connsiteY245" fmla="*/ 1239365 h 1410656"/>
              <a:gd name="connsiteX246" fmla="*/ 3263939 w 6095524"/>
              <a:gd name="connsiteY246" fmla="*/ 1227459 h 1410656"/>
              <a:gd name="connsiteX247" fmla="*/ 3320683 w 6095524"/>
              <a:gd name="connsiteY247" fmla="*/ 1215362 h 1410656"/>
              <a:gd name="connsiteX248" fmla="*/ 3340943 w 6095524"/>
              <a:gd name="connsiteY248" fmla="*/ 1219490 h 1410656"/>
              <a:gd name="connsiteX249" fmla="*/ 3368691 w 6095524"/>
              <a:gd name="connsiteY249" fmla="*/ 1225347 h 1410656"/>
              <a:gd name="connsiteX250" fmla="*/ 3394423 w 6095524"/>
              <a:gd name="connsiteY250" fmla="*/ 1222275 h 1410656"/>
              <a:gd name="connsiteX251" fmla="*/ 3410074 w 6095524"/>
              <a:gd name="connsiteY251" fmla="*/ 1221987 h 1410656"/>
              <a:gd name="connsiteX252" fmla="*/ 3481509 w 6095524"/>
              <a:gd name="connsiteY252" fmla="*/ 1257896 h 1410656"/>
              <a:gd name="connsiteX253" fmla="*/ 3499656 w 6095524"/>
              <a:gd name="connsiteY253" fmla="*/ 1260873 h 1410656"/>
              <a:gd name="connsiteX254" fmla="*/ 3509930 w 6095524"/>
              <a:gd name="connsiteY254" fmla="*/ 1265290 h 1410656"/>
              <a:gd name="connsiteX255" fmla="*/ 3571860 w 6095524"/>
              <a:gd name="connsiteY255" fmla="*/ 1309841 h 1410656"/>
              <a:gd name="connsiteX256" fmla="*/ 3598168 w 6095524"/>
              <a:gd name="connsiteY256" fmla="*/ 1318866 h 1410656"/>
              <a:gd name="connsiteX257" fmla="*/ 3627068 w 6095524"/>
              <a:gd name="connsiteY257" fmla="*/ 1317041 h 1410656"/>
              <a:gd name="connsiteX258" fmla="*/ 3643775 w 6095524"/>
              <a:gd name="connsiteY258" fmla="*/ 1313777 h 1410656"/>
              <a:gd name="connsiteX259" fmla="*/ 3685254 w 6095524"/>
              <a:gd name="connsiteY259" fmla="*/ 1285452 h 1410656"/>
              <a:gd name="connsiteX260" fmla="*/ 3708873 w 6095524"/>
              <a:gd name="connsiteY260" fmla="*/ 1286413 h 1410656"/>
              <a:gd name="connsiteX261" fmla="*/ 3745743 w 6095524"/>
              <a:gd name="connsiteY261" fmla="*/ 1305903 h 1410656"/>
              <a:gd name="connsiteX262" fmla="*/ 3812665 w 6095524"/>
              <a:gd name="connsiteY262" fmla="*/ 1314641 h 1410656"/>
              <a:gd name="connsiteX263" fmla="*/ 3846655 w 6095524"/>
              <a:gd name="connsiteY263" fmla="*/ 1287373 h 1410656"/>
              <a:gd name="connsiteX264" fmla="*/ 3864225 w 6095524"/>
              <a:gd name="connsiteY264" fmla="*/ 1261161 h 1410656"/>
              <a:gd name="connsiteX265" fmla="*/ 3915018 w 6095524"/>
              <a:gd name="connsiteY265" fmla="*/ 1230724 h 1410656"/>
              <a:gd name="connsiteX266" fmla="*/ 3927116 w 6095524"/>
              <a:gd name="connsiteY266" fmla="*/ 1242054 h 1410656"/>
              <a:gd name="connsiteX267" fmla="*/ 3964370 w 6095524"/>
              <a:gd name="connsiteY267" fmla="*/ 1246855 h 1410656"/>
              <a:gd name="connsiteX268" fmla="*/ 4004696 w 6095524"/>
              <a:gd name="connsiteY268" fmla="*/ 1246471 h 1410656"/>
              <a:gd name="connsiteX269" fmla="*/ 4074978 w 6095524"/>
              <a:gd name="connsiteY269" fmla="*/ 1251559 h 1410656"/>
              <a:gd name="connsiteX270" fmla="*/ 4121738 w 6095524"/>
              <a:gd name="connsiteY270" fmla="*/ 1222466 h 1410656"/>
              <a:gd name="connsiteX271" fmla="*/ 4139598 w 6095524"/>
              <a:gd name="connsiteY271" fmla="*/ 1210465 h 1410656"/>
              <a:gd name="connsiteX272" fmla="*/ 4156304 w 6095524"/>
              <a:gd name="connsiteY272" fmla="*/ 1202784 h 1410656"/>
              <a:gd name="connsiteX273" fmla="*/ 4175604 w 6095524"/>
              <a:gd name="connsiteY273" fmla="*/ 1198463 h 1410656"/>
              <a:gd name="connsiteX274" fmla="*/ 4222170 w 6095524"/>
              <a:gd name="connsiteY274" fmla="*/ 1182140 h 1410656"/>
              <a:gd name="connsiteX275" fmla="*/ 4247710 w 6095524"/>
              <a:gd name="connsiteY275" fmla="*/ 1166105 h 1410656"/>
              <a:gd name="connsiteX276" fmla="*/ 4305128 w 6095524"/>
              <a:gd name="connsiteY276" fmla="*/ 1150647 h 1410656"/>
              <a:gd name="connsiteX277" fmla="*/ 4344206 w 6095524"/>
              <a:gd name="connsiteY277" fmla="*/ 1136821 h 1410656"/>
              <a:gd name="connsiteX278" fmla="*/ 4385396 w 6095524"/>
              <a:gd name="connsiteY278" fmla="*/ 1113009 h 1410656"/>
              <a:gd name="connsiteX279" fmla="*/ 4391157 w 6095524"/>
              <a:gd name="connsiteY279" fmla="*/ 1109361 h 1410656"/>
              <a:gd name="connsiteX280" fmla="*/ 4404984 w 6095524"/>
              <a:gd name="connsiteY280" fmla="*/ 1093710 h 1410656"/>
              <a:gd name="connsiteX281" fmla="*/ 4425050 w 6095524"/>
              <a:gd name="connsiteY281" fmla="*/ 1039846 h 1410656"/>
              <a:gd name="connsiteX282" fmla="*/ 4430812 w 6095524"/>
              <a:gd name="connsiteY282" fmla="*/ 1028900 h 1410656"/>
              <a:gd name="connsiteX283" fmla="*/ 4483140 w 6095524"/>
              <a:gd name="connsiteY283" fmla="*/ 992030 h 1410656"/>
              <a:gd name="connsiteX284" fmla="*/ 4502535 w 6095524"/>
              <a:gd name="connsiteY284" fmla="*/ 995487 h 1410656"/>
              <a:gd name="connsiteX285" fmla="*/ 4523946 w 6095524"/>
              <a:gd name="connsiteY285" fmla="*/ 1007585 h 1410656"/>
              <a:gd name="connsiteX286" fmla="*/ 4570898 w 6095524"/>
              <a:gd name="connsiteY286" fmla="*/ 1010753 h 1410656"/>
              <a:gd name="connsiteX287" fmla="*/ 4588468 w 6095524"/>
              <a:gd name="connsiteY287" fmla="*/ 1004513 h 1410656"/>
              <a:gd name="connsiteX288" fmla="*/ 4619192 w 6095524"/>
              <a:gd name="connsiteY288" fmla="*/ 987710 h 1410656"/>
              <a:gd name="connsiteX289" fmla="*/ 4642908 w 6095524"/>
              <a:gd name="connsiteY289" fmla="*/ 961689 h 1410656"/>
              <a:gd name="connsiteX290" fmla="*/ 4677378 w 6095524"/>
              <a:gd name="connsiteY290" fmla="*/ 918674 h 1410656"/>
              <a:gd name="connsiteX291" fmla="*/ 4743532 w 6095524"/>
              <a:gd name="connsiteY291" fmla="*/ 902256 h 1410656"/>
              <a:gd name="connsiteX292" fmla="*/ 4768977 w 6095524"/>
              <a:gd name="connsiteY292" fmla="*/ 896783 h 1410656"/>
              <a:gd name="connsiteX293" fmla="*/ 4861536 w 6095524"/>
              <a:gd name="connsiteY293" fmla="*/ 873835 h 1410656"/>
              <a:gd name="connsiteX294" fmla="*/ 4869600 w 6095524"/>
              <a:gd name="connsiteY294" fmla="*/ 873067 h 1410656"/>
              <a:gd name="connsiteX295" fmla="*/ 4933738 w 6095524"/>
              <a:gd name="connsiteY295" fmla="*/ 846664 h 1410656"/>
              <a:gd name="connsiteX296" fmla="*/ 4949196 w 6095524"/>
              <a:gd name="connsiteY296" fmla="*/ 840134 h 1410656"/>
              <a:gd name="connsiteX297" fmla="*/ 4968112 w 6095524"/>
              <a:gd name="connsiteY297" fmla="*/ 823427 h 1410656"/>
              <a:gd name="connsiteX298" fmla="*/ 4985588 w 6095524"/>
              <a:gd name="connsiteY298" fmla="*/ 776284 h 1410656"/>
              <a:gd name="connsiteX299" fmla="*/ 5006038 w 6095524"/>
              <a:gd name="connsiteY299" fmla="*/ 754776 h 1410656"/>
              <a:gd name="connsiteX300" fmla="*/ 5020921 w 6095524"/>
              <a:gd name="connsiteY300" fmla="*/ 741718 h 1410656"/>
              <a:gd name="connsiteX301" fmla="*/ 5033978 w 6095524"/>
              <a:gd name="connsiteY301" fmla="*/ 721940 h 1410656"/>
              <a:gd name="connsiteX302" fmla="*/ 5047036 w 6095524"/>
              <a:gd name="connsiteY302" fmla="*/ 674604 h 1410656"/>
              <a:gd name="connsiteX303" fmla="*/ 5067104 w 6095524"/>
              <a:gd name="connsiteY303" fmla="*/ 632645 h 1410656"/>
              <a:gd name="connsiteX304" fmla="*/ 5103206 w 6095524"/>
              <a:gd name="connsiteY304" fmla="*/ 609410 h 1410656"/>
              <a:gd name="connsiteX305" fmla="*/ 5125577 w 6095524"/>
              <a:gd name="connsiteY305" fmla="*/ 597216 h 1410656"/>
              <a:gd name="connsiteX306" fmla="*/ 5214200 w 6095524"/>
              <a:gd name="connsiteY306" fmla="*/ 609506 h 1410656"/>
              <a:gd name="connsiteX307" fmla="*/ 5274688 w 6095524"/>
              <a:gd name="connsiteY307" fmla="*/ 621507 h 1410656"/>
              <a:gd name="connsiteX308" fmla="*/ 5294564 w 6095524"/>
              <a:gd name="connsiteY308" fmla="*/ 616899 h 1410656"/>
              <a:gd name="connsiteX309" fmla="*/ 5350732 w 6095524"/>
              <a:gd name="connsiteY309" fmla="*/ 577724 h 1410656"/>
              <a:gd name="connsiteX310" fmla="*/ 5406230 w 6095524"/>
              <a:gd name="connsiteY310" fmla="*/ 560250 h 1410656"/>
              <a:gd name="connsiteX311" fmla="*/ 5447996 w 6095524"/>
              <a:gd name="connsiteY311" fmla="*/ 555257 h 1410656"/>
              <a:gd name="connsiteX312" fmla="*/ 5483904 w 6095524"/>
              <a:gd name="connsiteY312" fmla="*/ 551417 h 1410656"/>
              <a:gd name="connsiteX313" fmla="*/ 5527016 w 6095524"/>
              <a:gd name="connsiteY313" fmla="*/ 540663 h 1410656"/>
              <a:gd name="connsiteX314" fmla="*/ 5551404 w 6095524"/>
              <a:gd name="connsiteY314" fmla="*/ 528949 h 1410656"/>
              <a:gd name="connsiteX315" fmla="*/ 5590194 w 6095524"/>
              <a:gd name="connsiteY315" fmla="*/ 512147 h 1410656"/>
              <a:gd name="connsiteX316" fmla="*/ 5629944 w 6095524"/>
              <a:gd name="connsiteY316" fmla="*/ 490351 h 1410656"/>
              <a:gd name="connsiteX317" fmla="*/ 5660477 w 6095524"/>
              <a:gd name="connsiteY317" fmla="*/ 459818 h 1410656"/>
              <a:gd name="connsiteX318" fmla="*/ 5676896 w 6095524"/>
              <a:gd name="connsiteY318" fmla="*/ 434086 h 1410656"/>
              <a:gd name="connsiteX319" fmla="*/ 5725000 w 6095524"/>
              <a:gd name="connsiteY319" fmla="*/ 397216 h 1410656"/>
              <a:gd name="connsiteX320" fmla="*/ 5768494 w 6095524"/>
              <a:gd name="connsiteY320" fmla="*/ 327701 h 1410656"/>
              <a:gd name="connsiteX321" fmla="*/ 5795763 w 6095524"/>
              <a:gd name="connsiteY321" fmla="*/ 298801 h 1410656"/>
              <a:gd name="connsiteX322" fmla="*/ 5811221 w 6095524"/>
              <a:gd name="connsiteY322" fmla="*/ 290639 h 1410656"/>
              <a:gd name="connsiteX323" fmla="*/ 5837528 w 6095524"/>
              <a:gd name="connsiteY323" fmla="*/ 270573 h 1410656"/>
              <a:gd name="connsiteX324" fmla="*/ 5853084 w 6095524"/>
              <a:gd name="connsiteY324" fmla="*/ 255690 h 1410656"/>
              <a:gd name="connsiteX325" fmla="*/ 5895618 w 6095524"/>
              <a:gd name="connsiteY325" fmla="*/ 200961 h 1410656"/>
              <a:gd name="connsiteX326" fmla="*/ 5908676 w 6095524"/>
              <a:gd name="connsiteY326" fmla="*/ 184735 h 1410656"/>
              <a:gd name="connsiteX327" fmla="*/ 5935657 w 6095524"/>
              <a:gd name="connsiteY327" fmla="*/ 156891 h 1410656"/>
              <a:gd name="connsiteX328" fmla="*/ 5947467 w 6095524"/>
              <a:gd name="connsiteY328" fmla="*/ 148441 h 1410656"/>
              <a:gd name="connsiteX329" fmla="*/ 5968302 w 6095524"/>
              <a:gd name="connsiteY329" fmla="*/ 125782 h 1410656"/>
              <a:gd name="connsiteX330" fmla="*/ 6017942 w 6095524"/>
              <a:gd name="connsiteY330" fmla="*/ 66348 h 1410656"/>
              <a:gd name="connsiteX331" fmla="*/ 6039258 w 6095524"/>
              <a:gd name="connsiteY331" fmla="*/ 33030 h 1410656"/>
              <a:gd name="connsiteX332" fmla="*/ 6081792 w 6095524"/>
              <a:gd name="connsiteY332" fmla="*/ 8451 h 1410656"/>
              <a:gd name="connsiteX333" fmla="*/ 6095524 w 6095524"/>
              <a:gd name="connsiteY333" fmla="*/ 0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Lst>
            <a:rect l="l" t="t" r="r" b="b"/>
            <a:pathLst>
              <a:path w="6095524" h="1410656">
                <a:moveTo>
                  <a:pt x="6095524" y="0"/>
                </a:moveTo>
                <a:lnTo>
                  <a:pt x="6095524" y="221634"/>
                </a:lnTo>
                <a:lnTo>
                  <a:pt x="6061052" y="237063"/>
                </a:lnTo>
                <a:cubicBezTo>
                  <a:pt x="6054332" y="239848"/>
                  <a:pt x="6046938" y="241384"/>
                  <a:pt x="6040890" y="245128"/>
                </a:cubicBezTo>
                <a:cubicBezTo>
                  <a:pt x="6013044" y="262219"/>
                  <a:pt x="5986064" y="280654"/>
                  <a:pt x="5957836" y="297073"/>
                </a:cubicBezTo>
                <a:cubicBezTo>
                  <a:pt x="5928744" y="314067"/>
                  <a:pt x="5902724" y="334134"/>
                  <a:pt x="5882656" y="361307"/>
                </a:cubicBezTo>
                <a:cubicBezTo>
                  <a:pt x="5864029" y="386559"/>
                  <a:pt x="5845978" y="412194"/>
                  <a:pt x="5827448" y="437542"/>
                </a:cubicBezTo>
                <a:cubicBezTo>
                  <a:pt x="5822743" y="443975"/>
                  <a:pt x="5818422" y="451561"/>
                  <a:pt x="5811989" y="455690"/>
                </a:cubicBezTo>
                <a:cubicBezTo>
                  <a:pt x="5798643" y="464331"/>
                  <a:pt x="5784048" y="471340"/>
                  <a:pt x="5769742" y="478445"/>
                </a:cubicBezTo>
                <a:cubicBezTo>
                  <a:pt x="5757452" y="484494"/>
                  <a:pt x="5744394" y="489006"/>
                  <a:pt x="5732393" y="495535"/>
                </a:cubicBezTo>
                <a:cubicBezTo>
                  <a:pt x="5722792" y="500721"/>
                  <a:pt x="5714246" y="507922"/>
                  <a:pt x="5705316" y="514451"/>
                </a:cubicBezTo>
                <a:cubicBezTo>
                  <a:pt x="5697539" y="520115"/>
                  <a:pt x="5688994" y="525012"/>
                  <a:pt x="5682465" y="531830"/>
                </a:cubicBezTo>
                <a:cubicBezTo>
                  <a:pt x="5666526" y="548344"/>
                  <a:pt x="5650491" y="564571"/>
                  <a:pt x="5630712" y="576765"/>
                </a:cubicBezTo>
                <a:cubicBezTo>
                  <a:pt x="5611221" y="588862"/>
                  <a:pt x="5592786" y="602401"/>
                  <a:pt x="5573392" y="614691"/>
                </a:cubicBezTo>
                <a:cubicBezTo>
                  <a:pt x="5554380" y="626693"/>
                  <a:pt x="5537194" y="639846"/>
                  <a:pt x="5527304" y="661162"/>
                </a:cubicBezTo>
                <a:cubicBezTo>
                  <a:pt x="5522888" y="670571"/>
                  <a:pt x="5516646" y="680845"/>
                  <a:pt x="5508293" y="686318"/>
                </a:cubicBezTo>
                <a:cubicBezTo>
                  <a:pt x="5496387" y="694095"/>
                  <a:pt x="5481313" y="696880"/>
                  <a:pt x="5468350" y="703505"/>
                </a:cubicBezTo>
                <a:cubicBezTo>
                  <a:pt x="5453084" y="711282"/>
                  <a:pt x="5435418" y="718003"/>
                  <a:pt x="5425048" y="730389"/>
                </a:cubicBezTo>
                <a:cubicBezTo>
                  <a:pt x="5415830" y="741431"/>
                  <a:pt x="5406517" y="750072"/>
                  <a:pt x="5394322" y="757081"/>
                </a:cubicBezTo>
                <a:cubicBezTo>
                  <a:pt x="5385778" y="761978"/>
                  <a:pt x="5379441" y="770907"/>
                  <a:pt x="5370608" y="774940"/>
                </a:cubicBezTo>
                <a:cubicBezTo>
                  <a:pt x="5358990" y="780317"/>
                  <a:pt x="5347276" y="784542"/>
                  <a:pt x="5337098" y="792895"/>
                </a:cubicBezTo>
                <a:cubicBezTo>
                  <a:pt x="5326536" y="801536"/>
                  <a:pt x="5314535" y="808353"/>
                  <a:pt x="5303493" y="816419"/>
                </a:cubicBezTo>
                <a:cubicBezTo>
                  <a:pt x="5297636" y="820739"/>
                  <a:pt x="5292835" y="826404"/>
                  <a:pt x="5287171" y="830917"/>
                </a:cubicBezTo>
                <a:cubicBezTo>
                  <a:pt x="5276801" y="839174"/>
                  <a:pt x="5266239" y="847239"/>
                  <a:pt x="5255581" y="855016"/>
                </a:cubicBezTo>
                <a:cubicBezTo>
                  <a:pt x="5244924" y="862794"/>
                  <a:pt x="5234746" y="871819"/>
                  <a:pt x="5223032" y="877484"/>
                </a:cubicBezTo>
                <a:cubicBezTo>
                  <a:pt x="5203062" y="887086"/>
                  <a:pt x="5181266" y="892847"/>
                  <a:pt x="5161870" y="903216"/>
                </a:cubicBezTo>
                <a:cubicBezTo>
                  <a:pt x="5142188" y="913777"/>
                  <a:pt x="5123656" y="927028"/>
                  <a:pt x="5106182" y="941046"/>
                </a:cubicBezTo>
                <a:cubicBezTo>
                  <a:pt x="5092356" y="952088"/>
                  <a:pt x="5079394" y="963034"/>
                  <a:pt x="5062014" y="968698"/>
                </a:cubicBezTo>
                <a:cubicBezTo>
                  <a:pt x="5052317" y="971867"/>
                  <a:pt x="5042140" y="978780"/>
                  <a:pt x="5036282" y="986846"/>
                </a:cubicBezTo>
                <a:cubicBezTo>
                  <a:pt x="5023608" y="1004416"/>
                  <a:pt x="5007382" y="1016802"/>
                  <a:pt x="4989043" y="1027364"/>
                </a:cubicBezTo>
                <a:cubicBezTo>
                  <a:pt x="4964559" y="1041574"/>
                  <a:pt x="4940363" y="1056072"/>
                  <a:pt x="4915783" y="1069994"/>
                </a:cubicBezTo>
                <a:cubicBezTo>
                  <a:pt x="4901286" y="1078252"/>
                  <a:pt x="4886884" y="1086989"/>
                  <a:pt x="4871520" y="1093038"/>
                </a:cubicBezTo>
                <a:cubicBezTo>
                  <a:pt x="4840124" y="1105520"/>
                  <a:pt x="4807959" y="1116177"/>
                  <a:pt x="4776274" y="1127796"/>
                </a:cubicBezTo>
                <a:cubicBezTo>
                  <a:pt x="4765904" y="1131540"/>
                  <a:pt x="4756110" y="1136917"/>
                  <a:pt x="4745548" y="1140182"/>
                </a:cubicBezTo>
                <a:cubicBezTo>
                  <a:pt x="4734122" y="1143734"/>
                  <a:pt x="4721834" y="1144790"/>
                  <a:pt x="4710408" y="1148343"/>
                </a:cubicBezTo>
                <a:cubicBezTo>
                  <a:pt x="4691396" y="1154199"/>
                  <a:pt x="4672961" y="1161689"/>
                  <a:pt x="4653950" y="1167642"/>
                </a:cubicBezTo>
                <a:cubicBezTo>
                  <a:pt x="4617272" y="1179068"/>
                  <a:pt x="4580498" y="1190014"/>
                  <a:pt x="4543725" y="1200863"/>
                </a:cubicBezTo>
                <a:cubicBezTo>
                  <a:pt x="4535852" y="1203168"/>
                  <a:pt x="4527306" y="1203456"/>
                  <a:pt x="4519530" y="1205952"/>
                </a:cubicBezTo>
                <a:cubicBezTo>
                  <a:pt x="4498886" y="1212673"/>
                  <a:pt x="4478338" y="1219970"/>
                  <a:pt x="4457887" y="1227363"/>
                </a:cubicBezTo>
                <a:cubicBezTo>
                  <a:pt x="4445502" y="1231876"/>
                  <a:pt x="4433403" y="1237445"/>
                  <a:pt x="4420922" y="1241765"/>
                </a:cubicBezTo>
                <a:cubicBezTo>
                  <a:pt x="4410936" y="1245222"/>
                  <a:pt x="4400662" y="1247910"/>
                  <a:pt x="4390292" y="1250023"/>
                </a:cubicBezTo>
                <a:cubicBezTo>
                  <a:pt x="4381363" y="1251848"/>
                  <a:pt x="4372050" y="1251655"/>
                  <a:pt x="4363216" y="1253864"/>
                </a:cubicBezTo>
                <a:cubicBezTo>
                  <a:pt x="4339308" y="1259816"/>
                  <a:pt x="4315689" y="1266538"/>
                  <a:pt x="4291973" y="1272874"/>
                </a:cubicBezTo>
                <a:cubicBezTo>
                  <a:pt x="4282468" y="1275371"/>
                  <a:pt x="4272770" y="1277196"/>
                  <a:pt x="4263552" y="1280364"/>
                </a:cubicBezTo>
                <a:cubicBezTo>
                  <a:pt x="4238876" y="1288717"/>
                  <a:pt x="4214585" y="1298222"/>
                  <a:pt x="4189813" y="1306096"/>
                </a:cubicBezTo>
                <a:cubicBezTo>
                  <a:pt x="4169266" y="1312625"/>
                  <a:pt x="4148142" y="1317329"/>
                  <a:pt x="4127306" y="1323090"/>
                </a:cubicBezTo>
                <a:cubicBezTo>
                  <a:pt x="4118473" y="1325587"/>
                  <a:pt x="4110024" y="1329140"/>
                  <a:pt x="4101192" y="1331251"/>
                </a:cubicBezTo>
                <a:cubicBezTo>
                  <a:pt x="4081412" y="1336053"/>
                  <a:pt x="4061345" y="1340085"/>
                  <a:pt x="4041470" y="1344886"/>
                </a:cubicBezTo>
                <a:cubicBezTo>
                  <a:pt x="4030139" y="1347670"/>
                  <a:pt x="4019194" y="1352663"/>
                  <a:pt x="4007672" y="1354488"/>
                </a:cubicBezTo>
                <a:cubicBezTo>
                  <a:pt x="3980308" y="1358808"/>
                  <a:pt x="3952752" y="1361880"/>
                  <a:pt x="3925195" y="1365337"/>
                </a:cubicBezTo>
                <a:cubicBezTo>
                  <a:pt x="3896776" y="1368889"/>
                  <a:pt x="3868451" y="1372634"/>
                  <a:pt x="3840029" y="1375802"/>
                </a:cubicBezTo>
                <a:cubicBezTo>
                  <a:pt x="3824475" y="1377435"/>
                  <a:pt x="3808824" y="1377723"/>
                  <a:pt x="3793270" y="1379259"/>
                </a:cubicBezTo>
                <a:cubicBezTo>
                  <a:pt x="3779636" y="1380604"/>
                  <a:pt x="3766098" y="1383100"/>
                  <a:pt x="3752464" y="1384733"/>
                </a:cubicBezTo>
                <a:cubicBezTo>
                  <a:pt x="3740654" y="1386076"/>
                  <a:pt x="3728748" y="1386844"/>
                  <a:pt x="3716938" y="1388189"/>
                </a:cubicBezTo>
                <a:cubicBezTo>
                  <a:pt x="3698024" y="1390397"/>
                  <a:pt x="3679204" y="1392894"/>
                  <a:pt x="3660386" y="1395198"/>
                </a:cubicBezTo>
                <a:cubicBezTo>
                  <a:pt x="3652513" y="1396062"/>
                  <a:pt x="3644255" y="1398462"/>
                  <a:pt x="3636862" y="1397023"/>
                </a:cubicBezTo>
                <a:cubicBezTo>
                  <a:pt x="3618235" y="1393373"/>
                  <a:pt x="3599896" y="1394430"/>
                  <a:pt x="3581365" y="1396926"/>
                </a:cubicBezTo>
                <a:cubicBezTo>
                  <a:pt x="3575028" y="1397791"/>
                  <a:pt x="3568211" y="1397598"/>
                  <a:pt x="3562066" y="1395966"/>
                </a:cubicBezTo>
                <a:cubicBezTo>
                  <a:pt x="3549488" y="1392701"/>
                  <a:pt x="3537294" y="1388092"/>
                  <a:pt x="3524908" y="1384060"/>
                </a:cubicBezTo>
                <a:cubicBezTo>
                  <a:pt x="3523563" y="1383580"/>
                  <a:pt x="3521931" y="1383484"/>
                  <a:pt x="3520492" y="1383196"/>
                </a:cubicBezTo>
                <a:cubicBezTo>
                  <a:pt x="3512330" y="1381563"/>
                  <a:pt x="3504266" y="1379931"/>
                  <a:pt x="3496103" y="1378491"/>
                </a:cubicBezTo>
                <a:cubicBezTo>
                  <a:pt x="3491687" y="1377723"/>
                  <a:pt x="3487174" y="1377627"/>
                  <a:pt x="3482757" y="1376955"/>
                </a:cubicBezTo>
                <a:cubicBezTo>
                  <a:pt x="3465667" y="1374266"/>
                  <a:pt x="3446848" y="1378779"/>
                  <a:pt x="3432061" y="1367162"/>
                </a:cubicBezTo>
                <a:cubicBezTo>
                  <a:pt x="3422460" y="1359672"/>
                  <a:pt x="3413146" y="1361401"/>
                  <a:pt x="3402873" y="1362553"/>
                </a:cubicBezTo>
                <a:cubicBezTo>
                  <a:pt x="3395096" y="1363417"/>
                  <a:pt x="3387126" y="1363128"/>
                  <a:pt x="3379253" y="1363225"/>
                </a:cubicBezTo>
                <a:cubicBezTo>
                  <a:pt x="3365427" y="1363512"/>
                  <a:pt x="3351601" y="1363609"/>
                  <a:pt x="3337774" y="1364089"/>
                </a:cubicBezTo>
                <a:cubicBezTo>
                  <a:pt x="3333357" y="1364281"/>
                  <a:pt x="3328846" y="1366682"/>
                  <a:pt x="3324524" y="1366298"/>
                </a:cubicBezTo>
                <a:cubicBezTo>
                  <a:pt x="3304553" y="1364473"/>
                  <a:pt x="3284582" y="1361592"/>
                  <a:pt x="3264610" y="1359960"/>
                </a:cubicBezTo>
                <a:cubicBezTo>
                  <a:pt x="3253281" y="1359001"/>
                  <a:pt x="3241663" y="1360824"/>
                  <a:pt x="3230429" y="1359480"/>
                </a:cubicBezTo>
                <a:cubicBezTo>
                  <a:pt x="3217468" y="1357944"/>
                  <a:pt x="3204794" y="1354008"/>
                  <a:pt x="3191927" y="1351607"/>
                </a:cubicBezTo>
                <a:cubicBezTo>
                  <a:pt x="3188375" y="1350935"/>
                  <a:pt x="3184438" y="1351799"/>
                  <a:pt x="3180694" y="1351991"/>
                </a:cubicBezTo>
                <a:cubicBezTo>
                  <a:pt x="3176469" y="1352183"/>
                  <a:pt x="3172340" y="1352567"/>
                  <a:pt x="3168116" y="1352663"/>
                </a:cubicBezTo>
                <a:cubicBezTo>
                  <a:pt x="3155249" y="1352856"/>
                  <a:pt x="3142384" y="1352567"/>
                  <a:pt x="3129517" y="1353240"/>
                </a:cubicBezTo>
                <a:cubicBezTo>
                  <a:pt x="3121644" y="1353624"/>
                  <a:pt x="3113388" y="1357560"/>
                  <a:pt x="3106089" y="1356120"/>
                </a:cubicBezTo>
                <a:cubicBezTo>
                  <a:pt x="3091208" y="1353335"/>
                  <a:pt x="3076325" y="1359576"/>
                  <a:pt x="3061444" y="1354392"/>
                </a:cubicBezTo>
                <a:cubicBezTo>
                  <a:pt x="3056834" y="1352856"/>
                  <a:pt x="3050497" y="1356696"/>
                  <a:pt x="3044928" y="1356888"/>
                </a:cubicBezTo>
                <a:cubicBezTo>
                  <a:pt x="3031006" y="1357368"/>
                  <a:pt x="3017084" y="1357272"/>
                  <a:pt x="3003162" y="1357176"/>
                </a:cubicBezTo>
                <a:cubicBezTo>
                  <a:pt x="2990680" y="1357080"/>
                  <a:pt x="2977717" y="1358424"/>
                  <a:pt x="2965716" y="1355736"/>
                </a:cubicBezTo>
                <a:cubicBezTo>
                  <a:pt x="2953137" y="1352856"/>
                  <a:pt x="2941808" y="1353240"/>
                  <a:pt x="2929614" y="1356504"/>
                </a:cubicBezTo>
                <a:cubicBezTo>
                  <a:pt x="2921260" y="1358712"/>
                  <a:pt x="2912427" y="1359001"/>
                  <a:pt x="2903786" y="1359672"/>
                </a:cubicBezTo>
                <a:cubicBezTo>
                  <a:pt x="2894473" y="1360440"/>
                  <a:pt x="2884199" y="1358424"/>
                  <a:pt x="2875750" y="1361592"/>
                </a:cubicBezTo>
                <a:cubicBezTo>
                  <a:pt x="2850593" y="1371002"/>
                  <a:pt x="2824765" y="1373018"/>
                  <a:pt x="2798458" y="1373018"/>
                </a:cubicBezTo>
                <a:cubicBezTo>
                  <a:pt x="2793656" y="1373018"/>
                  <a:pt x="2788759" y="1371675"/>
                  <a:pt x="2784152" y="1370234"/>
                </a:cubicBezTo>
                <a:cubicBezTo>
                  <a:pt x="2757266" y="1361592"/>
                  <a:pt x="2730286" y="1362360"/>
                  <a:pt x="2702922" y="1367641"/>
                </a:cubicBezTo>
                <a:cubicBezTo>
                  <a:pt x="2697257" y="1368794"/>
                  <a:pt x="2690921" y="1368986"/>
                  <a:pt x="2685256" y="1367834"/>
                </a:cubicBezTo>
                <a:cubicBezTo>
                  <a:pt x="2669317" y="1364473"/>
                  <a:pt x="2653858" y="1358904"/>
                  <a:pt x="2637824" y="1356504"/>
                </a:cubicBezTo>
                <a:cubicBezTo>
                  <a:pt x="2611324" y="1352567"/>
                  <a:pt x="2588377" y="1365817"/>
                  <a:pt x="2564661" y="1374459"/>
                </a:cubicBezTo>
                <a:cubicBezTo>
                  <a:pt x="2542097" y="1382620"/>
                  <a:pt x="2522894" y="1401055"/>
                  <a:pt x="2496201" y="1396926"/>
                </a:cubicBezTo>
                <a:cubicBezTo>
                  <a:pt x="2493514" y="1396542"/>
                  <a:pt x="2490537" y="1399134"/>
                  <a:pt x="2487560" y="1399807"/>
                </a:cubicBezTo>
                <a:cubicBezTo>
                  <a:pt x="2479399" y="1401631"/>
                  <a:pt x="2471238" y="1403839"/>
                  <a:pt x="2462980" y="1404704"/>
                </a:cubicBezTo>
                <a:cubicBezTo>
                  <a:pt x="2452899" y="1405856"/>
                  <a:pt x="2442625" y="1405472"/>
                  <a:pt x="2432544" y="1406432"/>
                </a:cubicBezTo>
                <a:cubicBezTo>
                  <a:pt x="2419581" y="1407584"/>
                  <a:pt x="2406812" y="1410656"/>
                  <a:pt x="2393945" y="1410656"/>
                </a:cubicBezTo>
                <a:cubicBezTo>
                  <a:pt x="2383575" y="1410656"/>
                  <a:pt x="2373302" y="1407104"/>
                  <a:pt x="2363029" y="1405375"/>
                </a:cubicBezTo>
                <a:cubicBezTo>
                  <a:pt x="2348530" y="1402975"/>
                  <a:pt x="2332591" y="1403647"/>
                  <a:pt x="2319821" y="1397502"/>
                </a:cubicBezTo>
                <a:cubicBezTo>
                  <a:pt x="2306188" y="1390973"/>
                  <a:pt x="2293225" y="1387997"/>
                  <a:pt x="2279111" y="1390013"/>
                </a:cubicBezTo>
                <a:cubicBezTo>
                  <a:pt x="2274406" y="1390685"/>
                  <a:pt x="2268357" y="1394718"/>
                  <a:pt x="2266245" y="1398846"/>
                </a:cubicBezTo>
                <a:cubicBezTo>
                  <a:pt x="2261540" y="1408064"/>
                  <a:pt x="2255108" y="1409697"/>
                  <a:pt x="2246370" y="1406527"/>
                </a:cubicBezTo>
                <a:cubicBezTo>
                  <a:pt x="2238785" y="1403839"/>
                  <a:pt x="2229471" y="1402495"/>
                  <a:pt x="2224287" y="1397310"/>
                </a:cubicBezTo>
                <a:cubicBezTo>
                  <a:pt x="2209596" y="1382620"/>
                  <a:pt x="2190873" y="1382140"/>
                  <a:pt x="2172630" y="1378204"/>
                </a:cubicBezTo>
                <a:cubicBezTo>
                  <a:pt x="2161494" y="1375802"/>
                  <a:pt x="2151123" y="1375707"/>
                  <a:pt x="2139985" y="1377339"/>
                </a:cubicBezTo>
                <a:cubicBezTo>
                  <a:pt x="2115790" y="1380988"/>
                  <a:pt x="2092266" y="1375802"/>
                  <a:pt x="2069030" y="1369178"/>
                </a:cubicBezTo>
                <a:cubicBezTo>
                  <a:pt x="2053667" y="1364761"/>
                  <a:pt x="2037921" y="1362073"/>
                  <a:pt x="2022655" y="1357560"/>
                </a:cubicBezTo>
                <a:cubicBezTo>
                  <a:pt x="2011229" y="1354104"/>
                  <a:pt x="1999804" y="1349975"/>
                  <a:pt x="1989339" y="1344406"/>
                </a:cubicBezTo>
                <a:cubicBezTo>
                  <a:pt x="1974167" y="1336244"/>
                  <a:pt x="1960918" y="1323954"/>
                  <a:pt x="1941618" y="1327219"/>
                </a:cubicBezTo>
                <a:cubicBezTo>
                  <a:pt x="1924623" y="1330099"/>
                  <a:pt x="1909262" y="1324051"/>
                  <a:pt x="1893707" y="1318290"/>
                </a:cubicBezTo>
                <a:cubicBezTo>
                  <a:pt x="1882281" y="1314065"/>
                  <a:pt x="1870857" y="1309744"/>
                  <a:pt x="1859045" y="1307056"/>
                </a:cubicBezTo>
                <a:cubicBezTo>
                  <a:pt x="1845027" y="1303887"/>
                  <a:pt x="1829184" y="1305232"/>
                  <a:pt x="1816702" y="1299374"/>
                </a:cubicBezTo>
                <a:cubicBezTo>
                  <a:pt x="1803644" y="1293229"/>
                  <a:pt x="1792795" y="1297358"/>
                  <a:pt x="1781177" y="1299087"/>
                </a:cubicBezTo>
                <a:cubicBezTo>
                  <a:pt x="1762646" y="1301775"/>
                  <a:pt x="1744210" y="1306768"/>
                  <a:pt x="1725488" y="1300431"/>
                </a:cubicBezTo>
                <a:cubicBezTo>
                  <a:pt x="1702733" y="1292750"/>
                  <a:pt x="1680169" y="1284493"/>
                  <a:pt x="1657318" y="1277196"/>
                </a:cubicBezTo>
                <a:cubicBezTo>
                  <a:pt x="1648483" y="1274410"/>
                  <a:pt x="1638980" y="1273258"/>
                  <a:pt x="1629761" y="1272010"/>
                </a:cubicBezTo>
                <a:cubicBezTo>
                  <a:pt x="1621025" y="1270954"/>
                  <a:pt x="1610559" y="1273642"/>
                  <a:pt x="1603837" y="1269610"/>
                </a:cubicBezTo>
                <a:cubicBezTo>
                  <a:pt x="1586554" y="1259241"/>
                  <a:pt x="1568792" y="1254152"/>
                  <a:pt x="1548820" y="1254152"/>
                </a:cubicBezTo>
                <a:cubicBezTo>
                  <a:pt x="1541330" y="1254152"/>
                  <a:pt x="1534033" y="1249831"/>
                  <a:pt x="1526449" y="1249062"/>
                </a:cubicBezTo>
                <a:cubicBezTo>
                  <a:pt x="1516078" y="1248103"/>
                  <a:pt x="1504172" y="1245510"/>
                  <a:pt x="1495147" y="1249159"/>
                </a:cubicBezTo>
                <a:cubicBezTo>
                  <a:pt x="1473928" y="1257800"/>
                  <a:pt x="1456742" y="1250599"/>
                  <a:pt x="1438211" y="1242054"/>
                </a:cubicBezTo>
                <a:cubicBezTo>
                  <a:pt x="1419967" y="1233604"/>
                  <a:pt x="1400764" y="1226884"/>
                  <a:pt x="1381370" y="1221314"/>
                </a:cubicBezTo>
                <a:cubicBezTo>
                  <a:pt x="1374073" y="1219298"/>
                  <a:pt x="1365336" y="1222659"/>
                  <a:pt x="1357270" y="1223330"/>
                </a:cubicBezTo>
                <a:cubicBezTo>
                  <a:pt x="1354389" y="1223523"/>
                  <a:pt x="1351220" y="1223811"/>
                  <a:pt x="1348629" y="1222851"/>
                </a:cubicBezTo>
                <a:cubicBezTo>
                  <a:pt x="1323569" y="1213633"/>
                  <a:pt x="1298124" y="1206624"/>
                  <a:pt x="1270953" y="1211424"/>
                </a:cubicBezTo>
                <a:cubicBezTo>
                  <a:pt x="1268457" y="1211905"/>
                  <a:pt x="1265672" y="1210849"/>
                  <a:pt x="1263175" y="1210177"/>
                </a:cubicBezTo>
                <a:cubicBezTo>
                  <a:pt x="1250981" y="1206720"/>
                  <a:pt x="1239075" y="1201247"/>
                  <a:pt x="1226690" y="1199999"/>
                </a:cubicBezTo>
                <a:cubicBezTo>
                  <a:pt x="1196157" y="1196927"/>
                  <a:pt x="1165433" y="1195678"/>
                  <a:pt x="1134706" y="1193662"/>
                </a:cubicBezTo>
                <a:cubicBezTo>
                  <a:pt x="1132786" y="1193566"/>
                  <a:pt x="1130770" y="1193566"/>
                  <a:pt x="1129042" y="1192894"/>
                </a:cubicBezTo>
                <a:cubicBezTo>
                  <a:pt x="1117712" y="1188765"/>
                  <a:pt x="1107823" y="1190110"/>
                  <a:pt x="1098220" y="1197982"/>
                </a:cubicBezTo>
                <a:cubicBezTo>
                  <a:pt x="1093996" y="1201439"/>
                  <a:pt x="1088235" y="1203263"/>
                  <a:pt x="1082955" y="1205184"/>
                </a:cubicBezTo>
                <a:cubicBezTo>
                  <a:pt x="1075177" y="1208065"/>
                  <a:pt x="1067208" y="1210849"/>
                  <a:pt x="1059143" y="1212673"/>
                </a:cubicBezTo>
                <a:cubicBezTo>
                  <a:pt x="1051173" y="1214401"/>
                  <a:pt x="1042628" y="1216801"/>
                  <a:pt x="1034947" y="1215458"/>
                </a:cubicBezTo>
                <a:cubicBezTo>
                  <a:pt x="1021121" y="1213057"/>
                  <a:pt x="1007966" y="1207681"/>
                  <a:pt x="994332" y="1204127"/>
                </a:cubicBezTo>
                <a:cubicBezTo>
                  <a:pt x="989628" y="1202879"/>
                  <a:pt x="984442" y="1203072"/>
                  <a:pt x="979546" y="1202975"/>
                </a:cubicBezTo>
                <a:cubicBezTo>
                  <a:pt x="968312" y="1202688"/>
                  <a:pt x="956790" y="1205472"/>
                  <a:pt x="946613" y="1197503"/>
                </a:cubicBezTo>
                <a:cubicBezTo>
                  <a:pt x="937204" y="1190014"/>
                  <a:pt x="927697" y="1192221"/>
                  <a:pt x="917808" y="1197887"/>
                </a:cubicBezTo>
                <a:cubicBezTo>
                  <a:pt x="910703" y="1201920"/>
                  <a:pt x="902639" y="1205088"/>
                  <a:pt x="894669" y="1206624"/>
                </a:cubicBezTo>
                <a:cubicBezTo>
                  <a:pt x="883723" y="1208736"/>
                  <a:pt x="872873" y="1209601"/>
                  <a:pt x="861063" y="1208352"/>
                </a:cubicBezTo>
                <a:cubicBezTo>
                  <a:pt x="852710" y="1207488"/>
                  <a:pt x="845892" y="1207104"/>
                  <a:pt x="839363" y="1202015"/>
                </a:cubicBezTo>
                <a:cubicBezTo>
                  <a:pt x="838308" y="1201247"/>
                  <a:pt x="836388" y="1201055"/>
                  <a:pt x="834947" y="1201152"/>
                </a:cubicBezTo>
                <a:cubicBezTo>
                  <a:pt x="816032" y="1202784"/>
                  <a:pt x="797309" y="1201920"/>
                  <a:pt x="778202" y="1200767"/>
                </a:cubicBezTo>
                <a:cubicBezTo>
                  <a:pt x="753911" y="1199231"/>
                  <a:pt x="728370" y="1203743"/>
                  <a:pt x="707343" y="1219874"/>
                </a:cubicBezTo>
                <a:cubicBezTo>
                  <a:pt x="704271" y="1222275"/>
                  <a:pt x="699662" y="1223330"/>
                  <a:pt x="695629" y="1223907"/>
                </a:cubicBezTo>
                <a:cubicBezTo>
                  <a:pt x="676618" y="1226403"/>
                  <a:pt x="657511" y="1228132"/>
                  <a:pt x="638500" y="1230916"/>
                </a:cubicBezTo>
                <a:cubicBezTo>
                  <a:pt x="628130" y="1232452"/>
                  <a:pt x="617280" y="1233797"/>
                  <a:pt x="607872" y="1238021"/>
                </a:cubicBezTo>
                <a:cubicBezTo>
                  <a:pt x="598655" y="1242149"/>
                  <a:pt x="591260" y="1247046"/>
                  <a:pt x="585788" y="1238405"/>
                </a:cubicBezTo>
                <a:cubicBezTo>
                  <a:pt x="575995" y="1243014"/>
                  <a:pt x="567448" y="1246855"/>
                  <a:pt x="559097" y="1250983"/>
                </a:cubicBezTo>
                <a:cubicBezTo>
                  <a:pt x="556023" y="1252519"/>
                  <a:pt x="553431" y="1255016"/>
                  <a:pt x="550358" y="1256456"/>
                </a:cubicBezTo>
                <a:cubicBezTo>
                  <a:pt x="547093" y="1257993"/>
                  <a:pt x="543445" y="1258952"/>
                  <a:pt x="539893" y="1259720"/>
                </a:cubicBezTo>
                <a:cubicBezTo>
                  <a:pt x="524050" y="1263177"/>
                  <a:pt x="508207" y="1266345"/>
                  <a:pt x="492462" y="1270090"/>
                </a:cubicBezTo>
                <a:cubicBezTo>
                  <a:pt x="489388" y="1270858"/>
                  <a:pt x="486796" y="1273931"/>
                  <a:pt x="484011" y="1275947"/>
                </a:cubicBezTo>
                <a:cubicBezTo>
                  <a:pt x="482187" y="1277291"/>
                  <a:pt x="480363" y="1279307"/>
                  <a:pt x="478346" y="1279596"/>
                </a:cubicBezTo>
                <a:cubicBezTo>
                  <a:pt x="462984" y="1281900"/>
                  <a:pt x="447718" y="1284589"/>
                  <a:pt x="432260" y="1285741"/>
                </a:cubicBezTo>
                <a:cubicBezTo>
                  <a:pt x="419298" y="1286700"/>
                  <a:pt x="406815" y="1286413"/>
                  <a:pt x="403455" y="1303119"/>
                </a:cubicBezTo>
                <a:cubicBezTo>
                  <a:pt x="402879" y="1306000"/>
                  <a:pt x="398750" y="1309073"/>
                  <a:pt x="395583" y="1310512"/>
                </a:cubicBezTo>
                <a:cubicBezTo>
                  <a:pt x="386557" y="1314641"/>
                  <a:pt x="376954" y="1317425"/>
                  <a:pt x="368025" y="1321650"/>
                </a:cubicBezTo>
                <a:cubicBezTo>
                  <a:pt x="338741" y="1335764"/>
                  <a:pt x="308113" y="1344694"/>
                  <a:pt x="275371" y="1343062"/>
                </a:cubicBezTo>
                <a:cubicBezTo>
                  <a:pt x="265194" y="1342582"/>
                  <a:pt x="255304" y="1337396"/>
                  <a:pt x="248871" y="1335476"/>
                </a:cubicBezTo>
                <a:cubicBezTo>
                  <a:pt x="230341" y="1343062"/>
                  <a:pt x="214786" y="1350359"/>
                  <a:pt x="198559" y="1355831"/>
                </a:cubicBezTo>
                <a:cubicBezTo>
                  <a:pt x="184253" y="1360728"/>
                  <a:pt x="169274" y="1363801"/>
                  <a:pt x="154583" y="1367353"/>
                </a:cubicBezTo>
                <a:cubicBezTo>
                  <a:pt x="149206" y="1368698"/>
                  <a:pt x="143734" y="1369466"/>
                  <a:pt x="138261" y="1370138"/>
                </a:cubicBezTo>
                <a:cubicBezTo>
                  <a:pt x="121171" y="1372250"/>
                  <a:pt x="103312" y="1367162"/>
                  <a:pt x="86606" y="1375227"/>
                </a:cubicBezTo>
                <a:cubicBezTo>
                  <a:pt x="77868" y="1379452"/>
                  <a:pt x="69226" y="1384540"/>
                  <a:pt x="60009" y="1386749"/>
                </a:cubicBezTo>
                <a:cubicBezTo>
                  <a:pt x="50120" y="1389149"/>
                  <a:pt x="40446" y="1392894"/>
                  <a:pt x="30568" y="1395570"/>
                </a:cubicBezTo>
                <a:lnTo>
                  <a:pt x="0" y="1397975"/>
                </a:lnTo>
                <a:lnTo>
                  <a:pt x="0" y="1041395"/>
                </a:lnTo>
                <a:lnTo>
                  <a:pt x="17282" y="1043014"/>
                </a:lnTo>
                <a:cubicBezTo>
                  <a:pt x="26692" y="1044358"/>
                  <a:pt x="35813" y="1048967"/>
                  <a:pt x="45030" y="1049159"/>
                </a:cubicBezTo>
                <a:cubicBezTo>
                  <a:pt x="59529" y="1049448"/>
                  <a:pt x="72395" y="1051271"/>
                  <a:pt x="85356" y="1059145"/>
                </a:cubicBezTo>
                <a:cubicBezTo>
                  <a:pt x="104944" y="1070955"/>
                  <a:pt x="121074" y="1065962"/>
                  <a:pt x="133077" y="1047815"/>
                </a:cubicBezTo>
                <a:cubicBezTo>
                  <a:pt x="134325" y="1045991"/>
                  <a:pt x="135957" y="1043590"/>
                  <a:pt x="137877" y="1043110"/>
                </a:cubicBezTo>
                <a:cubicBezTo>
                  <a:pt x="154872" y="1038885"/>
                  <a:pt x="172347" y="1030820"/>
                  <a:pt x="189053" y="1031877"/>
                </a:cubicBezTo>
                <a:cubicBezTo>
                  <a:pt x="218530" y="1033797"/>
                  <a:pt x="246278" y="1031493"/>
                  <a:pt x="273066" y="1019010"/>
                </a:cubicBezTo>
                <a:cubicBezTo>
                  <a:pt x="274698" y="1018242"/>
                  <a:pt x="277195" y="1017474"/>
                  <a:pt x="278539" y="1018146"/>
                </a:cubicBezTo>
                <a:cubicBezTo>
                  <a:pt x="294670" y="1026500"/>
                  <a:pt x="312336" y="1033125"/>
                  <a:pt x="326355" y="1044358"/>
                </a:cubicBezTo>
                <a:cubicBezTo>
                  <a:pt x="339701" y="1055016"/>
                  <a:pt x="355832" y="1055112"/>
                  <a:pt x="364761" y="1040710"/>
                </a:cubicBezTo>
                <a:cubicBezTo>
                  <a:pt x="369177" y="1033604"/>
                  <a:pt x="375322" y="1025348"/>
                  <a:pt x="382619" y="1022562"/>
                </a:cubicBezTo>
                <a:cubicBezTo>
                  <a:pt x="399134" y="1016226"/>
                  <a:pt x="416802" y="1012961"/>
                  <a:pt x="433988" y="1008256"/>
                </a:cubicBezTo>
                <a:cubicBezTo>
                  <a:pt x="455208" y="1002495"/>
                  <a:pt x="476139" y="1002495"/>
                  <a:pt x="497262" y="1009697"/>
                </a:cubicBezTo>
                <a:cubicBezTo>
                  <a:pt x="512145" y="1014785"/>
                  <a:pt x="527315" y="1014785"/>
                  <a:pt x="542101" y="1007872"/>
                </a:cubicBezTo>
                <a:cubicBezTo>
                  <a:pt x="550070" y="1004128"/>
                  <a:pt x="558232" y="1000288"/>
                  <a:pt x="566681" y="998175"/>
                </a:cubicBezTo>
                <a:cubicBezTo>
                  <a:pt x="572154" y="996830"/>
                  <a:pt x="578490" y="998079"/>
                  <a:pt x="584251" y="999136"/>
                </a:cubicBezTo>
                <a:cubicBezTo>
                  <a:pt x="595389" y="1001248"/>
                  <a:pt x="606911" y="1007681"/>
                  <a:pt x="617280" y="1006049"/>
                </a:cubicBezTo>
                <a:cubicBezTo>
                  <a:pt x="653095" y="1000288"/>
                  <a:pt x="686892" y="1013826"/>
                  <a:pt x="721842" y="1014210"/>
                </a:cubicBezTo>
                <a:cubicBezTo>
                  <a:pt x="737684" y="1014401"/>
                  <a:pt x="753335" y="1017474"/>
                  <a:pt x="764472" y="1001440"/>
                </a:cubicBezTo>
                <a:cubicBezTo>
                  <a:pt x="765912" y="999327"/>
                  <a:pt x="772922" y="1000479"/>
                  <a:pt x="777242" y="1001152"/>
                </a:cubicBezTo>
                <a:cubicBezTo>
                  <a:pt x="786844" y="1002592"/>
                  <a:pt x="796350" y="1006240"/>
                  <a:pt x="805854" y="1006145"/>
                </a:cubicBezTo>
                <a:cubicBezTo>
                  <a:pt x="825538" y="1006049"/>
                  <a:pt x="845317" y="1004513"/>
                  <a:pt x="864904" y="1002784"/>
                </a:cubicBezTo>
                <a:cubicBezTo>
                  <a:pt x="872297" y="1002111"/>
                  <a:pt x="879402" y="999520"/>
                  <a:pt x="886700" y="997695"/>
                </a:cubicBezTo>
                <a:cubicBezTo>
                  <a:pt x="890732" y="996639"/>
                  <a:pt x="895053" y="993855"/>
                  <a:pt x="898797" y="994430"/>
                </a:cubicBezTo>
                <a:cubicBezTo>
                  <a:pt x="920497" y="997791"/>
                  <a:pt x="940372" y="989534"/>
                  <a:pt x="960919" y="985405"/>
                </a:cubicBezTo>
                <a:cubicBezTo>
                  <a:pt x="970425" y="983485"/>
                  <a:pt x="979354" y="978876"/>
                  <a:pt x="988571" y="975708"/>
                </a:cubicBezTo>
                <a:cubicBezTo>
                  <a:pt x="990972" y="974843"/>
                  <a:pt x="993660" y="974075"/>
                  <a:pt x="996061" y="974268"/>
                </a:cubicBezTo>
                <a:cubicBezTo>
                  <a:pt x="1009791" y="975420"/>
                  <a:pt x="1023425" y="977052"/>
                  <a:pt x="1037059" y="978300"/>
                </a:cubicBezTo>
                <a:cubicBezTo>
                  <a:pt x="1049445" y="979452"/>
                  <a:pt x="1061927" y="979836"/>
                  <a:pt x="1067784" y="993950"/>
                </a:cubicBezTo>
                <a:cubicBezTo>
                  <a:pt x="1068649" y="996159"/>
                  <a:pt x="1071528" y="997791"/>
                  <a:pt x="1073737" y="999231"/>
                </a:cubicBezTo>
                <a:cubicBezTo>
                  <a:pt x="1107823" y="1021411"/>
                  <a:pt x="1126065" y="1020835"/>
                  <a:pt x="1159383" y="997407"/>
                </a:cubicBezTo>
                <a:cubicBezTo>
                  <a:pt x="1162839" y="995007"/>
                  <a:pt x="1170232" y="993278"/>
                  <a:pt x="1172536" y="995198"/>
                </a:cubicBezTo>
                <a:cubicBezTo>
                  <a:pt x="1192124" y="1011137"/>
                  <a:pt x="1213535" y="1009409"/>
                  <a:pt x="1236099" y="1004416"/>
                </a:cubicBezTo>
                <a:cubicBezTo>
                  <a:pt x="1241956" y="1003072"/>
                  <a:pt x="1250213" y="1003072"/>
                  <a:pt x="1254630" y="1006240"/>
                </a:cubicBezTo>
                <a:cubicBezTo>
                  <a:pt x="1275657" y="1020930"/>
                  <a:pt x="1298221" y="1018819"/>
                  <a:pt x="1321072" y="1014498"/>
                </a:cubicBezTo>
                <a:cubicBezTo>
                  <a:pt x="1324624" y="1013826"/>
                  <a:pt x="1328946" y="1010177"/>
                  <a:pt x="1330481" y="1006817"/>
                </a:cubicBezTo>
                <a:cubicBezTo>
                  <a:pt x="1335955" y="994911"/>
                  <a:pt x="1346229" y="990878"/>
                  <a:pt x="1357558" y="987517"/>
                </a:cubicBezTo>
                <a:cubicBezTo>
                  <a:pt x="1375417" y="982044"/>
                  <a:pt x="1392987" y="975611"/>
                  <a:pt x="1410942" y="970427"/>
                </a:cubicBezTo>
                <a:cubicBezTo>
                  <a:pt x="1415360" y="969179"/>
                  <a:pt x="1420832" y="969947"/>
                  <a:pt x="1425441" y="971387"/>
                </a:cubicBezTo>
                <a:cubicBezTo>
                  <a:pt x="1441187" y="976284"/>
                  <a:pt x="1451173" y="988574"/>
                  <a:pt x="1462118" y="999904"/>
                </a:cubicBezTo>
                <a:cubicBezTo>
                  <a:pt x="1466919" y="1004897"/>
                  <a:pt x="1473544" y="1008449"/>
                  <a:pt x="1479978" y="1011329"/>
                </a:cubicBezTo>
                <a:cubicBezTo>
                  <a:pt x="1496684" y="1018723"/>
                  <a:pt x="1513775" y="1025348"/>
                  <a:pt x="1530674" y="1032356"/>
                </a:cubicBezTo>
                <a:cubicBezTo>
                  <a:pt x="1532306" y="1033029"/>
                  <a:pt x="1533649" y="1034757"/>
                  <a:pt x="1534898" y="1036197"/>
                </a:cubicBezTo>
                <a:cubicBezTo>
                  <a:pt x="1547380" y="1051368"/>
                  <a:pt x="1559765" y="1066634"/>
                  <a:pt x="1572344" y="1081804"/>
                </a:cubicBezTo>
                <a:cubicBezTo>
                  <a:pt x="1574744" y="1084684"/>
                  <a:pt x="1578201" y="1086797"/>
                  <a:pt x="1580793" y="1089581"/>
                </a:cubicBezTo>
                <a:cubicBezTo>
                  <a:pt x="1584442" y="1093422"/>
                  <a:pt x="1589051" y="1097071"/>
                  <a:pt x="1590971" y="1101680"/>
                </a:cubicBezTo>
                <a:cubicBezTo>
                  <a:pt x="1596923" y="1116177"/>
                  <a:pt x="1608350" y="1122419"/>
                  <a:pt x="1622751" y="1125108"/>
                </a:cubicBezTo>
                <a:cubicBezTo>
                  <a:pt x="1635906" y="1127603"/>
                  <a:pt x="1649060" y="1129716"/>
                  <a:pt x="1662118" y="1132596"/>
                </a:cubicBezTo>
                <a:cubicBezTo>
                  <a:pt x="1678056" y="1136053"/>
                  <a:pt x="1693899" y="1139798"/>
                  <a:pt x="1709646" y="1144022"/>
                </a:cubicBezTo>
                <a:cubicBezTo>
                  <a:pt x="1716462" y="1145847"/>
                  <a:pt x="1723664" y="1147959"/>
                  <a:pt x="1729521" y="1151704"/>
                </a:cubicBezTo>
                <a:cubicBezTo>
                  <a:pt x="1745939" y="1162073"/>
                  <a:pt x="1763510" y="1169082"/>
                  <a:pt x="1782809" y="1166298"/>
                </a:cubicBezTo>
                <a:cubicBezTo>
                  <a:pt x="1798267" y="1164089"/>
                  <a:pt x="1811229" y="1169754"/>
                  <a:pt x="1820831" y="1178588"/>
                </a:cubicBezTo>
                <a:cubicBezTo>
                  <a:pt x="1838306" y="1194623"/>
                  <a:pt x="1857028" y="1190973"/>
                  <a:pt x="1875656" y="1185789"/>
                </a:cubicBezTo>
                <a:cubicBezTo>
                  <a:pt x="1885257" y="1183101"/>
                  <a:pt x="1893130" y="1183485"/>
                  <a:pt x="1902252" y="1186076"/>
                </a:cubicBezTo>
                <a:cubicBezTo>
                  <a:pt x="1923375" y="1192126"/>
                  <a:pt x="1937490" y="1208544"/>
                  <a:pt x="1951123" y="1222946"/>
                </a:cubicBezTo>
                <a:cubicBezTo>
                  <a:pt x="1962742" y="1235236"/>
                  <a:pt x="1975800" y="1242149"/>
                  <a:pt x="1990106" y="1247335"/>
                </a:cubicBezTo>
                <a:cubicBezTo>
                  <a:pt x="2008157" y="1253959"/>
                  <a:pt x="2022463" y="1251464"/>
                  <a:pt x="2031105" y="1235525"/>
                </a:cubicBezTo>
                <a:cubicBezTo>
                  <a:pt x="2033505" y="1231012"/>
                  <a:pt x="2037729" y="1225730"/>
                  <a:pt x="2042242" y="1224387"/>
                </a:cubicBezTo>
                <a:cubicBezTo>
                  <a:pt x="2064037" y="1217666"/>
                  <a:pt x="2086121" y="1207872"/>
                  <a:pt x="2109453" y="1213826"/>
                </a:cubicBezTo>
                <a:cubicBezTo>
                  <a:pt x="2141714" y="1221987"/>
                  <a:pt x="2173207" y="1221507"/>
                  <a:pt x="2205468" y="1213442"/>
                </a:cubicBezTo>
                <a:cubicBezTo>
                  <a:pt x="2257796" y="1200383"/>
                  <a:pt x="2310124" y="1186557"/>
                  <a:pt x="2365142" y="1189437"/>
                </a:cubicBezTo>
                <a:cubicBezTo>
                  <a:pt x="2374262" y="1189917"/>
                  <a:pt x="2385112" y="1184060"/>
                  <a:pt x="2392985" y="1178299"/>
                </a:cubicBezTo>
                <a:cubicBezTo>
                  <a:pt x="2408060" y="1167354"/>
                  <a:pt x="2407387" y="1166489"/>
                  <a:pt x="2424286" y="1175515"/>
                </a:cubicBezTo>
                <a:cubicBezTo>
                  <a:pt x="2428319" y="1177724"/>
                  <a:pt x="2433312" y="1179068"/>
                  <a:pt x="2436289" y="1182333"/>
                </a:cubicBezTo>
                <a:cubicBezTo>
                  <a:pt x="2451458" y="1198943"/>
                  <a:pt x="2470182" y="1194910"/>
                  <a:pt x="2488808" y="1192510"/>
                </a:cubicBezTo>
                <a:cubicBezTo>
                  <a:pt x="2492073" y="1192030"/>
                  <a:pt x="2496009" y="1191358"/>
                  <a:pt x="2498795" y="1192702"/>
                </a:cubicBezTo>
                <a:cubicBezTo>
                  <a:pt x="2511372" y="1198750"/>
                  <a:pt x="2522030" y="1196639"/>
                  <a:pt x="2532976" y="1188381"/>
                </a:cubicBezTo>
                <a:cubicBezTo>
                  <a:pt x="2542481" y="1181276"/>
                  <a:pt x="2553427" y="1177052"/>
                  <a:pt x="2564661" y="1185885"/>
                </a:cubicBezTo>
                <a:cubicBezTo>
                  <a:pt x="2589625" y="1205472"/>
                  <a:pt x="2616316" y="1206432"/>
                  <a:pt x="2644545" y="1194046"/>
                </a:cubicBezTo>
                <a:cubicBezTo>
                  <a:pt x="2664708" y="1185213"/>
                  <a:pt x="2684583" y="1183196"/>
                  <a:pt x="2705803" y="1192126"/>
                </a:cubicBezTo>
                <a:cubicBezTo>
                  <a:pt x="2713964" y="1195582"/>
                  <a:pt x="2724526" y="1193278"/>
                  <a:pt x="2734031" y="1194046"/>
                </a:cubicBezTo>
                <a:cubicBezTo>
                  <a:pt x="2739408" y="1194430"/>
                  <a:pt x="2745362" y="1194526"/>
                  <a:pt x="2749969" y="1196927"/>
                </a:cubicBezTo>
                <a:cubicBezTo>
                  <a:pt x="2762260" y="1203072"/>
                  <a:pt x="2773685" y="1210945"/>
                  <a:pt x="2786071" y="1216994"/>
                </a:cubicBezTo>
                <a:cubicBezTo>
                  <a:pt x="2792024" y="1219874"/>
                  <a:pt x="2799129" y="1221410"/>
                  <a:pt x="2805851" y="1221507"/>
                </a:cubicBezTo>
                <a:cubicBezTo>
                  <a:pt x="2825726" y="1221987"/>
                  <a:pt x="2845601" y="1221987"/>
                  <a:pt x="2865380" y="1221123"/>
                </a:cubicBezTo>
                <a:cubicBezTo>
                  <a:pt x="2898025" y="1219778"/>
                  <a:pt x="2931150" y="1219490"/>
                  <a:pt x="2954674" y="1190878"/>
                </a:cubicBezTo>
                <a:cubicBezTo>
                  <a:pt x="2956595" y="1188573"/>
                  <a:pt x="2960723" y="1187229"/>
                  <a:pt x="2963988" y="1186845"/>
                </a:cubicBezTo>
                <a:cubicBezTo>
                  <a:pt x="2979062" y="1185021"/>
                  <a:pt x="2994520" y="1184828"/>
                  <a:pt x="3009403" y="1181852"/>
                </a:cubicBezTo>
                <a:cubicBezTo>
                  <a:pt x="3021309" y="1179452"/>
                  <a:pt x="3031199" y="1180220"/>
                  <a:pt x="3040223" y="1188669"/>
                </a:cubicBezTo>
                <a:cubicBezTo>
                  <a:pt x="3052034" y="1199807"/>
                  <a:pt x="3066436" y="1206336"/>
                  <a:pt x="3082183" y="1202784"/>
                </a:cubicBezTo>
                <a:cubicBezTo>
                  <a:pt x="3097928" y="1199327"/>
                  <a:pt x="3108298" y="1206816"/>
                  <a:pt x="3119916" y="1214594"/>
                </a:cubicBezTo>
                <a:cubicBezTo>
                  <a:pt x="3128366" y="1220258"/>
                  <a:pt x="3137967" y="1227363"/>
                  <a:pt x="3147376" y="1227939"/>
                </a:cubicBezTo>
                <a:cubicBezTo>
                  <a:pt x="3168692" y="1229187"/>
                  <a:pt x="3187031" y="1248967"/>
                  <a:pt x="3210171" y="1237733"/>
                </a:cubicBezTo>
                <a:cubicBezTo>
                  <a:pt x="3211707" y="1236965"/>
                  <a:pt x="3214491" y="1238885"/>
                  <a:pt x="3216700" y="1239365"/>
                </a:cubicBezTo>
                <a:cubicBezTo>
                  <a:pt x="3234366" y="1243014"/>
                  <a:pt x="3250977" y="1239461"/>
                  <a:pt x="3263939" y="1227459"/>
                </a:cubicBezTo>
                <a:cubicBezTo>
                  <a:pt x="3280934" y="1211809"/>
                  <a:pt x="3299752" y="1210272"/>
                  <a:pt x="3320683" y="1215362"/>
                </a:cubicBezTo>
                <a:cubicBezTo>
                  <a:pt x="3327405" y="1216994"/>
                  <a:pt x="3334126" y="1218146"/>
                  <a:pt x="3340943" y="1219490"/>
                </a:cubicBezTo>
                <a:cubicBezTo>
                  <a:pt x="3350160" y="1221410"/>
                  <a:pt x="3359474" y="1223427"/>
                  <a:pt x="3368691" y="1225347"/>
                </a:cubicBezTo>
                <a:cubicBezTo>
                  <a:pt x="3377621" y="1227268"/>
                  <a:pt x="3387511" y="1230532"/>
                  <a:pt x="3394423" y="1222275"/>
                </a:cubicBezTo>
                <a:cubicBezTo>
                  <a:pt x="3400376" y="1215169"/>
                  <a:pt x="3404601" y="1215842"/>
                  <a:pt x="3410074" y="1221987"/>
                </a:cubicBezTo>
                <a:cubicBezTo>
                  <a:pt x="3429085" y="1243494"/>
                  <a:pt x="3452129" y="1256936"/>
                  <a:pt x="3481509" y="1257896"/>
                </a:cubicBezTo>
                <a:cubicBezTo>
                  <a:pt x="3487558" y="1258088"/>
                  <a:pt x="3493703" y="1259432"/>
                  <a:pt x="3499656" y="1260873"/>
                </a:cubicBezTo>
                <a:cubicBezTo>
                  <a:pt x="3503305" y="1261736"/>
                  <a:pt x="3507722" y="1262697"/>
                  <a:pt x="3509930" y="1265290"/>
                </a:cubicBezTo>
                <a:cubicBezTo>
                  <a:pt x="3527116" y="1285068"/>
                  <a:pt x="3548528" y="1298799"/>
                  <a:pt x="3571860" y="1309841"/>
                </a:cubicBezTo>
                <a:cubicBezTo>
                  <a:pt x="3580213" y="1313777"/>
                  <a:pt x="3589143" y="1317713"/>
                  <a:pt x="3598168" y="1318866"/>
                </a:cubicBezTo>
                <a:cubicBezTo>
                  <a:pt x="3607577" y="1320018"/>
                  <a:pt x="3617466" y="1318098"/>
                  <a:pt x="3627068" y="1317041"/>
                </a:cubicBezTo>
                <a:cubicBezTo>
                  <a:pt x="3632733" y="1316466"/>
                  <a:pt x="3639262" y="1316561"/>
                  <a:pt x="3643775" y="1313777"/>
                </a:cubicBezTo>
                <a:cubicBezTo>
                  <a:pt x="3658081" y="1305039"/>
                  <a:pt x="3671907" y="1295631"/>
                  <a:pt x="3685254" y="1285452"/>
                </a:cubicBezTo>
                <a:cubicBezTo>
                  <a:pt x="3696680" y="1276715"/>
                  <a:pt x="3698984" y="1275467"/>
                  <a:pt x="3708873" y="1286413"/>
                </a:cubicBezTo>
                <a:cubicBezTo>
                  <a:pt x="3719051" y="1297647"/>
                  <a:pt x="3731725" y="1303503"/>
                  <a:pt x="3745743" y="1305903"/>
                </a:cubicBezTo>
                <a:cubicBezTo>
                  <a:pt x="3767922" y="1309648"/>
                  <a:pt x="3790294" y="1312816"/>
                  <a:pt x="3812665" y="1314641"/>
                </a:cubicBezTo>
                <a:cubicBezTo>
                  <a:pt x="3832924" y="1316273"/>
                  <a:pt x="3842622" y="1307440"/>
                  <a:pt x="3846655" y="1287373"/>
                </a:cubicBezTo>
                <a:cubicBezTo>
                  <a:pt x="3848959" y="1276235"/>
                  <a:pt x="3851936" y="1264137"/>
                  <a:pt x="3864225" y="1261161"/>
                </a:cubicBezTo>
                <a:cubicBezTo>
                  <a:pt x="3884293" y="1256360"/>
                  <a:pt x="3905128" y="1254248"/>
                  <a:pt x="3915018" y="1230724"/>
                </a:cubicBezTo>
                <a:cubicBezTo>
                  <a:pt x="3920490" y="1235909"/>
                  <a:pt x="3923851" y="1238981"/>
                  <a:pt x="3927116" y="1242054"/>
                </a:cubicBezTo>
                <a:cubicBezTo>
                  <a:pt x="3936141" y="1250599"/>
                  <a:pt x="3954863" y="1254248"/>
                  <a:pt x="3964370" y="1246855"/>
                </a:cubicBezTo>
                <a:cubicBezTo>
                  <a:pt x="3978388" y="1236101"/>
                  <a:pt x="3991254" y="1238117"/>
                  <a:pt x="4004696" y="1246471"/>
                </a:cubicBezTo>
                <a:cubicBezTo>
                  <a:pt x="4027164" y="1260297"/>
                  <a:pt x="4052223" y="1257128"/>
                  <a:pt x="4074978" y="1251559"/>
                </a:cubicBezTo>
                <a:cubicBezTo>
                  <a:pt x="4092166" y="1247430"/>
                  <a:pt x="4110505" y="1239845"/>
                  <a:pt x="4121738" y="1222466"/>
                </a:cubicBezTo>
                <a:cubicBezTo>
                  <a:pt x="4125290" y="1216898"/>
                  <a:pt x="4133260" y="1214113"/>
                  <a:pt x="4139598" y="1210465"/>
                </a:cubicBezTo>
                <a:cubicBezTo>
                  <a:pt x="4144878" y="1207488"/>
                  <a:pt x="4150447" y="1204704"/>
                  <a:pt x="4156304" y="1202784"/>
                </a:cubicBezTo>
                <a:cubicBezTo>
                  <a:pt x="4162544" y="1200671"/>
                  <a:pt x="4169458" y="1197598"/>
                  <a:pt x="4175604" y="1198463"/>
                </a:cubicBezTo>
                <a:cubicBezTo>
                  <a:pt x="4194230" y="1200959"/>
                  <a:pt x="4209016" y="1196062"/>
                  <a:pt x="4222170" y="1182140"/>
                </a:cubicBezTo>
                <a:cubicBezTo>
                  <a:pt x="4228988" y="1174939"/>
                  <a:pt x="4239069" y="1166202"/>
                  <a:pt x="4247710" y="1166105"/>
                </a:cubicBezTo>
                <a:cubicBezTo>
                  <a:pt x="4268738" y="1165818"/>
                  <a:pt x="4286212" y="1158905"/>
                  <a:pt x="4305128" y="1150647"/>
                </a:cubicBezTo>
                <a:cubicBezTo>
                  <a:pt x="4317321" y="1145366"/>
                  <a:pt x="4331147" y="1141718"/>
                  <a:pt x="4344206" y="1136821"/>
                </a:cubicBezTo>
                <a:cubicBezTo>
                  <a:pt x="4359472" y="1131060"/>
                  <a:pt x="4376083" y="1128948"/>
                  <a:pt x="4385396" y="1113009"/>
                </a:cubicBezTo>
                <a:cubicBezTo>
                  <a:pt x="4386452" y="1111281"/>
                  <a:pt x="4389621" y="1110993"/>
                  <a:pt x="4391157" y="1109361"/>
                </a:cubicBezTo>
                <a:cubicBezTo>
                  <a:pt x="4396054" y="1104368"/>
                  <a:pt x="4402391" y="1099760"/>
                  <a:pt x="4404984" y="1093710"/>
                </a:cubicBezTo>
                <a:cubicBezTo>
                  <a:pt x="4412472" y="1076044"/>
                  <a:pt x="4418329" y="1057800"/>
                  <a:pt x="4425050" y="1039846"/>
                </a:cubicBezTo>
                <a:cubicBezTo>
                  <a:pt x="4426491" y="1036005"/>
                  <a:pt x="4427834" y="1031108"/>
                  <a:pt x="4430812" y="1028900"/>
                </a:cubicBezTo>
                <a:cubicBezTo>
                  <a:pt x="4447998" y="1016226"/>
                  <a:pt x="4465474" y="1004032"/>
                  <a:pt x="4483140" y="992030"/>
                </a:cubicBezTo>
                <a:cubicBezTo>
                  <a:pt x="4490245" y="987229"/>
                  <a:pt x="4496198" y="989918"/>
                  <a:pt x="4502535" y="995487"/>
                </a:cubicBezTo>
                <a:cubicBezTo>
                  <a:pt x="4508680" y="1000768"/>
                  <a:pt x="4516266" y="1006240"/>
                  <a:pt x="4523946" y="1007585"/>
                </a:cubicBezTo>
                <a:cubicBezTo>
                  <a:pt x="4539309" y="1010177"/>
                  <a:pt x="4555247" y="1010753"/>
                  <a:pt x="4570898" y="1010753"/>
                </a:cubicBezTo>
                <a:cubicBezTo>
                  <a:pt x="4576754" y="1010753"/>
                  <a:pt x="4582995" y="1007297"/>
                  <a:pt x="4588468" y="1004513"/>
                </a:cubicBezTo>
                <a:cubicBezTo>
                  <a:pt x="4598838" y="999231"/>
                  <a:pt x="4608439" y="992126"/>
                  <a:pt x="4619192" y="987710"/>
                </a:cubicBezTo>
                <a:cubicBezTo>
                  <a:pt x="4631675" y="982621"/>
                  <a:pt x="4639164" y="974459"/>
                  <a:pt x="4642908" y="961689"/>
                </a:cubicBezTo>
                <a:cubicBezTo>
                  <a:pt x="4648478" y="942679"/>
                  <a:pt x="4661728" y="929428"/>
                  <a:pt x="4677378" y="918674"/>
                </a:cubicBezTo>
                <a:cubicBezTo>
                  <a:pt x="4697254" y="904944"/>
                  <a:pt x="4720970" y="905616"/>
                  <a:pt x="4743532" y="902256"/>
                </a:cubicBezTo>
                <a:cubicBezTo>
                  <a:pt x="4752174" y="901008"/>
                  <a:pt x="4761104" y="899951"/>
                  <a:pt x="4768977" y="896783"/>
                </a:cubicBezTo>
                <a:cubicBezTo>
                  <a:pt x="4798837" y="884877"/>
                  <a:pt x="4828698" y="873548"/>
                  <a:pt x="4861536" y="873835"/>
                </a:cubicBezTo>
                <a:cubicBezTo>
                  <a:pt x="4864223" y="873835"/>
                  <a:pt x="4866912" y="873548"/>
                  <a:pt x="4869600" y="873067"/>
                </a:cubicBezTo>
                <a:cubicBezTo>
                  <a:pt x="4892932" y="869131"/>
                  <a:pt x="4917032" y="867594"/>
                  <a:pt x="4933738" y="846664"/>
                </a:cubicBezTo>
                <a:cubicBezTo>
                  <a:pt x="4936810" y="842823"/>
                  <a:pt x="4943820" y="841671"/>
                  <a:pt x="4949196" y="840134"/>
                </a:cubicBezTo>
                <a:cubicBezTo>
                  <a:pt x="4958510" y="837638"/>
                  <a:pt x="4964752" y="832549"/>
                  <a:pt x="4968112" y="823427"/>
                </a:cubicBezTo>
                <a:cubicBezTo>
                  <a:pt x="4973778" y="807681"/>
                  <a:pt x="4980498" y="792223"/>
                  <a:pt x="4985588" y="776284"/>
                </a:cubicBezTo>
                <a:cubicBezTo>
                  <a:pt x="4989140" y="765338"/>
                  <a:pt x="4995764" y="759289"/>
                  <a:pt x="5006038" y="754776"/>
                </a:cubicBezTo>
                <a:cubicBezTo>
                  <a:pt x="5011800" y="752280"/>
                  <a:pt x="5016792" y="746808"/>
                  <a:pt x="5020921" y="741718"/>
                </a:cubicBezTo>
                <a:cubicBezTo>
                  <a:pt x="5025914" y="735573"/>
                  <a:pt x="5028506" y="727412"/>
                  <a:pt x="5033978" y="721940"/>
                </a:cubicBezTo>
                <a:cubicBezTo>
                  <a:pt x="5047324" y="708305"/>
                  <a:pt x="5051454" y="693231"/>
                  <a:pt x="5047036" y="674604"/>
                </a:cubicBezTo>
                <a:cubicBezTo>
                  <a:pt x="5043100" y="658090"/>
                  <a:pt x="5053470" y="636006"/>
                  <a:pt x="5067104" y="632645"/>
                </a:cubicBezTo>
                <a:cubicBezTo>
                  <a:pt x="5082178" y="628900"/>
                  <a:pt x="5092548" y="619684"/>
                  <a:pt x="5103206" y="609410"/>
                </a:cubicBezTo>
                <a:cubicBezTo>
                  <a:pt x="5109158" y="603649"/>
                  <a:pt x="5117512" y="598656"/>
                  <a:pt x="5125577" y="597216"/>
                </a:cubicBezTo>
                <a:cubicBezTo>
                  <a:pt x="5156206" y="591647"/>
                  <a:pt x="5185106" y="598464"/>
                  <a:pt x="5214200" y="609506"/>
                </a:cubicBezTo>
                <a:cubicBezTo>
                  <a:pt x="5233210" y="616707"/>
                  <a:pt x="5254333" y="618627"/>
                  <a:pt x="5274688" y="621507"/>
                </a:cubicBezTo>
                <a:cubicBezTo>
                  <a:pt x="5281026" y="622371"/>
                  <a:pt x="5289091" y="620452"/>
                  <a:pt x="5294564" y="616899"/>
                </a:cubicBezTo>
                <a:cubicBezTo>
                  <a:pt x="5313767" y="604609"/>
                  <a:pt x="5332874" y="591935"/>
                  <a:pt x="5350732" y="577724"/>
                </a:cubicBezTo>
                <a:cubicBezTo>
                  <a:pt x="5367344" y="564379"/>
                  <a:pt x="5386066" y="558810"/>
                  <a:pt x="5406230" y="560250"/>
                </a:cubicBezTo>
                <a:cubicBezTo>
                  <a:pt x="5420920" y="561306"/>
                  <a:pt x="5434170" y="558905"/>
                  <a:pt x="5447996" y="555257"/>
                </a:cubicBezTo>
                <a:cubicBezTo>
                  <a:pt x="5459518" y="552185"/>
                  <a:pt x="5472192" y="550072"/>
                  <a:pt x="5483904" y="551417"/>
                </a:cubicBezTo>
                <a:cubicBezTo>
                  <a:pt x="5500324" y="553337"/>
                  <a:pt x="5513862" y="550553"/>
                  <a:pt x="5527016" y="540663"/>
                </a:cubicBezTo>
                <a:cubicBezTo>
                  <a:pt x="5534025" y="535382"/>
                  <a:pt x="5543051" y="532598"/>
                  <a:pt x="5551404" y="528949"/>
                </a:cubicBezTo>
                <a:cubicBezTo>
                  <a:pt x="5564270" y="523284"/>
                  <a:pt x="5577616" y="518483"/>
                  <a:pt x="5590194" y="512147"/>
                </a:cubicBezTo>
                <a:cubicBezTo>
                  <a:pt x="5603732" y="505425"/>
                  <a:pt x="5616118" y="496112"/>
                  <a:pt x="5629944" y="490351"/>
                </a:cubicBezTo>
                <a:cubicBezTo>
                  <a:pt x="5644827" y="484110"/>
                  <a:pt x="5654428" y="474605"/>
                  <a:pt x="5660477" y="459818"/>
                </a:cubicBezTo>
                <a:cubicBezTo>
                  <a:pt x="5664318" y="450504"/>
                  <a:pt x="5669598" y="440615"/>
                  <a:pt x="5676896" y="434086"/>
                </a:cubicBezTo>
                <a:cubicBezTo>
                  <a:pt x="5691971" y="420740"/>
                  <a:pt x="5709636" y="410370"/>
                  <a:pt x="5725000" y="397216"/>
                </a:cubicBezTo>
                <a:cubicBezTo>
                  <a:pt x="5746603" y="378781"/>
                  <a:pt x="5766574" y="359194"/>
                  <a:pt x="5768494" y="327701"/>
                </a:cubicBezTo>
                <a:cubicBezTo>
                  <a:pt x="5769550" y="310322"/>
                  <a:pt x="5778768" y="302929"/>
                  <a:pt x="5795763" y="298801"/>
                </a:cubicBezTo>
                <a:cubicBezTo>
                  <a:pt x="5801427" y="297457"/>
                  <a:pt x="5809494" y="294864"/>
                  <a:pt x="5811221" y="290639"/>
                </a:cubicBezTo>
                <a:cubicBezTo>
                  <a:pt x="5816406" y="278061"/>
                  <a:pt x="5827159" y="275565"/>
                  <a:pt x="5837528" y="270573"/>
                </a:cubicBezTo>
                <a:cubicBezTo>
                  <a:pt x="5843770" y="267596"/>
                  <a:pt x="5851452" y="261739"/>
                  <a:pt x="5853084" y="255690"/>
                </a:cubicBezTo>
                <a:cubicBezTo>
                  <a:pt x="5859804" y="231206"/>
                  <a:pt x="5878239" y="216804"/>
                  <a:pt x="5895618" y="200961"/>
                </a:cubicBezTo>
                <a:cubicBezTo>
                  <a:pt x="5900707" y="196256"/>
                  <a:pt x="5906180" y="190879"/>
                  <a:pt x="5908676" y="184735"/>
                </a:cubicBezTo>
                <a:cubicBezTo>
                  <a:pt x="5913958" y="171484"/>
                  <a:pt x="5921830" y="161882"/>
                  <a:pt x="5935657" y="156891"/>
                </a:cubicBezTo>
                <a:cubicBezTo>
                  <a:pt x="5940073" y="155354"/>
                  <a:pt x="5944106" y="151801"/>
                  <a:pt x="5947467" y="148441"/>
                </a:cubicBezTo>
                <a:cubicBezTo>
                  <a:pt x="5954668" y="141144"/>
                  <a:pt x="5960716" y="132598"/>
                  <a:pt x="5968302" y="125782"/>
                </a:cubicBezTo>
                <a:cubicBezTo>
                  <a:pt x="5987600" y="108211"/>
                  <a:pt x="6006708" y="90928"/>
                  <a:pt x="6017942" y="66348"/>
                </a:cubicBezTo>
                <a:cubicBezTo>
                  <a:pt x="6023414" y="54346"/>
                  <a:pt x="6029656" y="41288"/>
                  <a:pt x="6039258" y="33030"/>
                </a:cubicBezTo>
                <a:cubicBezTo>
                  <a:pt x="6051452" y="22565"/>
                  <a:pt x="6067486" y="16612"/>
                  <a:pt x="6081792" y="8451"/>
                </a:cubicBezTo>
                <a:lnTo>
                  <a:pt x="6095524" y="0"/>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 name="Content Placeholder 4">
            <a:extLst>
              <a:ext uri="{FF2B5EF4-FFF2-40B4-BE49-F238E27FC236}">
                <a16:creationId xmlns:a16="http://schemas.microsoft.com/office/drawing/2014/main" id="{53781595-C8F6-924D-AFD8-A9E32B844C22}"/>
              </a:ext>
            </a:extLst>
          </p:cNvPr>
          <p:cNvSpPr>
            <a:spLocks noGrp="1"/>
          </p:cNvSpPr>
          <p:nvPr>
            <p:ph idx="1"/>
          </p:nvPr>
        </p:nvSpPr>
        <p:spPr>
          <a:xfrm>
            <a:off x="5333999" y="3864338"/>
            <a:ext cx="6242957" cy="2207317"/>
          </a:xfrm>
        </p:spPr>
        <p:txBody>
          <a:bodyPr>
            <a:noAutofit/>
          </a:bodyPr>
          <a:lstStyle/>
          <a:p>
            <a:r>
              <a:rPr lang="en-US" sz="2400" dirty="0"/>
              <a:t>Demonstrated in root symbiosis with Glomeromycotan fungi (not ectomycorrhizas) </a:t>
            </a:r>
            <a:r>
              <a:rPr lang="en-US" sz="2400" dirty="0">
                <a:solidFill>
                  <a:schemeClr val="tx1">
                    <a:lumMod val="75000"/>
                  </a:schemeClr>
                </a:solidFill>
              </a:rPr>
              <a:t>(Bever et al. 2009, Kiers et al. 2011, </a:t>
            </a:r>
            <a:r>
              <a:rPr lang="en-US" sz="2400" dirty="0" err="1">
                <a:solidFill>
                  <a:schemeClr val="tx1">
                    <a:lumMod val="75000"/>
                  </a:schemeClr>
                </a:solidFill>
              </a:rPr>
              <a:t>Argüello</a:t>
            </a:r>
            <a:r>
              <a:rPr lang="en-US" sz="2400" dirty="0">
                <a:solidFill>
                  <a:schemeClr val="tx1">
                    <a:lumMod val="75000"/>
                  </a:schemeClr>
                </a:solidFill>
              </a:rPr>
              <a:t> et al. 2016)</a:t>
            </a:r>
          </a:p>
          <a:p>
            <a:r>
              <a:rPr lang="en-US" sz="2400" dirty="0"/>
              <a:t>Would allow cultivation of “helpful” community </a:t>
            </a:r>
            <a:r>
              <a:rPr lang="en-US" sz="2400" dirty="0">
                <a:solidFill>
                  <a:schemeClr val="tx1">
                    <a:lumMod val="75000"/>
                  </a:schemeClr>
                </a:solidFill>
              </a:rPr>
              <a:t>(Simms &amp; Taylor 2002, Werner et al. 2014)</a:t>
            </a:r>
          </a:p>
          <a:p>
            <a:endParaRPr lang="en-US" sz="2400" dirty="0"/>
          </a:p>
        </p:txBody>
      </p:sp>
    </p:spTree>
    <p:extLst>
      <p:ext uri="{BB962C8B-B14F-4D97-AF65-F5344CB8AC3E}">
        <p14:creationId xmlns:p14="http://schemas.microsoft.com/office/powerpoint/2010/main" val="2571922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Content Placeholder 11" descr="Mushrooms growing in the ground&#10;&#10;Description automatically generated with low confidence">
            <a:extLst>
              <a:ext uri="{FF2B5EF4-FFF2-40B4-BE49-F238E27FC236}">
                <a16:creationId xmlns:a16="http://schemas.microsoft.com/office/drawing/2014/main" id="{1763CB18-B55B-C04E-A9A3-0DE128C2A30B}"/>
              </a:ext>
            </a:extLst>
          </p:cNvPr>
          <p:cNvPicPr>
            <a:picLocks noGrp="1" noChangeAspect="1"/>
          </p:cNvPicPr>
          <p:nvPr>
            <p:ph sz="half" idx="2"/>
          </p:nvPr>
        </p:nvPicPr>
        <p:blipFill rotWithShape="1">
          <a:blip r:embed="rId3"/>
          <a:srcRect l="10082" r="4294"/>
          <a:stretch/>
        </p:blipFill>
        <p:spPr>
          <a:xfrm>
            <a:off x="20" y="10"/>
            <a:ext cx="4404098" cy="6857990"/>
          </a:xfrm>
          <a:custGeom>
            <a:avLst/>
            <a:gdLst/>
            <a:ahLst/>
            <a:cxnLst/>
            <a:rect l="l" t="t" r="r" b="b"/>
            <a:pathLst>
              <a:path w="4404118" h="6858000">
                <a:moveTo>
                  <a:pt x="2339583" y="0"/>
                </a:moveTo>
                <a:lnTo>
                  <a:pt x="2355830" y="61476"/>
                </a:lnTo>
                <a:cubicBezTo>
                  <a:pt x="2361586" y="83045"/>
                  <a:pt x="2368094" y="103971"/>
                  <a:pt x="2377524" y="122586"/>
                </a:cubicBezTo>
                <a:cubicBezTo>
                  <a:pt x="2392415" y="151907"/>
                  <a:pt x="2419460" y="173413"/>
                  <a:pt x="2444420" y="192440"/>
                </a:cubicBezTo>
                <a:cubicBezTo>
                  <a:pt x="2495529" y="231487"/>
                  <a:pt x="2527080" y="290106"/>
                  <a:pt x="2559207" y="349349"/>
                </a:cubicBezTo>
                <a:cubicBezTo>
                  <a:pt x="2571632" y="372606"/>
                  <a:pt x="2588563" y="392138"/>
                  <a:pt x="2602225" y="414481"/>
                </a:cubicBezTo>
                <a:cubicBezTo>
                  <a:pt x="2608496" y="424893"/>
                  <a:pt x="2614942" y="437236"/>
                  <a:pt x="2616684" y="450003"/>
                </a:cubicBezTo>
                <a:cubicBezTo>
                  <a:pt x="2622547" y="490034"/>
                  <a:pt x="2641148" y="514975"/>
                  <a:pt x="2669003" y="533869"/>
                </a:cubicBezTo>
                <a:cubicBezTo>
                  <a:pt x="2681901" y="542764"/>
                  <a:pt x="2691903" y="559689"/>
                  <a:pt x="2700535" y="575333"/>
                </a:cubicBezTo>
                <a:cubicBezTo>
                  <a:pt x="2729512" y="628690"/>
                  <a:pt x="2754821" y="684525"/>
                  <a:pt x="2807479" y="710990"/>
                </a:cubicBezTo>
                <a:cubicBezTo>
                  <a:pt x="2820500" y="717450"/>
                  <a:pt x="2830720" y="740669"/>
                  <a:pt x="2835001" y="758969"/>
                </a:cubicBezTo>
                <a:cubicBezTo>
                  <a:pt x="2842218" y="789390"/>
                  <a:pt x="2843647" y="820083"/>
                  <a:pt x="2870022" y="838495"/>
                </a:cubicBezTo>
                <a:cubicBezTo>
                  <a:pt x="2878885" y="844641"/>
                  <a:pt x="2881584" y="867894"/>
                  <a:pt x="2882402" y="884069"/>
                </a:cubicBezTo>
                <a:cubicBezTo>
                  <a:pt x="2885078" y="932638"/>
                  <a:pt x="2898165" y="960616"/>
                  <a:pt x="2936995" y="969072"/>
                </a:cubicBezTo>
                <a:cubicBezTo>
                  <a:pt x="3007357" y="984417"/>
                  <a:pt x="3043775" y="1046171"/>
                  <a:pt x="3076951" y="1112096"/>
                </a:cubicBezTo>
                <a:cubicBezTo>
                  <a:pt x="3100643" y="1158994"/>
                  <a:pt x="3117151" y="1211409"/>
                  <a:pt x="3141387" y="1257566"/>
                </a:cubicBezTo>
                <a:cubicBezTo>
                  <a:pt x="3153277" y="1279930"/>
                  <a:pt x="3173543" y="1297754"/>
                  <a:pt x="3193071" y="1311394"/>
                </a:cubicBezTo>
                <a:cubicBezTo>
                  <a:pt x="3224094" y="1332909"/>
                  <a:pt x="3241804" y="1362627"/>
                  <a:pt x="3250073" y="1405992"/>
                </a:cubicBezTo>
                <a:cubicBezTo>
                  <a:pt x="3257673" y="1446266"/>
                  <a:pt x="3273857" y="1483664"/>
                  <a:pt x="3283740" y="1523444"/>
                </a:cubicBezTo>
                <a:cubicBezTo>
                  <a:pt x="3293127" y="1560430"/>
                  <a:pt x="3298747" y="1599065"/>
                  <a:pt x="3306504" y="1636638"/>
                </a:cubicBezTo>
                <a:cubicBezTo>
                  <a:pt x="3311477" y="1661025"/>
                  <a:pt x="3314234" y="1687006"/>
                  <a:pt x="3323416" y="1708173"/>
                </a:cubicBezTo>
                <a:cubicBezTo>
                  <a:pt x="3340602" y="1747889"/>
                  <a:pt x="3341593" y="1786419"/>
                  <a:pt x="3330834" y="1831463"/>
                </a:cubicBezTo>
                <a:cubicBezTo>
                  <a:pt x="3323215" y="1863606"/>
                  <a:pt x="3323028" y="1899517"/>
                  <a:pt x="3325458" y="1932531"/>
                </a:cubicBezTo>
                <a:cubicBezTo>
                  <a:pt x="3328288" y="1972134"/>
                  <a:pt x="3328527" y="2009738"/>
                  <a:pt x="3320394" y="2050249"/>
                </a:cubicBezTo>
                <a:cubicBezTo>
                  <a:pt x="3309254" y="2105857"/>
                  <a:pt x="3314506" y="2159685"/>
                  <a:pt x="3338141" y="2210114"/>
                </a:cubicBezTo>
                <a:cubicBezTo>
                  <a:pt x="3363243" y="2264284"/>
                  <a:pt x="3384387" y="2321440"/>
                  <a:pt x="3404628" y="2378738"/>
                </a:cubicBezTo>
                <a:cubicBezTo>
                  <a:pt x="3410511" y="2395084"/>
                  <a:pt x="3411689" y="2418120"/>
                  <a:pt x="3407259" y="2435467"/>
                </a:cubicBezTo>
                <a:cubicBezTo>
                  <a:pt x="3392793" y="2491151"/>
                  <a:pt x="3380194" y="2549275"/>
                  <a:pt x="3356495" y="2599849"/>
                </a:cubicBezTo>
                <a:cubicBezTo>
                  <a:pt x="3320179" y="2677233"/>
                  <a:pt x="3293483" y="2755427"/>
                  <a:pt x="3294074" y="2842361"/>
                </a:cubicBezTo>
                <a:cubicBezTo>
                  <a:pt x="3294172" y="2865245"/>
                  <a:pt x="3302178" y="2890058"/>
                  <a:pt x="3312858" y="2908439"/>
                </a:cubicBezTo>
                <a:cubicBezTo>
                  <a:pt x="3331888" y="2941339"/>
                  <a:pt x="3348643" y="2973100"/>
                  <a:pt x="3351202" y="3016205"/>
                </a:cubicBezTo>
                <a:cubicBezTo>
                  <a:pt x="3353458" y="3055184"/>
                  <a:pt x="3399269" y="3091033"/>
                  <a:pt x="3438099" y="3085336"/>
                </a:cubicBezTo>
                <a:cubicBezTo>
                  <a:pt x="3481887" y="3078970"/>
                  <a:pt x="3514312" y="3095239"/>
                  <a:pt x="3539878" y="3136681"/>
                </a:cubicBezTo>
                <a:cubicBezTo>
                  <a:pt x="3550096" y="3153637"/>
                  <a:pt x="3567509" y="3163435"/>
                  <a:pt x="3579433" y="3179271"/>
                </a:cubicBezTo>
                <a:cubicBezTo>
                  <a:pt x="3589310" y="3192368"/>
                  <a:pt x="3599714" y="3207990"/>
                  <a:pt x="3603096" y="3224801"/>
                </a:cubicBezTo>
                <a:cubicBezTo>
                  <a:pt x="3609269" y="3254802"/>
                  <a:pt x="3620336" y="3275144"/>
                  <a:pt x="3643662" y="3288499"/>
                </a:cubicBezTo>
                <a:cubicBezTo>
                  <a:pt x="3677663" y="3307714"/>
                  <a:pt x="3709940" y="3331312"/>
                  <a:pt x="3743281" y="3352066"/>
                </a:cubicBezTo>
                <a:cubicBezTo>
                  <a:pt x="3762563" y="3364307"/>
                  <a:pt x="3771612" y="3383279"/>
                  <a:pt x="3773604" y="3409971"/>
                </a:cubicBezTo>
                <a:cubicBezTo>
                  <a:pt x="3774973" y="3425409"/>
                  <a:pt x="3774833" y="3445264"/>
                  <a:pt x="3782303" y="3455027"/>
                </a:cubicBezTo>
                <a:cubicBezTo>
                  <a:pt x="3823032" y="3508129"/>
                  <a:pt x="3817073" y="3575628"/>
                  <a:pt x="3816834" y="3641755"/>
                </a:cubicBezTo>
                <a:cubicBezTo>
                  <a:pt x="3816868" y="3649380"/>
                  <a:pt x="3816465" y="3656950"/>
                  <a:pt x="3815414" y="3664423"/>
                </a:cubicBezTo>
                <a:cubicBezTo>
                  <a:pt x="3801919" y="3755638"/>
                  <a:pt x="3815819" y="3842268"/>
                  <a:pt x="3831022" y="3929077"/>
                </a:cubicBezTo>
                <a:cubicBezTo>
                  <a:pt x="3835097" y="3951977"/>
                  <a:pt x="3833989" y="3977140"/>
                  <a:pt x="3833427" y="4001566"/>
                </a:cubicBezTo>
                <a:cubicBezTo>
                  <a:pt x="3832188" y="4065371"/>
                  <a:pt x="3821392" y="4131101"/>
                  <a:pt x="3844622" y="4190727"/>
                </a:cubicBezTo>
                <a:cubicBezTo>
                  <a:pt x="3862782" y="4237659"/>
                  <a:pt x="3887520" y="4278712"/>
                  <a:pt x="3928268" y="4300238"/>
                </a:cubicBezTo>
                <a:cubicBezTo>
                  <a:pt x="3955639" y="4314708"/>
                  <a:pt x="3971141" y="4338123"/>
                  <a:pt x="3977747" y="4374448"/>
                </a:cubicBezTo>
                <a:cubicBezTo>
                  <a:pt x="3983513" y="4405752"/>
                  <a:pt x="3995802" y="4434707"/>
                  <a:pt x="4003670" y="4465215"/>
                </a:cubicBezTo>
                <a:cubicBezTo>
                  <a:pt x="4007817" y="4481320"/>
                  <a:pt x="4013181" y="4499770"/>
                  <a:pt x="4010889" y="4516055"/>
                </a:cubicBezTo>
                <a:cubicBezTo>
                  <a:pt x="4004766" y="4559572"/>
                  <a:pt x="3997230" y="4603706"/>
                  <a:pt x="3985367" y="4645602"/>
                </a:cubicBezTo>
                <a:cubicBezTo>
                  <a:pt x="3979327" y="4666529"/>
                  <a:pt x="3964001" y="4685883"/>
                  <a:pt x="3949671" y="4701292"/>
                </a:cubicBezTo>
                <a:cubicBezTo>
                  <a:pt x="3934619" y="4717144"/>
                  <a:pt x="3926217" y="4732840"/>
                  <a:pt x="3934280" y="4754123"/>
                </a:cubicBezTo>
                <a:cubicBezTo>
                  <a:pt x="3954470" y="4807057"/>
                  <a:pt x="3975168" y="4859522"/>
                  <a:pt x="3997064" y="4911338"/>
                </a:cubicBezTo>
                <a:cubicBezTo>
                  <a:pt x="4000886" y="4920316"/>
                  <a:pt x="4011419" y="4925608"/>
                  <a:pt x="4019528" y="4930834"/>
                </a:cubicBezTo>
                <a:cubicBezTo>
                  <a:pt x="4057441" y="4955228"/>
                  <a:pt x="4096344" y="4977308"/>
                  <a:pt x="4133308" y="5003744"/>
                </a:cubicBezTo>
                <a:cubicBezTo>
                  <a:pt x="4145954" y="5012874"/>
                  <a:pt x="4153881" y="5031960"/>
                  <a:pt x="4163240" y="5047160"/>
                </a:cubicBezTo>
                <a:cubicBezTo>
                  <a:pt x="4166325" y="5051950"/>
                  <a:pt x="4165736" y="5060853"/>
                  <a:pt x="4169223" y="5064337"/>
                </a:cubicBezTo>
                <a:cubicBezTo>
                  <a:pt x="4201572" y="5095297"/>
                  <a:pt x="4199843" y="5142157"/>
                  <a:pt x="4206880" y="5186434"/>
                </a:cubicBezTo>
                <a:cubicBezTo>
                  <a:pt x="4212828" y="5224301"/>
                  <a:pt x="4215657" y="5263904"/>
                  <a:pt x="4222813" y="5299486"/>
                </a:cubicBezTo>
                <a:cubicBezTo>
                  <a:pt x="4234060" y="5354705"/>
                  <a:pt x="4242835" y="5405490"/>
                  <a:pt x="4235257" y="5464049"/>
                </a:cubicBezTo>
                <a:cubicBezTo>
                  <a:pt x="4232096" y="5488106"/>
                  <a:pt x="4247880" y="5518914"/>
                  <a:pt x="4261474" y="5540158"/>
                </a:cubicBezTo>
                <a:cubicBezTo>
                  <a:pt x="4287766" y="5581156"/>
                  <a:pt x="4293039" y="5623827"/>
                  <a:pt x="4280115" y="5674826"/>
                </a:cubicBezTo>
                <a:cubicBezTo>
                  <a:pt x="4275759" y="5691638"/>
                  <a:pt x="4279993" y="5711838"/>
                  <a:pt x="4282322" y="5729864"/>
                </a:cubicBezTo>
                <a:cubicBezTo>
                  <a:pt x="4284366" y="5746757"/>
                  <a:pt x="4288475" y="5763124"/>
                  <a:pt x="4293132" y="5778754"/>
                </a:cubicBezTo>
                <a:cubicBezTo>
                  <a:pt x="4298890" y="5797536"/>
                  <a:pt x="4302061" y="5820581"/>
                  <a:pt x="4313246" y="5832226"/>
                </a:cubicBezTo>
                <a:cubicBezTo>
                  <a:pt x="4348093" y="5868983"/>
                  <a:pt x="4358048" y="5922385"/>
                  <a:pt x="4360648" y="5971487"/>
                </a:cubicBezTo>
                <a:cubicBezTo>
                  <a:pt x="4364319" y="6036528"/>
                  <a:pt x="4361672" y="6107215"/>
                  <a:pt x="4321661" y="6165296"/>
                </a:cubicBezTo>
                <a:cubicBezTo>
                  <a:pt x="4297541" y="6200015"/>
                  <a:pt x="4287954" y="6235151"/>
                  <a:pt x="4306753" y="6277545"/>
                </a:cubicBezTo>
                <a:cubicBezTo>
                  <a:pt x="4319729" y="6306327"/>
                  <a:pt x="4304165" y="6357226"/>
                  <a:pt x="4281339" y="6379605"/>
                </a:cubicBezTo>
                <a:cubicBezTo>
                  <a:pt x="4273124" y="6387708"/>
                  <a:pt x="4264871" y="6396077"/>
                  <a:pt x="4251023" y="6409646"/>
                </a:cubicBezTo>
                <a:cubicBezTo>
                  <a:pt x="4300272" y="6444619"/>
                  <a:pt x="4296891" y="6503223"/>
                  <a:pt x="4299881" y="6560548"/>
                </a:cubicBezTo>
                <a:cubicBezTo>
                  <a:pt x="4301794" y="6595663"/>
                  <a:pt x="4327948" y="6607784"/>
                  <a:pt x="4352197" y="6617730"/>
                </a:cubicBezTo>
                <a:cubicBezTo>
                  <a:pt x="4395933" y="6635319"/>
                  <a:pt x="4412086" y="6665089"/>
                  <a:pt x="4400475" y="6720904"/>
                </a:cubicBezTo>
                <a:lnTo>
                  <a:pt x="4366138" y="6858000"/>
                </a:lnTo>
                <a:lnTo>
                  <a:pt x="0" y="6858000"/>
                </a:lnTo>
                <a:lnTo>
                  <a:pt x="1" y="0"/>
                </a:lnTo>
                <a:close/>
              </a:path>
            </a:pathLst>
          </a:custGeom>
        </p:spPr>
      </p:pic>
      <p:sp>
        <p:nvSpPr>
          <p:cNvPr id="19" name="Freeform: Shape 18">
            <a:extLst>
              <a:ext uri="{FF2B5EF4-FFF2-40B4-BE49-F238E27FC236}">
                <a16:creationId xmlns:a16="http://schemas.microsoft.com/office/drawing/2014/main" id="{B9F7A657-A936-48EC-851D-106D4F1B42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1" name="Freeform: Shape 20">
            <a:extLst>
              <a:ext uri="{FF2B5EF4-FFF2-40B4-BE49-F238E27FC236}">
                <a16:creationId xmlns:a16="http://schemas.microsoft.com/office/drawing/2014/main" id="{0D585759-3D5B-483A-8B7F-131E93727E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39583" y="2"/>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pic>
        <p:nvPicPr>
          <p:cNvPr id="8" name="Content Placeholder 1008">
            <a:extLst>
              <a:ext uri="{FF2B5EF4-FFF2-40B4-BE49-F238E27FC236}">
                <a16:creationId xmlns:a16="http://schemas.microsoft.com/office/drawing/2014/main" id="{9522C26B-5BD9-4B45-9463-C4CF27D1A472}"/>
              </a:ext>
            </a:extLst>
          </p:cNvPr>
          <p:cNvPicPr>
            <a:picLocks noGrp="1" noChangeAspect="1"/>
          </p:cNvPicPr>
          <p:nvPr>
            <p:ph sz="half" idx="1"/>
          </p:nvPr>
        </p:nvPicPr>
        <p:blipFill rotWithShape="1">
          <a:blip r:embed="rId5">
            <a:extLst>
              <a:ext uri="{28A0092B-C50C-407E-A947-70E740481C1C}">
                <a14:useLocalDpi xmlns:a14="http://schemas.microsoft.com/office/drawing/2010/main" val="0"/>
              </a:ext>
            </a:extLst>
          </a:blip>
          <a:srcRect l="272" r="24021"/>
          <a:stretch/>
        </p:blipFill>
        <p:spPr>
          <a:xfrm>
            <a:off x="8298032" y="1"/>
            <a:ext cx="3893968" cy="6858000"/>
          </a:xfrm>
          <a:custGeom>
            <a:avLst/>
            <a:gdLst/>
            <a:ahLst/>
            <a:cxnLst/>
            <a:rect l="l" t="t" r="r" b="b"/>
            <a:pathLst>
              <a:path w="3893968" h="6858000">
                <a:moveTo>
                  <a:pt x="338369" y="0"/>
                </a:moveTo>
                <a:lnTo>
                  <a:pt x="3893968" y="0"/>
                </a:lnTo>
                <a:lnTo>
                  <a:pt x="3893968" y="6858000"/>
                </a:lnTo>
                <a:lnTo>
                  <a:pt x="1216671" y="6858000"/>
                </a:lnTo>
                <a:lnTo>
                  <a:pt x="1198416" y="6818459"/>
                </a:lnTo>
                <a:cubicBezTo>
                  <a:pt x="1190734" y="6803472"/>
                  <a:pt x="1187035" y="6786020"/>
                  <a:pt x="1183009" y="6769170"/>
                </a:cubicBezTo>
                <a:cubicBezTo>
                  <a:pt x="1172295" y="6725194"/>
                  <a:pt x="1169341" y="6678213"/>
                  <a:pt x="1138622" y="6641421"/>
                </a:cubicBezTo>
                <a:cubicBezTo>
                  <a:pt x="1114549" y="6612440"/>
                  <a:pt x="1085974" y="6588651"/>
                  <a:pt x="1047406" y="6581078"/>
                </a:cubicBezTo>
                <a:cubicBezTo>
                  <a:pt x="1021497" y="6575985"/>
                  <a:pt x="1004018" y="6562662"/>
                  <a:pt x="991710" y="6538917"/>
                </a:cubicBezTo>
                <a:cubicBezTo>
                  <a:pt x="981041" y="6518466"/>
                  <a:pt x="965269" y="6500777"/>
                  <a:pt x="952962" y="6481244"/>
                </a:cubicBezTo>
                <a:cubicBezTo>
                  <a:pt x="946472" y="6470931"/>
                  <a:pt x="938516" y="6459224"/>
                  <a:pt x="937458" y="6447652"/>
                </a:cubicBezTo>
                <a:cubicBezTo>
                  <a:pt x="934632" y="6416727"/>
                  <a:pt x="932894" y="6385131"/>
                  <a:pt x="935239" y="6354307"/>
                </a:cubicBezTo>
                <a:cubicBezTo>
                  <a:pt x="936511" y="6338889"/>
                  <a:pt x="945954" y="6322914"/>
                  <a:pt x="955280" y="6309818"/>
                </a:cubicBezTo>
                <a:cubicBezTo>
                  <a:pt x="965138" y="6296290"/>
                  <a:pt x="969377" y="6284043"/>
                  <a:pt x="958607" y="6270870"/>
                </a:cubicBezTo>
                <a:cubicBezTo>
                  <a:pt x="931703" y="6238132"/>
                  <a:pt x="904454" y="6205803"/>
                  <a:pt x="876308" y="6174132"/>
                </a:cubicBezTo>
                <a:cubicBezTo>
                  <a:pt x="871407" y="6168650"/>
                  <a:pt x="861488" y="6166879"/>
                  <a:pt x="853639" y="6164727"/>
                </a:cubicBezTo>
                <a:cubicBezTo>
                  <a:pt x="816950" y="6154686"/>
                  <a:pt x="779845" y="6146408"/>
                  <a:pt x="743586" y="6134801"/>
                </a:cubicBezTo>
                <a:cubicBezTo>
                  <a:pt x="731165" y="6130771"/>
                  <a:pt x="720915" y="6119081"/>
                  <a:pt x="710165" y="6110309"/>
                </a:cubicBezTo>
                <a:cubicBezTo>
                  <a:pt x="706663" y="6107567"/>
                  <a:pt x="705521" y="6101357"/>
                  <a:pt x="701917" y="6099584"/>
                </a:cubicBezTo>
                <a:cubicBezTo>
                  <a:pt x="668742" y="6084061"/>
                  <a:pt x="661569" y="6051619"/>
                  <a:pt x="647429" y="6022496"/>
                </a:cubicBezTo>
                <a:cubicBezTo>
                  <a:pt x="635396" y="5997577"/>
                  <a:pt x="625690" y="5970917"/>
                  <a:pt x="613055" y="5947779"/>
                </a:cubicBezTo>
                <a:cubicBezTo>
                  <a:pt x="593323" y="5911894"/>
                  <a:pt x="576507" y="5878614"/>
                  <a:pt x="572144" y="5837119"/>
                </a:cubicBezTo>
                <a:cubicBezTo>
                  <a:pt x="570393" y="5820061"/>
                  <a:pt x="551309" y="5801720"/>
                  <a:pt x="535849" y="5789550"/>
                </a:cubicBezTo>
                <a:cubicBezTo>
                  <a:pt x="505966" y="5766073"/>
                  <a:pt x="493620" y="5737740"/>
                  <a:pt x="495189" y="5700485"/>
                </a:cubicBezTo>
                <a:cubicBezTo>
                  <a:pt x="495787" y="5688187"/>
                  <a:pt x="488469" y="5675080"/>
                  <a:pt x="483167" y="5663132"/>
                </a:cubicBezTo>
                <a:cubicBezTo>
                  <a:pt x="478315" y="5651905"/>
                  <a:pt x="471809" y="5641405"/>
                  <a:pt x="464972" y="5631508"/>
                </a:cubicBezTo>
                <a:cubicBezTo>
                  <a:pt x="456621" y="5619645"/>
                  <a:pt x="449678" y="5604401"/>
                  <a:pt x="438035" y="5598387"/>
                </a:cubicBezTo>
                <a:cubicBezTo>
                  <a:pt x="401668" y="5579329"/>
                  <a:pt x="383369" y="5544462"/>
                  <a:pt x="372106" y="5511248"/>
                </a:cubicBezTo>
                <a:cubicBezTo>
                  <a:pt x="356996" y="5467291"/>
                  <a:pt x="346209" y="5418348"/>
                  <a:pt x="369471" y="5371457"/>
                </a:cubicBezTo>
                <a:cubicBezTo>
                  <a:pt x="383550" y="5343391"/>
                  <a:pt x="385210" y="5317603"/>
                  <a:pt x="361431" y="5291847"/>
                </a:cubicBezTo>
                <a:cubicBezTo>
                  <a:pt x="345107" y="5274398"/>
                  <a:pt x="348937" y="5236746"/>
                  <a:pt x="364192" y="5217372"/>
                </a:cubicBezTo>
                <a:cubicBezTo>
                  <a:pt x="369673" y="5210365"/>
                  <a:pt x="375137" y="5203170"/>
                  <a:pt x="384393" y="5191420"/>
                </a:cubicBezTo>
                <a:cubicBezTo>
                  <a:pt x="336126" y="5176127"/>
                  <a:pt x="328192" y="5135340"/>
                  <a:pt x="315081" y="5096554"/>
                </a:cubicBezTo>
                <a:cubicBezTo>
                  <a:pt x="306982" y="5072810"/>
                  <a:pt x="282541" y="5069113"/>
                  <a:pt x="260118" y="5066571"/>
                </a:cubicBezTo>
                <a:cubicBezTo>
                  <a:pt x="219739" y="5062225"/>
                  <a:pt x="200534" y="5044659"/>
                  <a:pt x="200101" y="5004334"/>
                </a:cubicBezTo>
                <a:cubicBezTo>
                  <a:pt x="199667" y="4959801"/>
                  <a:pt x="201887" y="4915027"/>
                  <a:pt x="205282" y="4870526"/>
                </a:cubicBezTo>
                <a:cubicBezTo>
                  <a:pt x="207493" y="4842394"/>
                  <a:pt x="216776" y="4816294"/>
                  <a:pt x="237135" y="4794155"/>
                </a:cubicBezTo>
                <a:cubicBezTo>
                  <a:pt x="256979" y="4772639"/>
                  <a:pt x="254096" y="4768311"/>
                  <a:pt x="234769" y="4747312"/>
                </a:cubicBezTo>
                <a:cubicBezTo>
                  <a:pt x="212248" y="4722779"/>
                  <a:pt x="191160" y="4697159"/>
                  <a:pt x="171312" y="4670469"/>
                </a:cubicBezTo>
                <a:cubicBezTo>
                  <a:pt x="164997" y="4662055"/>
                  <a:pt x="164007" y="4649137"/>
                  <a:pt x="161847" y="4638047"/>
                </a:cubicBezTo>
                <a:cubicBezTo>
                  <a:pt x="158025" y="4619266"/>
                  <a:pt x="152446" y="4600072"/>
                  <a:pt x="153024" y="4581273"/>
                </a:cubicBezTo>
                <a:cubicBezTo>
                  <a:pt x="153671" y="4563232"/>
                  <a:pt x="159836" y="4544876"/>
                  <a:pt x="166106" y="4527662"/>
                </a:cubicBezTo>
                <a:cubicBezTo>
                  <a:pt x="183711" y="4479566"/>
                  <a:pt x="206974" y="4434780"/>
                  <a:pt x="242952" y="4397249"/>
                </a:cubicBezTo>
                <a:cubicBezTo>
                  <a:pt x="247676" y="4392419"/>
                  <a:pt x="248776" y="4383519"/>
                  <a:pt x="249824" y="4376152"/>
                </a:cubicBezTo>
                <a:cubicBezTo>
                  <a:pt x="251596" y="4364130"/>
                  <a:pt x="253141" y="4351746"/>
                  <a:pt x="252430" y="4339758"/>
                </a:cubicBezTo>
                <a:cubicBezTo>
                  <a:pt x="249021" y="4281533"/>
                  <a:pt x="271420" y="4233574"/>
                  <a:pt x="310483" y="4192126"/>
                </a:cubicBezTo>
                <a:cubicBezTo>
                  <a:pt x="321638" y="4180203"/>
                  <a:pt x="322204" y="4171734"/>
                  <a:pt x="307088" y="4161254"/>
                </a:cubicBezTo>
                <a:cubicBezTo>
                  <a:pt x="289526" y="4149088"/>
                  <a:pt x="294190" y="4128957"/>
                  <a:pt x="296371" y="4110965"/>
                </a:cubicBezTo>
                <a:cubicBezTo>
                  <a:pt x="298501" y="4092407"/>
                  <a:pt x="300805" y="4073639"/>
                  <a:pt x="302936" y="4055080"/>
                </a:cubicBezTo>
                <a:cubicBezTo>
                  <a:pt x="304360" y="4041369"/>
                  <a:pt x="305423" y="4027880"/>
                  <a:pt x="307434" y="4014304"/>
                </a:cubicBezTo>
                <a:cubicBezTo>
                  <a:pt x="313711" y="3972028"/>
                  <a:pt x="307277" y="3935121"/>
                  <a:pt x="273285" y="3904367"/>
                </a:cubicBezTo>
                <a:cubicBezTo>
                  <a:pt x="247229" y="3880922"/>
                  <a:pt x="237210" y="3848744"/>
                  <a:pt x="241230" y="3813177"/>
                </a:cubicBezTo>
                <a:cubicBezTo>
                  <a:pt x="241779" y="3808726"/>
                  <a:pt x="245070" y="3802879"/>
                  <a:pt x="243276" y="3799981"/>
                </a:cubicBezTo>
                <a:cubicBezTo>
                  <a:pt x="216902" y="3756289"/>
                  <a:pt x="252672" y="3716481"/>
                  <a:pt x="251290" y="3674138"/>
                </a:cubicBezTo>
                <a:cubicBezTo>
                  <a:pt x="250727" y="3655443"/>
                  <a:pt x="263035" y="3635188"/>
                  <a:pt x="272701" y="3617470"/>
                </a:cubicBezTo>
                <a:cubicBezTo>
                  <a:pt x="285970" y="3593109"/>
                  <a:pt x="298896" y="3571267"/>
                  <a:pt x="289223" y="3540780"/>
                </a:cubicBezTo>
                <a:cubicBezTo>
                  <a:pt x="279361" y="3510308"/>
                  <a:pt x="289661" y="3480672"/>
                  <a:pt x="309536" y="3455326"/>
                </a:cubicBezTo>
                <a:cubicBezTo>
                  <a:pt x="324601" y="3435968"/>
                  <a:pt x="324333" y="3416286"/>
                  <a:pt x="317440" y="3393195"/>
                </a:cubicBezTo>
                <a:cubicBezTo>
                  <a:pt x="308872" y="3364327"/>
                  <a:pt x="305700" y="3333817"/>
                  <a:pt x="299375" y="3304362"/>
                </a:cubicBezTo>
                <a:cubicBezTo>
                  <a:pt x="298026" y="3297979"/>
                  <a:pt x="294625" y="3290066"/>
                  <a:pt x="289725" y="3286686"/>
                </a:cubicBezTo>
                <a:cubicBezTo>
                  <a:pt x="228943" y="3245373"/>
                  <a:pt x="222391" y="3179973"/>
                  <a:pt x="213841" y="3115712"/>
                </a:cubicBezTo>
                <a:cubicBezTo>
                  <a:pt x="208562" y="3076788"/>
                  <a:pt x="204974" y="3037516"/>
                  <a:pt x="202333" y="2998158"/>
                </a:cubicBezTo>
                <a:cubicBezTo>
                  <a:pt x="201311" y="2984859"/>
                  <a:pt x="203063" y="2970544"/>
                  <a:pt x="207679" y="2958260"/>
                </a:cubicBezTo>
                <a:cubicBezTo>
                  <a:pt x="217395" y="2932695"/>
                  <a:pt x="230888" y="2908699"/>
                  <a:pt x="240811" y="2883304"/>
                </a:cubicBezTo>
                <a:cubicBezTo>
                  <a:pt x="244723" y="2873766"/>
                  <a:pt x="243837" y="2861986"/>
                  <a:pt x="243624" y="2851292"/>
                </a:cubicBezTo>
                <a:cubicBezTo>
                  <a:pt x="243427" y="2832371"/>
                  <a:pt x="236967" y="2811919"/>
                  <a:pt x="242323" y="2795169"/>
                </a:cubicBezTo>
                <a:cubicBezTo>
                  <a:pt x="256133" y="2751630"/>
                  <a:pt x="248562" y="2712721"/>
                  <a:pt x="227468" y="2674477"/>
                </a:cubicBezTo>
                <a:cubicBezTo>
                  <a:pt x="197898" y="2620936"/>
                  <a:pt x="194974" y="2568022"/>
                  <a:pt x="229169" y="2515160"/>
                </a:cubicBezTo>
                <a:cubicBezTo>
                  <a:pt x="244595" y="2491368"/>
                  <a:pt x="234271" y="2470503"/>
                  <a:pt x="218516" y="2453005"/>
                </a:cubicBezTo>
                <a:cubicBezTo>
                  <a:pt x="200223" y="2432867"/>
                  <a:pt x="194125" y="2412190"/>
                  <a:pt x="203806" y="2386246"/>
                </a:cubicBezTo>
                <a:cubicBezTo>
                  <a:pt x="205960" y="2380500"/>
                  <a:pt x="203921" y="2372844"/>
                  <a:pt x="202383" y="2366479"/>
                </a:cubicBezTo>
                <a:cubicBezTo>
                  <a:pt x="194277" y="2330108"/>
                  <a:pt x="182927" y="2293842"/>
                  <a:pt x="213009" y="2260869"/>
                </a:cubicBezTo>
                <a:cubicBezTo>
                  <a:pt x="218923" y="2254397"/>
                  <a:pt x="220676" y="2244289"/>
                  <a:pt x="224312" y="2235920"/>
                </a:cubicBezTo>
                <a:cubicBezTo>
                  <a:pt x="239095" y="2200902"/>
                  <a:pt x="237508" y="2202386"/>
                  <a:pt x="213159" y="2174578"/>
                </a:cubicBezTo>
                <a:cubicBezTo>
                  <a:pt x="200355" y="2160060"/>
                  <a:pt x="186823" y="2139680"/>
                  <a:pt x="186125" y="2121572"/>
                </a:cubicBezTo>
                <a:cubicBezTo>
                  <a:pt x="181881" y="2012343"/>
                  <a:pt x="145114" y="1911445"/>
                  <a:pt x="109864" y="1810408"/>
                </a:cubicBezTo>
                <a:cubicBezTo>
                  <a:pt x="88103" y="1748120"/>
                  <a:pt x="81469" y="1685980"/>
                  <a:pt x="91769" y="1620762"/>
                </a:cubicBezTo>
                <a:cubicBezTo>
                  <a:pt x="99319" y="1573585"/>
                  <a:pt x="75980" y="1531718"/>
                  <a:pt x="58766" y="1489867"/>
                </a:cubicBezTo>
                <a:cubicBezTo>
                  <a:pt x="55296" y="1481193"/>
                  <a:pt x="44098" y="1473800"/>
                  <a:pt x="34747" y="1469871"/>
                </a:cubicBezTo>
                <a:cubicBezTo>
                  <a:pt x="1693" y="1455674"/>
                  <a:pt x="-5822" y="1427857"/>
                  <a:pt x="4009" y="1390995"/>
                </a:cubicBezTo>
                <a:cubicBezTo>
                  <a:pt x="11672" y="1361792"/>
                  <a:pt x="22973" y="1334742"/>
                  <a:pt x="45160" y="1309565"/>
                </a:cubicBezTo>
                <a:cubicBezTo>
                  <a:pt x="71154" y="1280027"/>
                  <a:pt x="101047" y="1249173"/>
                  <a:pt x="109185" y="1206343"/>
                </a:cubicBezTo>
                <a:cubicBezTo>
                  <a:pt x="112659" y="1187852"/>
                  <a:pt x="111997" y="1172227"/>
                  <a:pt x="104951" y="1153741"/>
                </a:cubicBezTo>
                <a:cubicBezTo>
                  <a:pt x="91344" y="1117871"/>
                  <a:pt x="80754" y="1081537"/>
                  <a:pt x="109281" y="1044112"/>
                </a:cubicBezTo>
                <a:cubicBezTo>
                  <a:pt x="125001" y="1023546"/>
                  <a:pt x="133854" y="996911"/>
                  <a:pt x="126699" y="966766"/>
                </a:cubicBezTo>
                <a:cubicBezTo>
                  <a:pt x="117713" y="929136"/>
                  <a:pt x="128390" y="893152"/>
                  <a:pt x="145915" y="858839"/>
                </a:cubicBezTo>
                <a:cubicBezTo>
                  <a:pt x="152256" y="846589"/>
                  <a:pt x="155129" y="831979"/>
                  <a:pt x="157503" y="818181"/>
                </a:cubicBezTo>
                <a:cubicBezTo>
                  <a:pt x="163007" y="786305"/>
                  <a:pt x="167546" y="754324"/>
                  <a:pt x="171498" y="722208"/>
                </a:cubicBezTo>
                <a:cubicBezTo>
                  <a:pt x="174831" y="695887"/>
                  <a:pt x="176631" y="669515"/>
                  <a:pt x="179187" y="643071"/>
                </a:cubicBezTo>
                <a:cubicBezTo>
                  <a:pt x="181898" y="614129"/>
                  <a:pt x="192167" y="590426"/>
                  <a:pt x="219739" y="576047"/>
                </a:cubicBezTo>
                <a:cubicBezTo>
                  <a:pt x="228499" y="571420"/>
                  <a:pt x="234877" y="561655"/>
                  <a:pt x="241807" y="553752"/>
                </a:cubicBezTo>
                <a:cubicBezTo>
                  <a:pt x="246840" y="548128"/>
                  <a:pt x="250390" y="540914"/>
                  <a:pt x="255648" y="535652"/>
                </a:cubicBezTo>
                <a:cubicBezTo>
                  <a:pt x="283353" y="508059"/>
                  <a:pt x="311279" y="480830"/>
                  <a:pt x="339002" y="453429"/>
                </a:cubicBezTo>
                <a:cubicBezTo>
                  <a:pt x="341623" y="450701"/>
                  <a:pt x="344794" y="447734"/>
                  <a:pt x="345828" y="444388"/>
                </a:cubicBezTo>
                <a:cubicBezTo>
                  <a:pt x="356625" y="409732"/>
                  <a:pt x="366629" y="374766"/>
                  <a:pt x="378222" y="340421"/>
                </a:cubicBezTo>
                <a:cubicBezTo>
                  <a:pt x="382751" y="327190"/>
                  <a:pt x="388574" y="313459"/>
                  <a:pt x="397572" y="303070"/>
                </a:cubicBezTo>
                <a:cubicBezTo>
                  <a:pt x="417983" y="279398"/>
                  <a:pt x="440464" y="257448"/>
                  <a:pt x="447297" y="225451"/>
                </a:cubicBezTo>
                <a:cubicBezTo>
                  <a:pt x="449308" y="216084"/>
                  <a:pt x="449839" y="205132"/>
                  <a:pt x="446575" y="196630"/>
                </a:cubicBezTo>
                <a:cubicBezTo>
                  <a:pt x="433090" y="162088"/>
                  <a:pt x="417206" y="128533"/>
                  <a:pt x="403168" y="94234"/>
                </a:cubicBezTo>
                <a:cubicBezTo>
                  <a:pt x="394482" y="72455"/>
                  <a:pt x="384657" y="52883"/>
                  <a:pt x="360144" y="44217"/>
                </a:cubicBezTo>
                <a:cubicBezTo>
                  <a:pt x="353229" y="41791"/>
                  <a:pt x="345238" y="33911"/>
                  <a:pt x="343268" y="27013"/>
                </a:cubicBezTo>
                <a:close/>
              </a:path>
            </a:pathLst>
          </a:custGeom>
        </p:spPr>
      </p:pic>
      <p:sp>
        <p:nvSpPr>
          <p:cNvPr id="23" name="Freeform: Shape 22">
            <a:extLst>
              <a:ext uri="{FF2B5EF4-FFF2-40B4-BE49-F238E27FC236}">
                <a16:creationId xmlns:a16="http://schemas.microsoft.com/office/drawing/2014/main" id="{D67957E4-F168-4C9F-98D0-2E1865C9A15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5" name="Freeform: Shape 24">
            <a:extLst>
              <a:ext uri="{FF2B5EF4-FFF2-40B4-BE49-F238E27FC236}">
                <a16:creationId xmlns:a16="http://schemas.microsoft.com/office/drawing/2014/main" id="{3E83D9A9-D471-4D7B-B201-DE182EF2A8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2037"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9" name="TextBox 28">
            <a:extLst>
              <a:ext uri="{FF2B5EF4-FFF2-40B4-BE49-F238E27FC236}">
                <a16:creationId xmlns:a16="http://schemas.microsoft.com/office/drawing/2014/main" id="{022FA61D-F61D-554B-9E4B-390772049311}"/>
              </a:ext>
            </a:extLst>
          </p:cNvPr>
          <p:cNvSpPr txBox="1"/>
          <p:nvPr/>
        </p:nvSpPr>
        <p:spPr>
          <a:xfrm>
            <a:off x="4549013" y="1707366"/>
            <a:ext cx="2919269" cy="861774"/>
          </a:xfrm>
          <a:prstGeom prst="rect">
            <a:avLst/>
          </a:prstGeom>
          <a:noFill/>
          <a:ln>
            <a:noFill/>
          </a:ln>
        </p:spPr>
        <p:txBody>
          <a:bodyPr wrap="square" tIns="91440" bIns="91440" rtlCol="0">
            <a:spAutoFit/>
          </a:bodyPr>
          <a:lstStyle/>
          <a:p>
            <a:pPr algn="ctr"/>
            <a:r>
              <a:rPr lang="en-US" sz="2200" dirty="0"/>
              <a:t>Common in California pine forests</a:t>
            </a:r>
          </a:p>
        </p:txBody>
      </p:sp>
      <p:sp>
        <p:nvSpPr>
          <p:cNvPr id="30" name="TextBox 29">
            <a:extLst>
              <a:ext uri="{FF2B5EF4-FFF2-40B4-BE49-F238E27FC236}">
                <a16:creationId xmlns:a16="http://schemas.microsoft.com/office/drawing/2014/main" id="{A3D3309D-B007-0F4F-AD7E-F6642B04B871}"/>
              </a:ext>
            </a:extLst>
          </p:cNvPr>
          <p:cNvSpPr txBox="1"/>
          <p:nvPr/>
        </p:nvSpPr>
        <p:spPr>
          <a:xfrm>
            <a:off x="4784074" y="3006455"/>
            <a:ext cx="2335226" cy="861774"/>
          </a:xfrm>
          <a:prstGeom prst="rect">
            <a:avLst/>
          </a:prstGeom>
          <a:noFill/>
          <a:ln>
            <a:noFill/>
          </a:ln>
        </p:spPr>
        <p:txBody>
          <a:bodyPr wrap="square" tIns="91440" bIns="91440" rtlCol="0">
            <a:spAutoFit/>
          </a:bodyPr>
          <a:lstStyle/>
          <a:p>
            <a:pPr algn="ctr"/>
            <a:r>
              <a:rPr lang="en-US" sz="2200" dirty="0"/>
              <a:t>Often grow on seedlings</a:t>
            </a:r>
            <a:endParaRPr lang="en-US" dirty="0"/>
          </a:p>
        </p:txBody>
      </p:sp>
      <p:sp>
        <p:nvSpPr>
          <p:cNvPr id="31" name="TextBox 30">
            <a:extLst>
              <a:ext uri="{FF2B5EF4-FFF2-40B4-BE49-F238E27FC236}">
                <a16:creationId xmlns:a16="http://schemas.microsoft.com/office/drawing/2014/main" id="{61984DD7-7BA7-6E4D-8374-940FAB22591C}"/>
              </a:ext>
            </a:extLst>
          </p:cNvPr>
          <p:cNvSpPr txBox="1"/>
          <p:nvPr/>
        </p:nvSpPr>
        <p:spPr>
          <a:xfrm>
            <a:off x="4827706" y="4209737"/>
            <a:ext cx="2622288" cy="523220"/>
          </a:xfrm>
          <a:prstGeom prst="rect">
            <a:avLst/>
          </a:prstGeom>
          <a:noFill/>
          <a:ln>
            <a:noFill/>
          </a:ln>
        </p:spPr>
        <p:txBody>
          <a:bodyPr wrap="square" tIns="91440" bIns="91440" rtlCol="0">
            <a:spAutoFit/>
          </a:bodyPr>
          <a:lstStyle/>
          <a:p>
            <a:pPr algn="ctr"/>
            <a:r>
              <a:rPr lang="en-US" sz="2200" dirty="0">
                <a:sym typeface="Wingdings" pitchFamily="2" charset="2"/>
              </a:rPr>
              <a:t> Pine specialist</a:t>
            </a:r>
            <a:endParaRPr lang="en-US" sz="2200" dirty="0"/>
          </a:p>
        </p:txBody>
      </p:sp>
      <p:sp>
        <p:nvSpPr>
          <p:cNvPr id="32" name="TextBox 31">
            <a:extLst>
              <a:ext uri="{FF2B5EF4-FFF2-40B4-BE49-F238E27FC236}">
                <a16:creationId xmlns:a16="http://schemas.microsoft.com/office/drawing/2014/main" id="{F3C1213D-137F-D846-A6C0-F20A6FEC7D6A}"/>
              </a:ext>
            </a:extLst>
          </p:cNvPr>
          <p:cNvSpPr txBox="1"/>
          <p:nvPr/>
        </p:nvSpPr>
        <p:spPr>
          <a:xfrm>
            <a:off x="7808977" y="494094"/>
            <a:ext cx="4383003" cy="553998"/>
          </a:xfrm>
          <a:prstGeom prst="rect">
            <a:avLst/>
          </a:prstGeom>
          <a:solidFill>
            <a:schemeClr val="bg1"/>
          </a:solidFill>
          <a:ln w="57150">
            <a:solidFill>
              <a:srgbClr val="8D5200"/>
            </a:solidFill>
          </a:ln>
        </p:spPr>
        <p:txBody>
          <a:bodyPr wrap="square" tIns="91440" bIns="91440" rtlCol="0">
            <a:spAutoFit/>
          </a:bodyPr>
          <a:lstStyle/>
          <a:p>
            <a:pPr algn="r"/>
            <a:r>
              <a:rPr lang="en-US" sz="2400" i="1" dirty="0"/>
              <a:t>Thelephora terrestris  </a:t>
            </a:r>
          </a:p>
        </p:txBody>
      </p:sp>
      <p:sp>
        <p:nvSpPr>
          <p:cNvPr id="33" name="TextBox 32">
            <a:extLst>
              <a:ext uri="{FF2B5EF4-FFF2-40B4-BE49-F238E27FC236}">
                <a16:creationId xmlns:a16="http://schemas.microsoft.com/office/drawing/2014/main" id="{84176CE0-64B4-B14C-8BE3-C22A82EBD6D5}"/>
              </a:ext>
            </a:extLst>
          </p:cNvPr>
          <p:cNvSpPr txBox="1"/>
          <p:nvPr/>
        </p:nvSpPr>
        <p:spPr>
          <a:xfrm>
            <a:off x="0" y="525702"/>
            <a:ext cx="3767328" cy="553998"/>
          </a:xfrm>
          <a:prstGeom prst="rect">
            <a:avLst/>
          </a:prstGeom>
          <a:solidFill>
            <a:schemeClr val="bg1"/>
          </a:solidFill>
          <a:ln w="57150">
            <a:solidFill>
              <a:srgbClr val="00B0F0"/>
            </a:solidFill>
          </a:ln>
        </p:spPr>
        <p:txBody>
          <a:bodyPr wrap="square" tIns="91440" bIns="91440" rtlCol="0">
            <a:spAutoFit/>
          </a:bodyPr>
          <a:lstStyle/>
          <a:p>
            <a:r>
              <a:rPr lang="en-US" sz="2400" i="1" dirty="0"/>
              <a:t> Suillus pungens</a:t>
            </a:r>
          </a:p>
        </p:txBody>
      </p:sp>
      <p:sp>
        <p:nvSpPr>
          <p:cNvPr id="13" name="TextBox 12">
            <a:extLst>
              <a:ext uri="{FF2B5EF4-FFF2-40B4-BE49-F238E27FC236}">
                <a16:creationId xmlns:a16="http://schemas.microsoft.com/office/drawing/2014/main" id="{1C6085BB-DE80-7546-BC71-7D3B77D3ACFB}"/>
              </a:ext>
            </a:extLst>
          </p:cNvPr>
          <p:cNvSpPr txBox="1"/>
          <p:nvPr/>
        </p:nvSpPr>
        <p:spPr>
          <a:xfrm>
            <a:off x="4404118" y="411450"/>
            <a:ext cx="3967293" cy="707886"/>
          </a:xfrm>
          <a:prstGeom prst="rect">
            <a:avLst/>
          </a:prstGeom>
          <a:noFill/>
        </p:spPr>
        <p:txBody>
          <a:bodyPr wrap="square" rtlCol="0">
            <a:spAutoFit/>
          </a:bodyPr>
          <a:lstStyle/>
          <a:p>
            <a:r>
              <a:rPr lang="en-US" sz="4000" dirty="0">
                <a:latin typeface="+mj-lt"/>
              </a:rPr>
              <a:t>Focal fungi</a:t>
            </a:r>
          </a:p>
        </p:txBody>
      </p:sp>
      <p:sp>
        <p:nvSpPr>
          <p:cNvPr id="34" name="TextBox 33">
            <a:extLst>
              <a:ext uri="{FF2B5EF4-FFF2-40B4-BE49-F238E27FC236}">
                <a16:creationId xmlns:a16="http://schemas.microsoft.com/office/drawing/2014/main" id="{04A3D952-77CA-6449-B44C-03E4E1461B97}"/>
              </a:ext>
            </a:extLst>
          </p:cNvPr>
          <p:cNvSpPr txBox="1"/>
          <p:nvPr/>
        </p:nvSpPr>
        <p:spPr>
          <a:xfrm>
            <a:off x="4670113" y="4905134"/>
            <a:ext cx="3627919" cy="523220"/>
          </a:xfrm>
          <a:prstGeom prst="rect">
            <a:avLst/>
          </a:prstGeom>
          <a:noFill/>
          <a:ln>
            <a:noFill/>
          </a:ln>
        </p:spPr>
        <p:txBody>
          <a:bodyPr wrap="square" tIns="91440" bIns="91440" rtlCol="0">
            <a:spAutoFit/>
          </a:bodyPr>
          <a:lstStyle/>
          <a:p>
            <a:pPr algn="ctr"/>
            <a:r>
              <a:rPr lang="en-US" sz="2200" dirty="0"/>
              <a:t>Broad host generalist </a:t>
            </a:r>
            <a:r>
              <a:rPr lang="en-US" sz="2200" dirty="0">
                <a:sym typeface="Wingdings" pitchFamily="2" charset="2"/>
              </a:rPr>
              <a:t> </a:t>
            </a:r>
            <a:endParaRPr lang="en-US" dirty="0"/>
          </a:p>
        </p:txBody>
      </p:sp>
      <p:sp>
        <p:nvSpPr>
          <p:cNvPr id="16" name="TextBox 15">
            <a:extLst>
              <a:ext uri="{FF2B5EF4-FFF2-40B4-BE49-F238E27FC236}">
                <a16:creationId xmlns:a16="http://schemas.microsoft.com/office/drawing/2014/main" id="{EFD9DE93-3258-E645-B1CF-393CD3D33785}"/>
              </a:ext>
            </a:extLst>
          </p:cNvPr>
          <p:cNvSpPr txBox="1"/>
          <p:nvPr/>
        </p:nvSpPr>
        <p:spPr>
          <a:xfrm>
            <a:off x="4670113" y="5414744"/>
            <a:ext cx="3627919" cy="861774"/>
          </a:xfrm>
          <a:prstGeom prst="rect">
            <a:avLst/>
          </a:prstGeom>
          <a:noFill/>
          <a:ln>
            <a:noFill/>
          </a:ln>
        </p:spPr>
        <p:txBody>
          <a:bodyPr wrap="square" tIns="91440" bIns="91440" rtlCol="0">
            <a:spAutoFit/>
          </a:bodyPr>
          <a:lstStyle/>
          <a:p>
            <a:pPr algn="ctr"/>
            <a:r>
              <a:rPr lang="en-US" sz="2200" dirty="0"/>
              <a:t>Common greenhouse contaminant </a:t>
            </a:r>
            <a:r>
              <a:rPr lang="en-US" sz="2200" dirty="0">
                <a:sym typeface="Wingdings" pitchFamily="2" charset="2"/>
              </a:rPr>
              <a:t> </a:t>
            </a:r>
            <a:endParaRPr lang="en-US" dirty="0"/>
          </a:p>
        </p:txBody>
      </p:sp>
    </p:spTree>
    <p:extLst>
      <p:ext uri="{BB962C8B-B14F-4D97-AF65-F5344CB8AC3E}">
        <p14:creationId xmlns:p14="http://schemas.microsoft.com/office/powerpoint/2010/main" val="9330816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3" grpId="0" animBg="1"/>
      <p:bldP spid="34" grpId="0" animBg="1"/>
      <p:bldP spid="1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118522C-6017-A84F-B062-B61D40A83B7A}"/>
              </a:ext>
            </a:extLst>
          </p:cNvPr>
          <p:cNvSpPr>
            <a:spLocks noGrp="1"/>
          </p:cNvSpPr>
          <p:nvPr>
            <p:ph type="title"/>
          </p:nvPr>
        </p:nvSpPr>
        <p:spPr>
          <a:xfrm>
            <a:off x="762000" y="1528717"/>
            <a:ext cx="3810000" cy="3805283"/>
          </a:xfrm>
        </p:spPr>
        <p:txBody>
          <a:bodyPr>
            <a:normAutofit/>
          </a:bodyPr>
          <a:lstStyle/>
          <a:p>
            <a:r>
              <a:rPr lang="en-US"/>
              <a:t>Major questions</a:t>
            </a:r>
            <a:endParaRPr lang="en-US" dirty="0"/>
          </a:p>
        </p:txBody>
      </p:sp>
      <p:graphicFrame>
        <p:nvGraphicFramePr>
          <p:cNvPr id="5" name="Content Placeholder 2">
            <a:extLst>
              <a:ext uri="{FF2B5EF4-FFF2-40B4-BE49-F238E27FC236}">
                <a16:creationId xmlns:a16="http://schemas.microsoft.com/office/drawing/2014/main" id="{3FE19D8D-28EC-4439-968E-17014AB187BF}"/>
              </a:ext>
            </a:extLst>
          </p:cNvPr>
          <p:cNvGraphicFramePr>
            <a:graphicFrameLocks noGrp="1"/>
          </p:cNvGraphicFramePr>
          <p:nvPr>
            <p:ph idx="1"/>
            <p:extLst>
              <p:ext uri="{D42A27DB-BD31-4B8C-83A1-F6EECF244321}">
                <p14:modId xmlns:p14="http://schemas.microsoft.com/office/powerpoint/2010/main" val="3958480073"/>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24582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0DA4EF8-B183-4116-BB6D-244E5C2786B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9F3E753-2594-430E-A003-F1B09DE2EC4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0969627D-77F2-4362-9A81-5BD23AAB3DD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1A6A730-D0E0-0146-9C5C-5A3D3FBA6E05}"/>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0E4B2A5-10F7-4180-8957-8CA06810D77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F55206F-1613-4922-953A-7DAC7EE6156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5DD5A1FD-63E5-4834-9F06-5C6C226974A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FB9B99C-8B9C-0A47-8D62-0C9C7EDC6BB6}"/>
              </a:ext>
            </a:extLst>
          </p:cNvPr>
          <p:cNvSpPr>
            <a:spLocks noGrp="1"/>
          </p:cNvSpPr>
          <p:nvPr>
            <p:ph type="title"/>
          </p:nvPr>
        </p:nvSpPr>
        <p:spPr>
          <a:xfrm>
            <a:off x="762001" y="1524001"/>
            <a:ext cx="3047999" cy="3810000"/>
          </a:xfrm>
        </p:spPr>
        <p:txBody>
          <a:bodyPr anchor="b">
            <a:normAutofit/>
          </a:bodyPr>
          <a:lstStyle/>
          <a:p>
            <a:r>
              <a:rPr lang="en-US" dirty="0"/>
              <a:t>Goals</a:t>
            </a:r>
          </a:p>
        </p:txBody>
      </p:sp>
      <p:sp>
        <p:nvSpPr>
          <p:cNvPr id="11" name="Freeform: Shape 10">
            <a:extLst>
              <a:ext uri="{FF2B5EF4-FFF2-40B4-BE49-F238E27FC236}">
                <a16:creationId xmlns:a16="http://schemas.microsoft.com/office/drawing/2014/main" id="{5811A85E-38EA-465A-84F9-6230CF743E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12">
            <a:extLst>
              <a:ext uri="{FF2B5EF4-FFF2-40B4-BE49-F238E27FC236}">
                <a16:creationId xmlns:a16="http://schemas.microsoft.com/office/drawing/2014/main" id="{866290A3-7E80-441D-AA1E-5263326B16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078285" y="0"/>
            <a:ext cx="874715" cy="6858001"/>
          </a:xfrm>
          <a:custGeom>
            <a:avLst/>
            <a:gdLst>
              <a:gd name="connsiteX0" fmla="*/ 669467 w 874715"/>
              <a:gd name="connsiteY0" fmla="*/ 3720275 h 6858001"/>
              <a:gd name="connsiteX1" fmla="*/ 710453 w 874715"/>
              <a:gd name="connsiteY1" fmla="*/ 3726292 h 6858001"/>
              <a:gd name="connsiteX2" fmla="*/ 710455 w 874715"/>
              <a:gd name="connsiteY2" fmla="*/ 3726292 h 6858001"/>
              <a:gd name="connsiteX3" fmla="*/ 669465 w 874715"/>
              <a:gd name="connsiteY3" fmla="*/ 3720275 h 6858001"/>
              <a:gd name="connsiteX4" fmla="*/ 834223 w 874715"/>
              <a:gd name="connsiteY4" fmla="*/ 3333751 h 6858001"/>
              <a:gd name="connsiteX5" fmla="*/ 446757 w 874715"/>
              <a:gd name="connsiteY5" fmla="*/ 3333751 h 6858001"/>
              <a:gd name="connsiteX6" fmla="*/ 441229 w 874715"/>
              <a:gd name="connsiteY6" fmla="*/ 3376550 h 6858001"/>
              <a:gd name="connsiteX7" fmla="*/ 437178 w 874715"/>
              <a:gd name="connsiteY7" fmla="*/ 3407910 h 6858001"/>
              <a:gd name="connsiteX8" fmla="*/ 435790 w 874715"/>
              <a:gd name="connsiteY8" fmla="*/ 3491262 h 6858001"/>
              <a:gd name="connsiteX9" fmla="*/ 429384 w 874715"/>
              <a:gd name="connsiteY9" fmla="*/ 3520658 h 6858001"/>
              <a:gd name="connsiteX10" fmla="*/ 427332 w 874715"/>
              <a:gd name="connsiteY10" fmla="*/ 3524252 h 6858001"/>
              <a:gd name="connsiteX11" fmla="*/ 427331 w 874715"/>
              <a:gd name="connsiteY11" fmla="*/ 3524252 h 6858001"/>
              <a:gd name="connsiteX12" fmla="*/ 413690 w 874715"/>
              <a:gd name="connsiteY12" fmla="*/ 3548145 h 6858001"/>
              <a:gd name="connsiteX13" fmla="*/ 408166 w 874715"/>
              <a:gd name="connsiteY13" fmla="*/ 3612089 h 6858001"/>
              <a:gd name="connsiteX14" fmla="*/ 421692 w 874715"/>
              <a:gd name="connsiteY14" fmla="*/ 3636610 h 6858001"/>
              <a:gd name="connsiteX15" fmla="*/ 445933 w 874715"/>
              <a:gd name="connsiteY15" fmla="*/ 3687609 h 6858001"/>
              <a:gd name="connsiteX16" fmla="*/ 443241 w 874715"/>
              <a:gd name="connsiteY16" fmla="*/ 3725049 h 6858001"/>
              <a:gd name="connsiteX17" fmla="*/ 455589 w 874715"/>
              <a:gd name="connsiteY17" fmla="*/ 3723372 h 6858001"/>
              <a:gd name="connsiteX18" fmla="*/ 544787 w 874715"/>
              <a:gd name="connsiteY18" fmla="*/ 3712739 h 6858001"/>
              <a:gd name="connsiteX19" fmla="*/ 544802 w 874715"/>
              <a:gd name="connsiteY19" fmla="*/ 3712740 h 6858001"/>
              <a:gd name="connsiteX20" fmla="*/ 544786 w 874715"/>
              <a:gd name="connsiteY20" fmla="*/ 3712740 h 6858001"/>
              <a:gd name="connsiteX21" fmla="*/ 455588 w 874715"/>
              <a:gd name="connsiteY21" fmla="*/ 3723373 h 6858001"/>
              <a:gd name="connsiteX22" fmla="*/ 443240 w 874715"/>
              <a:gd name="connsiteY22" fmla="*/ 3725050 h 6858001"/>
              <a:gd name="connsiteX23" fmla="*/ 441884 w 874715"/>
              <a:gd name="connsiteY23" fmla="*/ 3743904 h 6858001"/>
              <a:gd name="connsiteX24" fmla="*/ 442266 w 874715"/>
              <a:gd name="connsiteY24" fmla="*/ 3764306 h 6858001"/>
              <a:gd name="connsiteX25" fmla="*/ 433692 w 874715"/>
              <a:gd name="connsiteY25" fmla="*/ 3834135 h 6858001"/>
              <a:gd name="connsiteX26" fmla="*/ 428740 w 874715"/>
              <a:gd name="connsiteY26" fmla="*/ 3898864 h 6858001"/>
              <a:gd name="connsiteX27" fmla="*/ 444932 w 874715"/>
              <a:gd name="connsiteY27" fmla="*/ 4062061 h 6858001"/>
              <a:gd name="connsiteX28" fmla="*/ 441122 w 874715"/>
              <a:gd name="connsiteY28" fmla="*/ 4187207 h 6858001"/>
              <a:gd name="connsiteX29" fmla="*/ 444932 w 874715"/>
              <a:gd name="connsiteY29" fmla="*/ 4244874 h 6858001"/>
              <a:gd name="connsiteX30" fmla="*/ 450648 w 874715"/>
              <a:gd name="connsiteY30" fmla="*/ 4277434 h 6858001"/>
              <a:gd name="connsiteX31" fmla="*/ 490464 w 874715"/>
              <a:gd name="connsiteY31" fmla="*/ 4351188 h 6858001"/>
              <a:gd name="connsiteX32" fmla="*/ 499418 w 874715"/>
              <a:gd name="connsiteY32" fmla="*/ 4391596 h 6858001"/>
              <a:gd name="connsiteX33" fmla="*/ 498656 w 874715"/>
              <a:gd name="connsiteY33" fmla="*/ 4513209 h 6858001"/>
              <a:gd name="connsiteX34" fmla="*/ 438646 w 874715"/>
              <a:gd name="connsiteY34" fmla="*/ 4695629 h 6858001"/>
              <a:gd name="connsiteX35" fmla="*/ 430644 w 874715"/>
              <a:gd name="connsiteY35" fmla="*/ 4714658 h 6858001"/>
              <a:gd name="connsiteX36" fmla="*/ 420737 w 874715"/>
              <a:gd name="connsiteY36" fmla="*/ 4807436 h 6858001"/>
              <a:gd name="connsiteX37" fmla="*/ 434264 w 874715"/>
              <a:gd name="connsiteY37" fmla="*/ 4870400 h 6858001"/>
              <a:gd name="connsiteX38" fmla="*/ 462269 w 874715"/>
              <a:gd name="connsiteY38" fmla="*/ 4956119 h 6858001"/>
              <a:gd name="connsiteX39" fmla="*/ 485701 w 874715"/>
              <a:gd name="connsiteY39" fmla="*/ 5033207 h 6858001"/>
              <a:gd name="connsiteX40" fmla="*/ 512180 w 874715"/>
              <a:gd name="connsiteY40" fmla="*/ 5089305 h 6858001"/>
              <a:gd name="connsiteX41" fmla="*/ 531613 w 874715"/>
              <a:gd name="connsiteY41" fmla="*/ 5217589 h 6858001"/>
              <a:gd name="connsiteX42" fmla="*/ 534851 w 874715"/>
              <a:gd name="connsiteY42" fmla="*/ 5230926 h 6858001"/>
              <a:gd name="connsiteX43" fmla="*/ 511228 w 874715"/>
              <a:gd name="connsiteY43" fmla="*/ 5327433 h 6858001"/>
              <a:gd name="connsiteX44" fmla="*/ 487225 w 874715"/>
              <a:gd name="connsiteY44" fmla="*/ 5443357 h 6858001"/>
              <a:gd name="connsiteX45" fmla="*/ 495416 w 874715"/>
              <a:gd name="connsiteY45" fmla="*/ 5484746 h 6858001"/>
              <a:gd name="connsiteX46" fmla="*/ 507038 w 874715"/>
              <a:gd name="connsiteY46" fmla="*/ 5541432 h 6858001"/>
              <a:gd name="connsiteX47" fmla="*/ 500942 w 874715"/>
              <a:gd name="connsiteY47" fmla="*/ 5594001 h 6858001"/>
              <a:gd name="connsiteX48" fmla="*/ 500370 w 874715"/>
              <a:gd name="connsiteY48" fmla="*/ 5625974 h 6858001"/>
              <a:gd name="connsiteX49" fmla="*/ 571618 w 874715"/>
              <a:gd name="connsiteY49" fmla="*/ 5771911 h 6858001"/>
              <a:gd name="connsiteX50" fmla="*/ 577524 w 874715"/>
              <a:gd name="connsiteY50" fmla="*/ 5808982 h 6858001"/>
              <a:gd name="connsiteX51" fmla="*/ 586289 w 874715"/>
              <a:gd name="connsiteY51" fmla="*/ 5829971 h 6858001"/>
              <a:gd name="connsiteX52" fmla="*/ 674684 w 874715"/>
              <a:gd name="connsiteY52" fmla="*/ 5956490 h 6858001"/>
              <a:gd name="connsiteX53" fmla="*/ 692590 w 874715"/>
              <a:gd name="connsiteY53" fmla="*/ 6010235 h 6858001"/>
              <a:gd name="connsiteX54" fmla="*/ 688970 w 874715"/>
              <a:gd name="connsiteY54" fmla="*/ 6069276 h 6858001"/>
              <a:gd name="connsiteX55" fmla="*/ 682494 w 874715"/>
              <a:gd name="connsiteY55" fmla="*/ 6103407 h 6858001"/>
              <a:gd name="connsiteX56" fmla="*/ 626294 w 874715"/>
              <a:gd name="connsiteY56" fmla="*/ 6188144 h 6858001"/>
              <a:gd name="connsiteX57" fmla="*/ 628200 w 874715"/>
              <a:gd name="connsiteY57" fmla="*/ 6236396 h 6858001"/>
              <a:gd name="connsiteX58" fmla="*/ 666871 w 874715"/>
              <a:gd name="connsiteY58" fmla="*/ 6311718 h 6858001"/>
              <a:gd name="connsiteX59" fmla="*/ 684208 w 874715"/>
              <a:gd name="connsiteY59" fmla="*/ 6448435 h 6858001"/>
              <a:gd name="connsiteX60" fmla="*/ 630104 w 874715"/>
              <a:gd name="connsiteY60" fmla="*/ 6517873 h 6858001"/>
              <a:gd name="connsiteX61" fmla="*/ 578096 w 874715"/>
              <a:gd name="connsiteY61" fmla="*/ 6553767 h 6858001"/>
              <a:gd name="connsiteX62" fmla="*/ 517706 w 874715"/>
              <a:gd name="connsiteY62" fmla="*/ 6657533 h 6858001"/>
              <a:gd name="connsiteX63" fmla="*/ 540185 w 874715"/>
              <a:gd name="connsiteY63" fmla="*/ 6682250 h 6858001"/>
              <a:gd name="connsiteX64" fmla="*/ 549712 w 874715"/>
              <a:gd name="connsiteY64" fmla="*/ 6758356 h 6858001"/>
              <a:gd name="connsiteX65" fmla="*/ 548950 w 874715"/>
              <a:gd name="connsiteY65" fmla="*/ 6840738 h 6858001"/>
              <a:gd name="connsiteX66" fmla="*/ 556149 w 874715"/>
              <a:gd name="connsiteY66" fmla="*/ 6858001 h 6858001"/>
              <a:gd name="connsiteX67" fmla="*/ 760427 w 874715"/>
              <a:gd name="connsiteY67" fmla="*/ 6858001 h 6858001"/>
              <a:gd name="connsiteX68" fmla="*/ 763269 w 874715"/>
              <a:gd name="connsiteY68" fmla="*/ 6846819 h 6858001"/>
              <a:gd name="connsiteX69" fmla="*/ 784795 w 874715"/>
              <a:gd name="connsiteY69" fmla="*/ 6678324 h 6858001"/>
              <a:gd name="connsiteX70" fmla="*/ 805560 w 874715"/>
              <a:gd name="connsiteY70" fmla="*/ 6504338 h 6858001"/>
              <a:gd name="connsiteX71" fmla="*/ 812418 w 874715"/>
              <a:gd name="connsiteY71" fmla="*/ 6408814 h 6858001"/>
              <a:gd name="connsiteX72" fmla="*/ 823279 w 874715"/>
              <a:gd name="connsiteY72" fmla="*/ 6325450 h 6858001"/>
              <a:gd name="connsiteX73" fmla="*/ 830137 w 874715"/>
              <a:gd name="connsiteY73" fmla="*/ 6252873 h 6858001"/>
              <a:gd name="connsiteX74" fmla="*/ 844043 w 874715"/>
              <a:gd name="connsiteY74" fmla="*/ 6137341 h 6858001"/>
              <a:gd name="connsiteX75" fmla="*/ 847663 w 874715"/>
              <a:gd name="connsiteY75" fmla="*/ 6089284 h 6858001"/>
              <a:gd name="connsiteX76" fmla="*/ 847471 w 874715"/>
              <a:gd name="connsiteY76" fmla="*/ 5975908 h 6858001"/>
              <a:gd name="connsiteX77" fmla="*/ 845567 w 874715"/>
              <a:gd name="connsiteY77" fmla="*/ 5936481 h 6858001"/>
              <a:gd name="connsiteX78" fmla="*/ 821945 w 874715"/>
              <a:gd name="connsiteY78" fmla="*/ 5860571 h 6858001"/>
              <a:gd name="connsiteX79" fmla="*/ 820231 w 874715"/>
              <a:gd name="connsiteY79" fmla="*/ 5851549 h 6858001"/>
              <a:gd name="connsiteX80" fmla="*/ 810894 w 874715"/>
              <a:gd name="connsiteY80" fmla="*/ 5801726 h 6858001"/>
              <a:gd name="connsiteX81" fmla="*/ 807846 w 874715"/>
              <a:gd name="connsiteY81" fmla="*/ 5774460 h 6858001"/>
              <a:gd name="connsiteX82" fmla="*/ 788415 w 874715"/>
              <a:gd name="connsiteY82" fmla="*/ 5670892 h 6858001"/>
              <a:gd name="connsiteX83" fmla="*/ 779271 w 874715"/>
              <a:gd name="connsiteY83" fmla="*/ 5611265 h 6858001"/>
              <a:gd name="connsiteX84" fmla="*/ 780605 w 874715"/>
              <a:gd name="connsiteY84" fmla="*/ 5563010 h 6858001"/>
              <a:gd name="connsiteX85" fmla="*/ 782319 w 874715"/>
              <a:gd name="connsiteY85" fmla="*/ 5478272 h 6858001"/>
              <a:gd name="connsiteX86" fmla="*/ 786701 w 874715"/>
              <a:gd name="connsiteY86" fmla="*/ 5451203 h 6858001"/>
              <a:gd name="connsiteX87" fmla="*/ 774127 w 874715"/>
              <a:gd name="connsiteY87" fmla="*/ 5328805 h 6858001"/>
              <a:gd name="connsiteX88" fmla="*/ 773175 w 874715"/>
              <a:gd name="connsiteY88" fmla="*/ 5258975 h 6858001"/>
              <a:gd name="connsiteX89" fmla="*/ 757552 w 874715"/>
              <a:gd name="connsiteY89" fmla="*/ 5180319 h 6858001"/>
              <a:gd name="connsiteX90" fmla="*/ 758314 w 874715"/>
              <a:gd name="connsiteY90" fmla="*/ 5157370 h 6858001"/>
              <a:gd name="connsiteX91" fmla="*/ 759649 w 874715"/>
              <a:gd name="connsiteY91" fmla="*/ 5131673 h 6858001"/>
              <a:gd name="connsiteX92" fmla="*/ 760793 w 874715"/>
              <a:gd name="connsiteY92" fmla="*/ 5052820 h 6858001"/>
              <a:gd name="connsiteX93" fmla="*/ 766507 w 874715"/>
              <a:gd name="connsiteY93" fmla="*/ 5004959 h 6858001"/>
              <a:gd name="connsiteX94" fmla="*/ 763079 w 874715"/>
              <a:gd name="connsiteY94" fmla="*/ 4913751 h 6858001"/>
              <a:gd name="connsiteX95" fmla="*/ 768031 w 874715"/>
              <a:gd name="connsiteY95" fmla="*/ 4880011 h 6858001"/>
              <a:gd name="connsiteX96" fmla="*/ 768603 w 874715"/>
              <a:gd name="connsiteY96" fmla="*/ 4794687 h 6858001"/>
              <a:gd name="connsiteX97" fmla="*/ 765745 w 874715"/>
              <a:gd name="connsiteY97" fmla="*/ 4718187 h 6858001"/>
              <a:gd name="connsiteX98" fmla="*/ 767269 w 874715"/>
              <a:gd name="connsiteY98" fmla="*/ 4644434 h 6858001"/>
              <a:gd name="connsiteX99" fmla="*/ 773555 w 874715"/>
              <a:gd name="connsiteY99" fmla="*/ 4591670 h 6858001"/>
              <a:gd name="connsiteX100" fmla="*/ 777365 w 874715"/>
              <a:gd name="connsiteY100" fmla="*/ 4534394 h 6858001"/>
              <a:gd name="connsiteX101" fmla="*/ 800036 w 874715"/>
              <a:gd name="connsiteY101" fmla="*/ 4376493 h 6858001"/>
              <a:gd name="connsiteX102" fmla="*/ 794512 w 874715"/>
              <a:gd name="connsiteY102" fmla="*/ 4347267 h 6858001"/>
              <a:gd name="connsiteX103" fmla="*/ 789368 w 874715"/>
              <a:gd name="connsiteY103" fmla="*/ 4181322 h 6858001"/>
              <a:gd name="connsiteX104" fmla="*/ 789750 w 874715"/>
              <a:gd name="connsiteY104" fmla="*/ 4145230 h 6858001"/>
              <a:gd name="connsiteX105" fmla="*/ 767269 w 874715"/>
              <a:gd name="connsiteY105" fmla="*/ 4048330 h 6858001"/>
              <a:gd name="connsiteX106" fmla="*/ 802894 w 874715"/>
              <a:gd name="connsiteY106" fmla="*/ 3898864 h 6858001"/>
              <a:gd name="connsiteX107" fmla="*/ 847471 w 874715"/>
              <a:gd name="connsiteY107" fmla="*/ 3759007 h 6858001"/>
              <a:gd name="connsiteX108" fmla="*/ 848163 w 874715"/>
              <a:gd name="connsiteY108" fmla="*/ 3756136 h 6858001"/>
              <a:gd name="connsiteX109" fmla="*/ 819543 w 874715"/>
              <a:gd name="connsiteY109" fmla="*/ 3748731 h 6858001"/>
              <a:gd name="connsiteX110" fmla="*/ 819313 w 874715"/>
              <a:gd name="connsiteY110" fmla="*/ 3748682 h 6858001"/>
              <a:gd name="connsiteX111" fmla="*/ 819544 w 874715"/>
              <a:gd name="connsiteY111" fmla="*/ 3748730 h 6858001"/>
              <a:gd name="connsiteX112" fmla="*/ 848164 w 874715"/>
              <a:gd name="connsiteY112" fmla="*/ 3756135 h 6858001"/>
              <a:gd name="connsiteX113" fmla="*/ 849545 w 874715"/>
              <a:gd name="connsiteY113" fmla="*/ 3750401 h 6858001"/>
              <a:gd name="connsiteX114" fmla="*/ 853189 w 874715"/>
              <a:gd name="connsiteY114" fmla="*/ 3741353 h 6858001"/>
              <a:gd name="connsiteX115" fmla="*/ 862905 w 874715"/>
              <a:gd name="connsiteY115" fmla="*/ 3691138 h 6858001"/>
              <a:gd name="connsiteX116" fmla="*/ 866333 w 874715"/>
              <a:gd name="connsiteY116" fmla="*/ 3628959 h 6858001"/>
              <a:gd name="connsiteX117" fmla="*/ 874715 w 874715"/>
              <a:gd name="connsiteY117" fmla="*/ 3550106 h 6858001"/>
              <a:gd name="connsiteX118" fmla="*/ 871487 w 874715"/>
              <a:gd name="connsiteY118" fmla="*/ 3524252 h 6858001"/>
              <a:gd name="connsiteX119" fmla="*/ 871488 w 874715"/>
              <a:gd name="connsiteY119" fmla="*/ 3524252 h 6858001"/>
              <a:gd name="connsiteX120" fmla="*/ 870763 w 874715"/>
              <a:gd name="connsiteY120" fmla="*/ 3518451 h 6858001"/>
              <a:gd name="connsiteX121" fmla="*/ 864238 w 874715"/>
              <a:gd name="connsiteY121" fmla="*/ 3486946 h 6858001"/>
              <a:gd name="connsiteX122" fmla="*/ 848618 w 874715"/>
              <a:gd name="connsiteY122" fmla="*/ 3398677 h 6858001"/>
              <a:gd name="connsiteX123" fmla="*/ 837595 w 874715"/>
              <a:gd name="connsiteY123" fmla="*/ 3365728 h 6858001"/>
              <a:gd name="connsiteX124" fmla="*/ 834829 w 874715"/>
              <a:gd name="connsiteY124" fmla="*/ 3357461 h 6858001"/>
              <a:gd name="connsiteX125" fmla="*/ 513783 w 874715"/>
              <a:gd name="connsiteY125" fmla="*/ 0 h 6858001"/>
              <a:gd name="connsiteX126" fmla="*/ 72334 w 874715"/>
              <a:gd name="connsiteY126" fmla="*/ 0 h 6858001"/>
              <a:gd name="connsiteX127" fmla="*/ 75447 w 874715"/>
              <a:gd name="connsiteY127" fmla="*/ 27991 h 6858001"/>
              <a:gd name="connsiteX128" fmla="*/ 88115 w 874715"/>
              <a:gd name="connsiteY128" fmla="*/ 134133 h 6858001"/>
              <a:gd name="connsiteX129" fmla="*/ 62778 w 874715"/>
              <a:gd name="connsiteY129" fmla="*/ 221224 h 6858001"/>
              <a:gd name="connsiteX130" fmla="*/ 62206 w 874715"/>
              <a:gd name="connsiteY130" fmla="*/ 247312 h 6858001"/>
              <a:gd name="connsiteX131" fmla="*/ 72113 w 874715"/>
              <a:gd name="connsiteY131" fmla="*/ 305764 h 6858001"/>
              <a:gd name="connsiteX132" fmla="*/ 65445 w 874715"/>
              <a:gd name="connsiteY132" fmla="*/ 426397 h 6858001"/>
              <a:gd name="connsiteX133" fmla="*/ 55348 w 874715"/>
              <a:gd name="connsiteY133" fmla="*/ 470924 h 6858001"/>
              <a:gd name="connsiteX134" fmla="*/ 48870 w 874715"/>
              <a:gd name="connsiteY134" fmla="*/ 495638 h 6858001"/>
              <a:gd name="connsiteX135" fmla="*/ 30963 w 874715"/>
              <a:gd name="connsiteY135" fmla="*/ 622548 h 6858001"/>
              <a:gd name="connsiteX136" fmla="*/ 11723 w 874715"/>
              <a:gd name="connsiteY136" fmla="*/ 679040 h 6858001"/>
              <a:gd name="connsiteX137" fmla="*/ 8865 w 874715"/>
              <a:gd name="connsiteY137" fmla="*/ 694341 h 6858001"/>
              <a:gd name="connsiteX138" fmla="*/ 16865 w 874715"/>
              <a:gd name="connsiteY138" fmla="*/ 778095 h 6858001"/>
              <a:gd name="connsiteX139" fmla="*/ 47918 w 874715"/>
              <a:gd name="connsiteY139" fmla="*/ 840866 h 6858001"/>
              <a:gd name="connsiteX140" fmla="*/ 58396 w 874715"/>
              <a:gd name="connsiteY140" fmla="*/ 853028 h 6858001"/>
              <a:gd name="connsiteX141" fmla="*/ 54776 w 874715"/>
              <a:gd name="connsiteY141" fmla="*/ 1027995 h 6858001"/>
              <a:gd name="connsiteX142" fmla="*/ 50394 w 874715"/>
              <a:gd name="connsiteY142" fmla="*/ 1054866 h 6858001"/>
              <a:gd name="connsiteX143" fmla="*/ 68683 w 874715"/>
              <a:gd name="connsiteY143" fmla="*/ 1184720 h 6858001"/>
              <a:gd name="connsiteX144" fmla="*/ 72303 w 874715"/>
              <a:gd name="connsiteY144" fmla="*/ 1222576 h 6858001"/>
              <a:gd name="connsiteX145" fmla="*/ 88687 w 874715"/>
              <a:gd name="connsiteY145" fmla="*/ 1358313 h 6858001"/>
              <a:gd name="connsiteX146" fmla="*/ 73447 w 874715"/>
              <a:gd name="connsiteY146" fmla="*/ 1377535 h 6858001"/>
              <a:gd name="connsiteX147" fmla="*/ 35153 w 874715"/>
              <a:gd name="connsiteY147" fmla="*/ 1432851 h 6858001"/>
              <a:gd name="connsiteX148" fmla="*/ 1244 w 874715"/>
              <a:gd name="connsiteY148" fmla="*/ 1541910 h 6858001"/>
              <a:gd name="connsiteX149" fmla="*/ 3149 w 874715"/>
              <a:gd name="connsiteY149" fmla="*/ 1571529 h 6858001"/>
              <a:gd name="connsiteX150" fmla="*/ 59730 w 874715"/>
              <a:gd name="connsiteY150" fmla="*/ 1646459 h 6858001"/>
              <a:gd name="connsiteX151" fmla="*/ 82399 w 874715"/>
              <a:gd name="connsiteY151" fmla="*/ 1682944 h 6858001"/>
              <a:gd name="connsiteX152" fmla="*/ 124120 w 874715"/>
              <a:gd name="connsiteY152" fmla="*/ 1786511 h 6858001"/>
              <a:gd name="connsiteX153" fmla="*/ 131741 w 874715"/>
              <a:gd name="connsiteY153" fmla="*/ 1795142 h 6858001"/>
              <a:gd name="connsiteX154" fmla="*/ 222232 w 874715"/>
              <a:gd name="connsiteY154" fmla="*/ 1871640 h 6858001"/>
              <a:gd name="connsiteX155" fmla="*/ 237662 w 874715"/>
              <a:gd name="connsiteY155" fmla="*/ 1888901 h 6858001"/>
              <a:gd name="connsiteX156" fmla="*/ 261667 w 874715"/>
              <a:gd name="connsiteY156" fmla="*/ 1909694 h 6858001"/>
              <a:gd name="connsiteX157" fmla="*/ 308150 w 874715"/>
              <a:gd name="connsiteY157" fmla="*/ 1974618 h 6858001"/>
              <a:gd name="connsiteX158" fmla="*/ 323009 w 874715"/>
              <a:gd name="connsiteY158" fmla="*/ 2055042 h 6858001"/>
              <a:gd name="connsiteX159" fmla="*/ 345680 w 874715"/>
              <a:gd name="connsiteY159" fmla="*/ 2152137 h 6858001"/>
              <a:gd name="connsiteX160" fmla="*/ 360920 w 874715"/>
              <a:gd name="connsiteY160" fmla="*/ 2192740 h 6858001"/>
              <a:gd name="connsiteX161" fmla="*/ 389877 w 874715"/>
              <a:gd name="connsiteY161" fmla="*/ 2301603 h 6858001"/>
              <a:gd name="connsiteX162" fmla="*/ 414262 w 874715"/>
              <a:gd name="connsiteY162" fmla="*/ 2379279 h 6858001"/>
              <a:gd name="connsiteX163" fmla="*/ 428551 w 874715"/>
              <a:gd name="connsiteY163" fmla="*/ 2491281 h 6858001"/>
              <a:gd name="connsiteX164" fmla="*/ 429121 w 874715"/>
              <a:gd name="connsiteY164" fmla="*/ 2545615 h 6858001"/>
              <a:gd name="connsiteX165" fmla="*/ 502275 w 874715"/>
              <a:gd name="connsiteY165" fmla="*/ 2645455 h 6858001"/>
              <a:gd name="connsiteX166" fmla="*/ 550665 w 874715"/>
              <a:gd name="connsiteY166" fmla="*/ 2725094 h 6858001"/>
              <a:gd name="connsiteX167" fmla="*/ 527232 w 874715"/>
              <a:gd name="connsiteY167" fmla="*/ 2808850 h 6858001"/>
              <a:gd name="connsiteX168" fmla="*/ 505133 w 874715"/>
              <a:gd name="connsiteY168" fmla="*/ 2831604 h 6858001"/>
              <a:gd name="connsiteX169" fmla="*/ 484178 w 874715"/>
              <a:gd name="connsiteY169" fmla="*/ 2968910 h 6858001"/>
              <a:gd name="connsiteX170" fmla="*/ 483416 w 874715"/>
              <a:gd name="connsiteY170" fmla="*/ 3165061 h 6858001"/>
              <a:gd name="connsiteX171" fmla="*/ 447744 w 874715"/>
              <a:gd name="connsiteY171" fmla="*/ 3326101 h 6858001"/>
              <a:gd name="connsiteX172" fmla="*/ 446756 w 874715"/>
              <a:gd name="connsiteY172" fmla="*/ 3333750 h 6858001"/>
              <a:gd name="connsiteX173" fmla="*/ 834222 w 874715"/>
              <a:gd name="connsiteY173" fmla="*/ 3333750 h 6858001"/>
              <a:gd name="connsiteX174" fmla="*/ 833756 w 874715"/>
              <a:gd name="connsiteY174" fmla="*/ 3315508 h 6858001"/>
              <a:gd name="connsiteX175" fmla="*/ 851283 w 874715"/>
              <a:gd name="connsiteY175" fmla="*/ 3289224 h 6858001"/>
              <a:gd name="connsiteX176" fmla="*/ 866523 w 874715"/>
              <a:gd name="connsiteY176" fmla="*/ 3248621 h 6858001"/>
              <a:gd name="connsiteX177" fmla="*/ 848234 w 874715"/>
              <a:gd name="connsiteY177" fmla="*/ 3203506 h 6858001"/>
              <a:gd name="connsiteX178" fmla="*/ 810325 w 874715"/>
              <a:gd name="connsiteY178" fmla="*/ 3097977 h 6858001"/>
              <a:gd name="connsiteX179" fmla="*/ 808609 w 874715"/>
              <a:gd name="connsiteY179" fmla="*/ 3031285 h 6858001"/>
              <a:gd name="connsiteX180" fmla="*/ 792417 w 874715"/>
              <a:gd name="connsiteY180" fmla="*/ 2886329 h 6858001"/>
              <a:gd name="connsiteX181" fmla="*/ 769366 w 874715"/>
              <a:gd name="connsiteY181" fmla="*/ 2791590 h 6858001"/>
              <a:gd name="connsiteX182" fmla="*/ 743267 w 874715"/>
              <a:gd name="connsiteY182" fmla="*/ 2723527 h 6858001"/>
              <a:gd name="connsiteX183" fmla="*/ 709166 w 874715"/>
              <a:gd name="connsiteY183" fmla="*/ 2626038 h 6858001"/>
              <a:gd name="connsiteX184" fmla="*/ 691449 w 874715"/>
              <a:gd name="connsiteY184" fmla="*/ 2528158 h 6858001"/>
              <a:gd name="connsiteX185" fmla="*/ 669159 w 874715"/>
              <a:gd name="connsiteY185" fmla="*/ 2457348 h 6858001"/>
              <a:gd name="connsiteX186" fmla="*/ 653918 w 874715"/>
              <a:gd name="connsiteY186" fmla="*/ 2370844 h 6858001"/>
              <a:gd name="connsiteX187" fmla="*/ 653348 w 874715"/>
              <a:gd name="connsiteY187" fmla="*/ 2298269 h 6858001"/>
              <a:gd name="connsiteX188" fmla="*/ 656014 w 874715"/>
              <a:gd name="connsiteY188" fmla="*/ 2184501 h 6858001"/>
              <a:gd name="connsiteX189" fmla="*/ 609913 w 874715"/>
              <a:gd name="connsiteY189" fmla="*/ 2045235 h 6858001"/>
              <a:gd name="connsiteX190" fmla="*/ 599624 w 874715"/>
              <a:gd name="connsiteY190" fmla="*/ 1988939 h 6858001"/>
              <a:gd name="connsiteX191" fmla="*/ 594862 w 874715"/>
              <a:gd name="connsiteY191" fmla="*/ 1935977 h 6858001"/>
              <a:gd name="connsiteX192" fmla="*/ 564191 w 874715"/>
              <a:gd name="connsiteY192" fmla="*/ 1823583 h 6858001"/>
              <a:gd name="connsiteX193" fmla="*/ 554093 w 874715"/>
              <a:gd name="connsiteY193" fmla="*/ 1777881 h 6858001"/>
              <a:gd name="connsiteX194" fmla="*/ 554285 w 874715"/>
              <a:gd name="connsiteY194" fmla="*/ 1713934 h 6858001"/>
              <a:gd name="connsiteX195" fmla="*/ 540186 w 874715"/>
              <a:gd name="connsiteY195" fmla="*/ 1597617 h 6858001"/>
              <a:gd name="connsiteX196" fmla="*/ 499037 w 874715"/>
              <a:gd name="connsiteY196" fmla="*/ 1481495 h 6858001"/>
              <a:gd name="connsiteX197" fmla="*/ 503037 w 874715"/>
              <a:gd name="connsiteY197" fmla="*/ 1432262 h 6858001"/>
              <a:gd name="connsiteX198" fmla="*/ 502085 w 874715"/>
              <a:gd name="connsiteY198" fmla="*/ 1414609 h 6858001"/>
              <a:gd name="connsiteX199" fmla="*/ 479414 w 874715"/>
              <a:gd name="connsiteY199" fmla="*/ 1255923 h 6858001"/>
              <a:gd name="connsiteX200" fmla="*/ 476938 w 874715"/>
              <a:gd name="connsiteY200" fmla="*/ 1240034 h 6858001"/>
              <a:gd name="connsiteX201" fmla="*/ 456745 w 874715"/>
              <a:gd name="connsiteY201" fmla="*/ 1165498 h 6858001"/>
              <a:gd name="connsiteX202" fmla="*/ 444171 w 874715"/>
              <a:gd name="connsiteY202" fmla="*/ 977582 h 6858001"/>
              <a:gd name="connsiteX203" fmla="*/ 442647 w 874715"/>
              <a:gd name="connsiteY203" fmla="*/ 966011 h 6858001"/>
              <a:gd name="connsiteX204" fmla="*/ 452743 w 874715"/>
              <a:gd name="connsiteY204" fmla="*/ 903045 h 6858001"/>
              <a:gd name="connsiteX205" fmla="*/ 467032 w 874715"/>
              <a:gd name="connsiteY205" fmla="*/ 871859 h 6858001"/>
              <a:gd name="connsiteX206" fmla="*/ 481892 w 874715"/>
              <a:gd name="connsiteY206" fmla="*/ 823213 h 6858001"/>
              <a:gd name="connsiteX207" fmla="*/ 487416 w 874715"/>
              <a:gd name="connsiteY207" fmla="*/ 773781 h 6858001"/>
              <a:gd name="connsiteX208" fmla="*/ 464936 w 874715"/>
              <a:gd name="connsiteY208" fmla="*/ 690809 h 6858001"/>
              <a:gd name="connsiteX209" fmla="*/ 462650 w 874715"/>
              <a:gd name="connsiteY209" fmla="*/ 660603 h 6858001"/>
              <a:gd name="connsiteX210" fmla="*/ 451791 w 874715"/>
              <a:gd name="connsiteY210" fmla="*/ 593322 h 6858001"/>
              <a:gd name="connsiteX211" fmla="*/ 452553 w 874715"/>
              <a:gd name="connsiteY211" fmla="*/ 534478 h 6858001"/>
              <a:gd name="connsiteX212" fmla="*/ 469890 w 874715"/>
              <a:gd name="connsiteY212" fmla="*/ 487205 h 6858001"/>
              <a:gd name="connsiteX213" fmla="*/ 473318 w 874715"/>
              <a:gd name="connsiteY213" fmla="*/ 418552 h 6858001"/>
              <a:gd name="connsiteX214" fmla="*/ 460746 w 874715"/>
              <a:gd name="connsiteY214" fmla="*/ 374220 h 6858001"/>
              <a:gd name="connsiteX215" fmla="*/ 459032 w 874715"/>
              <a:gd name="connsiteY215" fmla="*/ 365198 h 6858001"/>
              <a:gd name="connsiteX216" fmla="*/ 458267 w 874715"/>
              <a:gd name="connsiteY216" fmla="*/ 249272 h 6858001"/>
              <a:gd name="connsiteX217" fmla="*/ 496179 w 874715"/>
              <a:gd name="connsiteY217" fmla="*/ 104514 h 6858001"/>
              <a:gd name="connsiteX218" fmla="*/ 504181 w 874715"/>
              <a:gd name="connsiteY218" fmla="*/ 80583 h 68580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Lst>
            <a:rect l="l" t="t" r="r" b="b"/>
            <a:pathLst>
              <a:path w="874715" h="6858001">
                <a:moveTo>
                  <a:pt x="669467" y="3720275"/>
                </a:moveTo>
                <a:lnTo>
                  <a:pt x="710453" y="3726292"/>
                </a:lnTo>
                <a:lnTo>
                  <a:pt x="710455" y="3726292"/>
                </a:lnTo>
                <a:lnTo>
                  <a:pt x="669465" y="3720275"/>
                </a:lnTo>
                <a:close/>
                <a:moveTo>
                  <a:pt x="834223" y="3333751"/>
                </a:moveTo>
                <a:lnTo>
                  <a:pt x="446757" y="3333751"/>
                </a:lnTo>
                <a:lnTo>
                  <a:pt x="441229" y="3376550"/>
                </a:lnTo>
                <a:lnTo>
                  <a:pt x="437178" y="3407910"/>
                </a:lnTo>
                <a:cubicBezTo>
                  <a:pt x="435005" y="3435408"/>
                  <a:pt x="434362" y="3463164"/>
                  <a:pt x="435790" y="3491262"/>
                </a:cubicBezTo>
                <a:cubicBezTo>
                  <a:pt x="436266" y="3500578"/>
                  <a:pt x="433599" y="3510777"/>
                  <a:pt x="429384" y="3520658"/>
                </a:cubicBezTo>
                <a:lnTo>
                  <a:pt x="427332" y="3524252"/>
                </a:lnTo>
                <a:lnTo>
                  <a:pt x="427331" y="3524252"/>
                </a:lnTo>
                <a:lnTo>
                  <a:pt x="413690" y="3548145"/>
                </a:lnTo>
                <a:cubicBezTo>
                  <a:pt x="391973" y="3578940"/>
                  <a:pt x="390257" y="3577567"/>
                  <a:pt x="408166" y="3612089"/>
                </a:cubicBezTo>
                <a:cubicBezTo>
                  <a:pt x="412548" y="3620328"/>
                  <a:pt x="415214" y="3630528"/>
                  <a:pt x="421692" y="3636610"/>
                </a:cubicBezTo>
                <a:cubicBezTo>
                  <a:pt x="438171" y="3652106"/>
                  <a:pt x="444409" y="3669416"/>
                  <a:pt x="445933" y="3687609"/>
                </a:cubicBezTo>
                <a:lnTo>
                  <a:pt x="443241" y="3725049"/>
                </a:lnTo>
                <a:lnTo>
                  <a:pt x="455589" y="3723372"/>
                </a:lnTo>
                <a:cubicBezTo>
                  <a:pt x="485111" y="3719138"/>
                  <a:pt x="514678" y="3715144"/>
                  <a:pt x="544787" y="3712739"/>
                </a:cubicBezTo>
                <a:lnTo>
                  <a:pt x="544802" y="3712740"/>
                </a:lnTo>
                <a:lnTo>
                  <a:pt x="544786" y="3712740"/>
                </a:lnTo>
                <a:cubicBezTo>
                  <a:pt x="514677" y="3715145"/>
                  <a:pt x="485110" y="3719139"/>
                  <a:pt x="455588" y="3723373"/>
                </a:cubicBezTo>
                <a:lnTo>
                  <a:pt x="443240" y="3725050"/>
                </a:lnTo>
                <a:lnTo>
                  <a:pt x="441884" y="3743904"/>
                </a:lnTo>
                <a:cubicBezTo>
                  <a:pt x="440932" y="3750574"/>
                  <a:pt x="439598" y="3758615"/>
                  <a:pt x="442266" y="3764306"/>
                </a:cubicBezTo>
                <a:cubicBezTo>
                  <a:pt x="454266" y="3790000"/>
                  <a:pt x="450076" y="3811773"/>
                  <a:pt x="433692" y="3834135"/>
                </a:cubicBezTo>
                <a:cubicBezTo>
                  <a:pt x="419595" y="3853553"/>
                  <a:pt x="411213" y="3875915"/>
                  <a:pt x="428740" y="3898864"/>
                </a:cubicBezTo>
                <a:cubicBezTo>
                  <a:pt x="467603" y="3949864"/>
                  <a:pt x="469507" y="4004392"/>
                  <a:pt x="444932" y="4062061"/>
                </a:cubicBezTo>
                <a:cubicBezTo>
                  <a:pt x="427405" y="4103253"/>
                  <a:pt x="423405" y="4143856"/>
                  <a:pt x="441122" y="4187207"/>
                </a:cubicBezTo>
                <a:cubicBezTo>
                  <a:pt x="447980" y="4203880"/>
                  <a:pt x="443408" y="4225456"/>
                  <a:pt x="444932" y="4244874"/>
                </a:cubicBezTo>
                <a:cubicBezTo>
                  <a:pt x="445694" y="4255860"/>
                  <a:pt x="445884" y="4268022"/>
                  <a:pt x="450648" y="4277434"/>
                </a:cubicBezTo>
                <a:cubicBezTo>
                  <a:pt x="462841" y="4302544"/>
                  <a:pt x="478461" y="4325885"/>
                  <a:pt x="490464" y="4351188"/>
                </a:cubicBezTo>
                <a:cubicBezTo>
                  <a:pt x="496178" y="4363350"/>
                  <a:pt x="499226" y="4377865"/>
                  <a:pt x="499418" y="4391596"/>
                </a:cubicBezTo>
                <a:cubicBezTo>
                  <a:pt x="500370" y="4432199"/>
                  <a:pt x="500370" y="4472804"/>
                  <a:pt x="498656" y="4513209"/>
                </a:cubicBezTo>
                <a:cubicBezTo>
                  <a:pt x="495988" y="4579901"/>
                  <a:pt x="495416" y="4647572"/>
                  <a:pt x="438646" y="4695629"/>
                </a:cubicBezTo>
                <a:cubicBezTo>
                  <a:pt x="434074" y="4699554"/>
                  <a:pt x="431406" y="4707987"/>
                  <a:pt x="430644" y="4714658"/>
                </a:cubicBezTo>
                <a:cubicBezTo>
                  <a:pt x="427025" y="4745453"/>
                  <a:pt x="426643" y="4777033"/>
                  <a:pt x="420737" y="4807436"/>
                </a:cubicBezTo>
                <a:cubicBezTo>
                  <a:pt x="415975" y="4831758"/>
                  <a:pt x="417499" y="4851963"/>
                  <a:pt x="434264" y="4870400"/>
                </a:cubicBezTo>
                <a:cubicBezTo>
                  <a:pt x="456362" y="4894527"/>
                  <a:pt x="469317" y="4923950"/>
                  <a:pt x="462269" y="4956119"/>
                </a:cubicBezTo>
                <a:cubicBezTo>
                  <a:pt x="455410" y="4988286"/>
                  <a:pt x="470269" y="5009470"/>
                  <a:pt x="485701" y="5033207"/>
                </a:cubicBezTo>
                <a:cubicBezTo>
                  <a:pt x="496940" y="5050467"/>
                  <a:pt x="511038" y="5070083"/>
                  <a:pt x="512180" y="5089305"/>
                </a:cubicBezTo>
                <a:cubicBezTo>
                  <a:pt x="514656" y="5132851"/>
                  <a:pt x="553902" y="5170316"/>
                  <a:pt x="531613" y="5217589"/>
                </a:cubicBezTo>
                <a:cubicBezTo>
                  <a:pt x="530089" y="5220727"/>
                  <a:pt x="533899" y="5226415"/>
                  <a:pt x="534851" y="5230926"/>
                </a:cubicBezTo>
                <a:cubicBezTo>
                  <a:pt x="542091" y="5267019"/>
                  <a:pt x="535041" y="5300953"/>
                  <a:pt x="511228" y="5327433"/>
                </a:cubicBezTo>
                <a:cubicBezTo>
                  <a:pt x="480175" y="5362152"/>
                  <a:pt x="477127" y="5400597"/>
                  <a:pt x="487225" y="5443357"/>
                </a:cubicBezTo>
                <a:cubicBezTo>
                  <a:pt x="490464" y="5457089"/>
                  <a:pt x="492750" y="5470820"/>
                  <a:pt x="495416" y="5484746"/>
                </a:cubicBezTo>
                <a:cubicBezTo>
                  <a:pt x="499226" y="5503576"/>
                  <a:pt x="503228" y="5522604"/>
                  <a:pt x="507038" y="5541432"/>
                </a:cubicBezTo>
                <a:cubicBezTo>
                  <a:pt x="510848" y="5559676"/>
                  <a:pt x="517324" y="5579880"/>
                  <a:pt x="500942" y="5594001"/>
                </a:cubicBezTo>
                <a:cubicBezTo>
                  <a:pt x="486843" y="5606164"/>
                  <a:pt x="488177" y="5614794"/>
                  <a:pt x="500370" y="5625974"/>
                </a:cubicBezTo>
                <a:cubicBezTo>
                  <a:pt x="543043" y="5664813"/>
                  <a:pt x="569714" y="5711889"/>
                  <a:pt x="571618" y="5771911"/>
                </a:cubicBezTo>
                <a:cubicBezTo>
                  <a:pt x="572000" y="5784268"/>
                  <a:pt x="574666" y="5796822"/>
                  <a:pt x="577524" y="5808982"/>
                </a:cubicBezTo>
                <a:cubicBezTo>
                  <a:pt x="579239" y="5816437"/>
                  <a:pt x="581145" y="5825462"/>
                  <a:pt x="586289" y="5829971"/>
                </a:cubicBezTo>
                <a:cubicBezTo>
                  <a:pt x="625532" y="5865083"/>
                  <a:pt x="652775" y="5908825"/>
                  <a:pt x="674684" y="5956490"/>
                </a:cubicBezTo>
                <a:cubicBezTo>
                  <a:pt x="682494" y="5973553"/>
                  <a:pt x="690304" y="5991797"/>
                  <a:pt x="692590" y="6010235"/>
                </a:cubicBezTo>
                <a:cubicBezTo>
                  <a:pt x="694876" y="6029456"/>
                  <a:pt x="691066" y="6049660"/>
                  <a:pt x="688970" y="6069276"/>
                </a:cubicBezTo>
                <a:cubicBezTo>
                  <a:pt x="687828" y="6080849"/>
                  <a:pt x="688018" y="6094187"/>
                  <a:pt x="682494" y="6103407"/>
                </a:cubicBezTo>
                <a:cubicBezTo>
                  <a:pt x="665157" y="6132633"/>
                  <a:pt x="646489" y="6160879"/>
                  <a:pt x="626294" y="6188144"/>
                </a:cubicBezTo>
                <a:cubicBezTo>
                  <a:pt x="608958" y="6211486"/>
                  <a:pt x="606481" y="6216194"/>
                  <a:pt x="628200" y="6236396"/>
                </a:cubicBezTo>
                <a:cubicBezTo>
                  <a:pt x="650489" y="6257190"/>
                  <a:pt x="662109" y="6283082"/>
                  <a:pt x="666871" y="6311718"/>
                </a:cubicBezTo>
                <a:cubicBezTo>
                  <a:pt x="674302" y="6357030"/>
                  <a:pt x="680588" y="6402732"/>
                  <a:pt x="684208" y="6448435"/>
                </a:cubicBezTo>
                <a:cubicBezTo>
                  <a:pt x="687446" y="6489823"/>
                  <a:pt x="669920" y="6509634"/>
                  <a:pt x="630104" y="6517873"/>
                </a:cubicBezTo>
                <a:cubicBezTo>
                  <a:pt x="608005" y="6522581"/>
                  <a:pt x="584001" y="6528663"/>
                  <a:pt x="578096" y="6553767"/>
                </a:cubicBezTo>
                <a:cubicBezTo>
                  <a:pt x="568570" y="6594765"/>
                  <a:pt x="564380" y="6637329"/>
                  <a:pt x="517706" y="6657533"/>
                </a:cubicBezTo>
                <a:cubicBezTo>
                  <a:pt x="527993" y="6668713"/>
                  <a:pt x="534089" y="6675579"/>
                  <a:pt x="540185" y="6682250"/>
                </a:cubicBezTo>
                <a:cubicBezTo>
                  <a:pt x="557140" y="6700686"/>
                  <a:pt x="564380" y="6738934"/>
                  <a:pt x="549712" y="6758356"/>
                </a:cubicBezTo>
                <a:cubicBezTo>
                  <a:pt x="528375" y="6786993"/>
                  <a:pt x="532375" y="6813278"/>
                  <a:pt x="548950" y="6840738"/>
                </a:cubicBezTo>
                <a:lnTo>
                  <a:pt x="556149" y="6858001"/>
                </a:lnTo>
                <a:lnTo>
                  <a:pt x="760427" y="6858001"/>
                </a:lnTo>
                <a:lnTo>
                  <a:pt x="763269" y="6846819"/>
                </a:lnTo>
                <a:cubicBezTo>
                  <a:pt x="771841" y="6790916"/>
                  <a:pt x="777937" y="6734620"/>
                  <a:pt x="784795" y="6678324"/>
                </a:cubicBezTo>
                <a:cubicBezTo>
                  <a:pt x="791844" y="6620265"/>
                  <a:pt x="799274" y="6562401"/>
                  <a:pt x="805560" y="6504338"/>
                </a:cubicBezTo>
                <a:cubicBezTo>
                  <a:pt x="808800" y="6472562"/>
                  <a:pt x="809370" y="6440589"/>
                  <a:pt x="812418" y="6408814"/>
                </a:cubicBezTo>
                <a:cubicBezTo>
                  <a:pt x="815086" y="6380959"/>
                  <a:pt x="820039" y="6353302"/>
                  <a:pt x="823279" y="6325450"/>
                </a:cubicBezTo>
                <a:cubicBezTo>
                  <a:pt x="825945" y="6301323"/>
                  <a:pt x="827469" y="6277000"/>
                  <a:pt x="830137" y="6252873"/>
                </a:cubicBezTo>
                <a:cubicBezTo>
                  <a:pt x="834517" y="6214231"/>
                  <a:pt x="839471" y="6175786"/>
                  <a:pt x="844043" y="6137341"/>
                </a:cubicBezTo>
                <a:cubicBezTo>
                  <a:pt x="845757" y="6121257"/>
                  <a:pt x="850520" y="6104387"/>
                  <a:pt x="847663" y="6089284"/>
                </a:cubicBezTo>
                <a:cubicBezTo>
                  <a:pt x="840423" y="6051230"/>
                  <a:pt x="842519" y="6013764"/>
                  <a:pt x="847471" y="5975908"/>
                </a:cubicBezTo>
                <a:cubicBezTo>
                  <a:pt x="849188" y="5962962"/>
                  <a:pt x="848806" y="5949036"/>
                  <a:pt x="845567" y="5936481"/>
                </a:cubicBezTo>
                <a:cubicBezTo>
                  <a:pt x="839089" y="5910785"/>
                  <a:pt x="829945" y="5885876"/>
                  <a:pt x="821945" y="5860571"/>
                </a:cubicBezTo>
                <a:cubicBezTo>
                  <a:pt x="820993" y="5857824"/>
                  <a:pt x="820801" y="5854490"/>
                  <a:pt x="820231" y="5851549"/>
                </a:cubicBezTo>
                <a:cubicBezTo>
                  <a:pt x="816990" y="5834874"/>
                  <a:pt x="813752" y="5818399"/>
                  <a:pt x="810894" y="5801726"/>
                </a:cubicBezTo>
                <a:cubicBezTo>
                  <a:pt x="809370" y="5792704"/>
                  <a:pt x="809180" y="5783484"/>
                  <a:pt x="807846" y="5774460"/>
                </a:cubicBezTo>
                <a:cubicBezTo>
                  <a:pt x="802512" y="5739546"/>
                  <a:pt x="811466" y="5701101"/>
                  <a:pt x="788415" y="5670892"/>
                </a:cubicBezTo>
                <a:cubicBezTo>
                  <a:pt x="773555" y="5651277"/>
                  <a:pt x="776985" y="5632250"/>
                  <a:pt x="779271" y="5611265"/>
                </a:cubicBezTo>
                <a:cubicBezTo>
                  <a:pt x="780985" y="5595374"/>
                  <a:pt x="780413" y="5579094"/>
                  <a:pt x="780605" y="5563010"/>
                </a:cubicBezTo>
                <a:cubicBezTo>
                  <a:pt x="781175" y="5534764"/>
                  <a:pt x="781367" y="5506518"/>
                  <a:pt x="782319" y="5478272"/>
                </a:cubicBezTo>
                <a:cubicBezTo>
                  <a:pt x="782699" y="5469249"/>
                  <a:pt x="787463" y="5460031"/>
                  <a:pt x="786701" y="5451203"/>
                </a:cubicBezTo>
                <a:cubicBezTo>
                  <a:pt x="783081" y="5410403"/>
                  <a:pt x="777365" y="5369604"/>
                  <a:pt x="774127" y="5328805"/>
                </a:cubicBezTo>
                <a:cubicBezTo>
                  <a:pt x="772223" y="5305660"/>
                  <a:pt x="775841" y="5281924"/>
                  <a:pt x="773175" y="5258975"/>
                </a:cubicBezTo>
                <a:cubicBezTo>
                  <a:pt x="770127" y="5232496"/>
                  <a:pt x="762317" y="5206604"/>
                  <a:pt x="757552" y="5180319"/>
                </a:cubicBezTo>
                <a:cubicBezTo>
                  <a:pt x="756220" y="5173061"/>
                  <a:pt x="757934" y="5165020"/>
                  <a:pt x="758314" y="5157370"/>
                </a:cubicBezTo>
                <a:cubicBezTo>
                  <a:pt x="758697" y="5148739"/>
                  <a:pt x="759459" y="5140304"/>
                  <a:pt x="759649" y="5131673"/>
                </a:cubicBezTo>
                <a:cubicBezTo>
                  <a:pt x="760031" y="5105388"/>
                  <a:pt x="759459" y="5079104"/>
                  <a:pt x="760793" y="5052820"/>
                </a:cubicBezTo>
                <a:cubicBezTo>
                  <a:pt x="761555" y="5036736"/>
                  <a:pt x="769365" y="5019868"/>
                  <a:pt x="766507" y="5004959"/>
                </a:cubicBezTo>
                <a:cubicBezTo>
                  <a:pt x="760983" y="4974557"/>
                  <a:pt x="773365" y="4944153"/>
                  <a:pt x="763079" y="4913751"/>
                </a:cubicBezTo>
                <a:cubicBezTo>
                  <a:pt x="760031" y="4904334"/>
                  <a:pt x="767651" y="4891388"/>
                  <a:pt x="768031" y="4880011"/>
                </a:cubicBezTo>
                <a:cubicBezTo>
                  <a:pt x="768983" y="4851570"/>
                  <a:pt x="768793" y="4823128"/>
                  <a:pt x="768603" y="4794687"/>
                </a:cubicBezTo>
                <a:cubicBezTo>
                  <a:pt x="768413" y="4769186"/>
                  <a:pt x="771079" y="4742705"/>
                  <a:pt x="765745" y="4718187"/>
                </a:cubicBezTo>
                <a:cubicBezTo>
                  <a:pt x="760031" y="4692491"/>
                  <a:pt x="760793" y="4669346"/>
                  <a:pt x="767269" y="4644434"/>
                </a:cubicBezTo>
                <a:cubicBezTo>
                  <a:pt x="771651" y="4627369"/>
                  <a:pt x="772223" y="4609322"/>
                  <a:pt x="773555" y="4591670"/>
                </a:cubicBezTo>
                <a:cubicBezTo>
                  <a:pt x="775079" y="4572644"/>
                  <a:pt x="771079" y="4551655"/>
                  <a:pt x="777365" y="4534394"/>
                </a:cubicBezTo>
                <a:cubicBezTo>
                  <a:pt x="796036" y="4483001"/>
                  <a:pt x="800036" y="4430237"/>
                  <a:pt x="800036" y="4376493"/>
                </a:cubicBezTo>
                <a:cubicBezTo>
                  <a:pt x="800036" y="4366684"/>
                  <a:pt x="797370" y="4356680"/>
                  <a:pt x="794512" y="4347267"/>
                </a:cubicBezTo>
                <a:cubicBezTo>
                  <a:pt x="777365" y="4292342"/>
                  <a:pt x="778889" y="4237224"/>
                  <a:pt x="789368" y="4181322"/>
                </a:cubicBezTo>
                <a:cubicBezTo>
                  <a:pt x="791654" y="4169748"/>
                  <a:pt x="792036" y="4156803"/>
                  <a:pt x="789750" y="4145230"/>
                </a:cubicBezTo>
                <a:cubicBezTo>
                  <a:pt x="783081" y="4112668"/>
                  <a:pt x="772031" y="4081088"/>
                  <a:pt x="767269" y="4048330"/>
                </a:cubicBezTo>
                <a:cubicBezTo>
                  <a:pt x="759459" y="3994194"/>
                  <a:pt x="785747" y="3947314"/>
                  <a:pt x="802894" y="3898864"/>
                </a:cubicBezTo>
                <a:cubicBezTo>
                  <a:pt x="819087" y="3852768"/>
                  <a:pt x="855664" y="3813538"/>
                  <a:pt x="847471" y="3759007"/>
                </a:cubicBezTo>
                <a:lnTo>
                  <a:pt x="848163" y="3756136"/>
                </a:lnTo>
                <a:lnTo>
                  <a:pt x="819543" y="3748731"/>
                </a:lnTo>
                <a:lnTo>
                  <a:pt x="819313" y="3748682"/>
                </a:lnTo>
                <a:lnTo>
                  <a:pt x="819544" y="3748730"/>
                </a:lnTo>
                <a:lnTo>
                  <a:pt x="848164" y="3756135"/>
                </a:lnTo>
                <a:lnTo>
                  <a:pt x="849545" y="3750401"/>
                </a:lnTo>
                <a:cubicBezTo>
                  <a:pt x="850902" y="3747434"/>
                  <a:pt x="852522" y="3744394"/>
                  <a:pt x="853189" y="3741353"/>
                </a:cubicBezTo>
                <a:cubicBezTo>
                  <a:pt x="856809" y="3724680"/>
                  <a:pt x="861189" y="3708009"/>
                  <a:pt x="862905" y="3691138"/>
                </a:cubicBezTo>
                <a:cubicBezTo>
                  <a:pt x="865191" y="3670544"/>
                  <a:pt x="864429" y="3649555"/>
                  <a:pt x="866333" y="3628959"/>
                </a:cubicBezTo>
                <a:cubicBezTo>
                  <a:pt x="868619" y="3602478"/>
                  <a:pt x="874715" y="3576391"/>
                  <a:pt x="874715" y="3550106"/>
                </a:cubicBezTo>
                <a:lnTo>
                  <a:pt x="871487" y="3524252"/>
                </a:lnTo>
                <a:lnTo>
                  <a:pt x="871488" y="3524252"/>
                </a:lnTo>
                <a:lnTo>
                  <a:pt x="870763" y="3518451"/>
                </a:lnTo>
                <a:cubicBezTo>
                  <a:pt x="868573" y="3507933"/>
                  <a:pt x="865953" y="3497439"/>
                  <a:pt x="864238" y="3486946"/>
                </a:cubicBezTo>
                <a:cubicBezTo>
                  <a:pt x="859476" y="3457327"/>
                  <a:pt x="860810" y="3424765"/>
                  <a:pt x="848618" y="3398677"/>
                </a:cubicBezTo>
                <a:lnTo>
                  <a:pt x="837595" y="3365728"/>
                </a:lnTo>
                <a:lnTo>
                  <a:pt x="834829" y="3357461"/>
                </a:lnTo>
                <a:close/>
                <a:moveTo>
                  <a:pt x="513783" y="0"/>
                </a:moveTo>
                <a:lnTo>
                  <a:pt x="72334" y="0"/>
                </a:lnTo>
                <a:lnTo>
                  <a:pt x="75447" y="27991"/>
                </a:lnTo>
                <a:cubicBezTo>
                  <a:pt x="80828" y="63323"/>
                  <a:pt x="87734" y="98434"/>
                  <a:pt x="88115" y="134133"/>
                </a:cubicBezTo>
                <a:cubicBezTo>
                  <a:pt x="88495" y="166498"/>
                  <a:pt x="94591" y="198471"/>
                  <a:pt x="62778" y="221224"/>
                </a:cubicBezTo>
                <a:cubicBezTo>
                  <a:pt x="58586" y="224165"/>
                  <a:pt x="60872" y="238486"/>
                  <a:pt x="62206" y="247312"/>
                </a:cubicBezTo>
                <a:cubicBezTo>
                  <a:pt x="65065" y="266927"/>
                  <a:pt x="72303" y="286346"/>
                  <a:pt x="72113" y="305764"/>
                </a:cubicBezTo>
                <a:cubicBezTo>
                  <a:pt x="71923" y="345976"/>
                  <a:pt x="68875" y="386383"/>
                  <a:pt x="65445" y="426397"/>
                </a:cubicBezTo>
                <a:cubicBezTo>
                  <a:pt x="64111" y="441500"/>
                  <a:pt x="58968" y="456017"/>
                  <a:pt x="55348" y="470924"/>
                </a:cubicBezTo>
                <a:cubicBezTo>
                  <a:pt x="53252" y="479162"/>
                  <a:pt x="47728" y="487990"/>
                  <a:pt x="48870" y="495638"/>
                </a:cubicBezTo>
                <a:cubicBezTo>
                  <a:pt x="55538" y="539970"/>
                  <a:pt x="39156" y="580573"/>
                  <a:pt x="30963" y="622548"/>
                </a:cubicBezTo>
                <a:cubicBezTo>
                  <a:pt x="27153" y="641968"/>
                  <a:pt x="18009" y="660210"/>
                  <a:pt x="11723" y="679040"/>
                </a:cubicBezTo>
                <a:cubicBezTo>
                  <a:pt x="10007" y="683943"/>
                  <a:pt x="8483" y="689436"/>
                  <a:pt x="8865" y="694341"/>
                </a:cubicBezTo>
                <a:cubicBezTo>
                  <a:pt x="11151" y="722389"/>
                  <a:pt x="14389" y="750244"/>
                  <a:pt x="16865" y="778095"/>
                </a:cubicBezTo>
                <a:cubicBezTo>
                  <a:pt x="19151" y="803401"/>
                  <a:pt x="19913" y="828900"/>
                  <a:pt x="47918" y="840866"/>
                </a:cubicBezTo>
                <a:cubicBezTo>
                  <a:pt x="52300" y="842633"/>
                  <a:pt x="55538" y="848516"/>
                  <a:pt x="58396" y="853028"/>
                </a:cubicBezTo>
                <a:cubicBezTo>
                  <a:pt x="102404" y="922662"/>
                  <a:pt x="101260" y="959929"/>
                  <a:pt x="54776" y="1027995"/>
                </a:cubicBezTo>
                <a:cubicBezTo>
                  <a:pt x="50014" y="1035056"/>
                  <a:pt x="46584" y="1050159"/>
                  <a:pt x="50394" y="1054866"/>
                </a:cubicBezTo>
                <a:cubicBezTo>
                  <a:pt x="82019" y="1094882"/>
                  <a:pt x="78589" y="1138623"/>
                  <a:pt x="68683" y="1184720"/>
                </a:cubicBezTo>
                <a:cubicBezTo>
                  <a:pt x="66017" y="1196684"/>
                  <a:pt x="66017" y="1213555"/>
                  <a:pt x="72303" y="1222576"/>
                </a:cubicBezTo>
                <a:cubicBezTo>
                  <a:pt x="101450" y="1265534"/>
                  <a:pt x="97260" y="1311630"/>
                  <a:pt x="88687" y="1358313"/>
                </a:cubicBezTo>
                <a:cubicBezTo>
                  <a:pt x="87353" y="1365570"/>
                  <a:pt x="80113" y="1374398"/>
                  <a:pt x="73447" y="1377535"/>
                </a:cubicBezTo>
                <a:cubicBezTo>
                  <a:pt x="49824" y="1388716"/>
                  <a:pt x="41822" y="1409705"/>
                  <a:pt x="35153" y="1432851"/>
                </a:cubicBezTo>
                <a:cubicBezTo>
                  <a:pt x="24295" y="1469335"/>
                  <a:pt x="11531" y="1505229"/>
                  <a:pt x="1244" y="1541910"/>
                </a:cubicBezTo>
                <a:cubicBezTo>
                  <a:pt x="-1232" y="1550935"/>
                  <a:pt x="292" y="1562114"/>
                  <a:pt x="3149" y="1571529"/>
                </a:cubicBezTo>
                <a:cubicBezTo>
                  <a:pt x="12865" y="1603698"/>
                  <a:pt x="37250" y="1624098"/>
                  <a:pt x="59730" y="1646459"/>
                </a:cubicBezTo>
                <a:cubicBezTo>
                  <a:pt x="69637" y="1656267"/>
                  <a:pt x="76685" y="1669800"/>
                  <a:pt x="82399" y="1682944"/>
                </a:cubicBezTo>
                <a:cubicBezTo>
                  <a:pt x="97070" y="1717073"/>
                  <a:pt x="110214" y="1751988"/>
                  <a:pt x="124120" y="1786511"/>
                </a:cubicBezTo>
                <a:cubicBezTo>
                  <a:pt x="125454" y="1789845"/>
                  <a:pt x="128883" y="1792590"/>
                  <a:pt x="131741" y="1795142"/>
                </a:cubicBezTo>
                <a:cubicBezTo>
                  <a:pt x="161842" y="1820640"/>
                  <a:pt x="192131" y="1845943"/>
                  <a:pt x="222232" y="1871640"/>
                </a:cubicBezTo>
                <a:cubicBezTo>
                  <a:pt x="227946" y="1876543"/>
                  <a:pt x="232138" y="1883606"/>
                  <a:pt x="237662" y="1888901"/>
                </a:cubicBezTo>
                <a:cubicBezTo>
                  <a:pt x="245282" y="1896356"/>
                  <a:pt x="252523" y="1905771"/>
                  <a:pt x="261667" y="1909694"/>
                </a:cubicBezTo>
                <a:cubicBezTo>
                  <a:pt x="290432" y="1921855"/>
                  <a:pt x="302816" y="1945197"/>
                  <a:pt x="308150" y="1974618"/>
                </a:cubicBezTo>
                <a:cubicBezTo>
                  <a:pt x="313103" y="2001493"/>
                  <a:pt x="317295" y="2028365"/>
                  <a:pt x="323009" y="2055042"/>
                </a:cubicBezTo>
                <a:cubicBezTo>
                  <a:pt x="329867" y="2087602"/>
                  <a:pt x="337297" y="2119968"/>
                  <a:pt x="345680" y="2152137"/>
                </a:cubicBezTo>
                <a:cubicBezTo>
                  <a:pt x="349300" y="2166063"/>
                  <a:pt x="353490" y="2180774"/>
                  <a:pt x="360920" y="2192740"/>
                </a:cubicBezTo>
                <a:cubicBezTo>
                  <a:pt x="381495" y="2226281"/>
                  <a:pt x="395401" y="2262177"/>
                  <a:pt x="389877" y="2301603"/>
                </a:cubicBezTo>
                <a:cubicBezTo>
                  <a:pt x="385495" y="2333183"/>
                  <a:pt x="396735" y="2359664"/>
                  <a:pt x="414262" y="2379279"/>
                </a:cubicBezTo>
                <a:cubicBezTo>
                  <a:pt x="446077" y="2414980"/>
                  <a:pt x="438837" y="2453227"/>
                  <a:pt x="428551" y="2491281"/>
                </a:cubicBezTo>
                <a:cubicBezTo>
                  <a:pt x="423216" y="2510897"/>
                  <a:pt x="423978" y="2526980"/>
                  <a:pt x="429121" y="2545615"/>
                </a:cubicBezTo>
                <a:cubicBezTo>
                  <a:pt x="441123" y="2588768"/>
                  <a:pt x="473700" y="2617603"/>
                  <a:pt x="502275" y="2645455"/>
                </a:cubicBezTo>
                <a:cubicBezTo>
                  <a:pt x="526660" y="2669191"/>
                  <a:pt x="540376" y="2695868"/>
                  <a:pt x="550665" y="2725094"/>
                </a:cubicBezTo>
                <a:cubicBezTo>
                  <a:pt x="563809" y="2761970"/>
                  <a:pt x="558857" y="2791196"/>
                  <a:pt x="527232" y="2808850"/>
                </a:cubicBezTo>
                <a:cubicBezTo>
                  <a:pt x="518277" y="2813754"/>
                  <a:pt x="507799" y="2822385"/>
                  <a:pt x="505133" y="2831604"/>
                </a:cubicBezTo>
                <a:cubicBezTo>
                  <a:pt x="491799" y="2876129"/>
                  <a:pt x="472366" y="2921245"/>
                  <a:pt x="484178" y="2968910"/>
                </a:cubicBezTo>
                <a:cubicBezTo>
                  <a:pt x="500371" y="3034817"/>
                  <a:pt x="499419" y="3099154"/>
                  <a:pt x="483416" y="3165061"/>
                </a:cubicBezTo>
                <a:cubicBezTo>
                  <a:pt x="470462" y="3218512"/>
                  <a:pt x="457126" y="3271963"/>
                  <a:pt x="447744" y="3326101"/>
                </a:cubicBezTo>
                <a:lnTo>
                  <a:pt x="446756" y="3333750"/>
                </a:lnTo>
                <a:lnTo>
                  <a:pt x="834222" y="3333750"/>
                </a:lnTo>
                <a:lnTo>
                  <a:pt x="833756" y="3315508"/>
                </a:lnTo>
                <a:cubicBezTo>
                  <a:pt x="835090" y="3305897"/>
                  <a:pt x="843092" y="3293538"/>
                  <a:pt x="851283" y="3289224"/>
                </a:cubicBezTo>
                <a:cubicBezTo>
                  <a:pt x="869571" y="3279612"/>
                  <a:pt x="872811" y="3266470"/>
                  <a:pt x="866523" y="3248621"/>
                </a:cubicBezTo>
                <a:cubicBezTo>
                  <a:pt x="861189" y="3233124"/>
                  <a:pt x="858523" y="3214098"/>
                  <a:pt x="848234" y="3203506"/>
                </a:cubicBezTo>
                <a:cubicBezTo>
                  <a:pt x="819088" y="3173494"/>
                  <a:pt x="818135" y="3135244"/>
                  <a:pt x="810325" y="3097977"/>
                </a:cubicBezTo>
                <a:cubicBezTo>
                  <a:pt x="805561" y="3075225"/>
                  <a:pt x="805371" y="3054039"/>
                  <a:pt x="808609" y="3031285"/>
                </a:cubicBezTo>
                <a:cubicBezTo>
                  <a:pt x="815849" y="2981857"/>
                  <a:pt x="805561" y="2933799"/>
                  <a:pt x="792417" y="2886329"/>
                </a:cubicBezTo>
                <a:cubicBezTo>
                  <a:pt x="783654" y="2854945"/>
                  <a:pt x="778320" y="2822776"/>
                  <a:pt x="769366" y="2791590"/>
                </a:cubicBezTo>
                <a:cubicBezTo>
                  <a:pt x="762508" y="2768247"/>
                  <a:pt x="754315" y="2744906"/>
                  <a:pt x="743267" y="2723527"/>
                </a:cubicBezTo>
                <a:cubicBezTo>
                  <a:pt x="727072" y="2692532"/>
                  <a:pt x="702688" y="2665466"/>
                  <a:pt x="709166" y="2626038"/>
                </a:cubicBezTo>
                <a:cubicBezTo>
                  <a:pt x="714880" y="2591317"/>
                  <a:pt x="702880" y="2559935"/>
                  <a:pt x="691449" y="2528158"/>
                </a:cubicBezTo>
                <a:cubicBezTo>
                  <a:pt x="683067" y="2504816"/>
                  <a:pt x="674493" y="2481477"/>
                  <a:pt x="669159" y="2457348"/>
                </a:cubicBezTo>
                <a:cubicBezTo>
                  <a:pt x="662872" y="2428709"/>
                  <a:pt x="665540" y="2396344"/>
                  <a:pt x="653918" y="2370844"/>
                </a:cubicBezTo>
                <a:cubicBezTo>
                  <a:pt x="641726" y="2344167"/>
                  <a:pt x="649918" y="2322005"/>
                  <a:pt x="653348" y="2298269"/>
                </a:cubicBezTo>
                <a:cubicBezTo>
                  <a:pt x="658682" y="2260413"/>
                  <a:pt x="668589" y="2222749"/>
                  <a:pt x="656014" y="2184501"/>
                </a:cubicBezTo>
                <a:cubicBezTo>
                  <a:pt x="640774" y="2138014"/>
                  <a:pt x="624391" y="2091918"/>
                  <a:pt x="609913" y="2045235"/>
                </a:cubicBezTo>
                <a:cubicBezTo>
                  <a:pt x="604386" y="2027187"/>
                  <a:pt x="602100" y="2007771"/>
                  <a:pt x="599624" y="1988939"/>
                </a:cubicBezTo>
                <a:cubicBezTo>
                  <a:pt x="597528" y="1971091"/>
                  <a:pt x="602862" y="1949711"/>
                  <a:pt x="594862" y="1935977"/>
                </a:cubicBezTo>
                <a:cubicBezTo>
                  <a:pt x="574287" y="1900670"/>
                  <a:pt x="564191" y="1864385"/>
                  <a:pt x="564191" y="1823583"/>
                </a:cubicBezTo>
                <a:cubicBezTo>
                  <a:pt x="564191" y="1808282"/>
                  <a:pt x="555617" y="1793374"/>
                  <a:pt x="554093" y="1777881"/>
                </a:cubicBezTo>
                <a:cubicBezTo>
                  <a:pt x="552189" y="1756694"/>
                  <a:pt x="547044" y="1732372"/>
                  <a:pt x="554285" y="1713934"/>
                </a:cubicBezTo>
                <a:cubicBezTo>
                  <a:pt x="571429" y="1670585"/>
                  <a:pt x="557141" y="1635476"/>
                  <a:pt x="540186" y="1597617"/>
                </a:cubicBezTo>
                <a:cubicBezTo>
                  <a:pt x="523422" y="1560348"/>
                  <a:pt x="510087" y="1521118"/>
                  <a:pt x="499037" y="1481495"/>
                </a:cubicBezTo>
                <a:cubicBezTo>
                  <a:pt x="495037" y="1466588"/>
                  <a:pt x="501705" y="1448740"/>
                  <a:pt x="503037" y="1432262"/>
                </a:cubicBezTo>
                <a:cubicBezTo>
                  <a:pt x="503419" y="1426376"/>
                  <a:pt x="503991" y="1419903"/>
                  <a:pt x="502085" y="1414609"/>
                </a:cubicBezTo>
                <a:cubicBezTo>
                  <a:pt x="483796" y="1363414"/>
                  <a:pt x="469890" y="1311432"/>
                  <a:pt x="479414" y="1255923"/>
                </a:cubicBezTo>
                <a:cubicBezTo>
                  <a:pt x="480368" y="1250824"/>
                  <a:pt x="478272" y="1245135"/>
                  <a:pt x="476938" y="1240034"/>
                </a:cubicBezTo>
                <a:cubicBezTo>
                  <a:pt x="470080" y="1215122"/>
                  <a:pt x="459222" y="1190799"/>
                  <a:pt x="456745" y="1165498"/>
                </a:cubicBezTo>
                <a:cubicBezTo>
                  <a:pt x="450649" y="1103121"/>
                  <a:pt x="448171" y="1040355"/>
                  <a:pt x="444171" y="977582"/>
                </a:cubicBezTo>
                <a:cubicBezTo>
                  <a:pt x="443981" y="973659"/>
                  <a:pt x="443981" y="969541"/>
                  <a:pt x="442647" y="966011"/>
                </a:cubicBezTo>
                <a:cubicBezTo>
                  <a:pt x="434455" y="942864"/>
                  <a:pt x="437123" y="922662"/>
                  <a:pt x="452743" y="903045"/>
                </a:cubicBezTo>
                <a:cubicBezTo>
                  <a:pt x="459602" y="894414"/>
                  <a:pt x="463222" y="882645"/>
                  <a:pt x="467032" y="871859"/>
                </a:cubicBezTo>
                <a:cubicBezTo>
                  <a:pt x="472748" y="855968"/>
                  <a:pt x="478272" y="839689"/>
                  <a:pt x="481892" y="823213"/>
                </a:cubicBezTo>
                <a:cubicBezTo>
                  <a:pt x="485320" y="806930"/>
                  <a:pt x="490083" y="789474"/>
                  <a:pt x="487416" y="773781"/>
                </a:cubicBezTo>
                <a:cubicBezTo>
                  <a:pt x="482654" y="745535"/>
                  <a:pt x="471986" y="718661"/>
                  <a:pt x="464936" y="690809"/>
                </a:cubicBezTo>
                <a:cubicBezTo>
                  <a:pt x="462460" y="681198"/>
                  <a:pt x="462842" y="670605"/>
                  <a:pt x="462650" y="660603"/>
                </a:cubicBezTo>
                <a:cubicBezTo>
                  <a:pt x="462080" y="637652"/>
                  <a:pt x="467604" y="614113"/>
                  <a:pt x="451791" y="593322"/>
                </a:cubicBezTo>
                <a:cubicBezTo>
                  <a:pt x="436933" y="574101"/>
                  <a:pt x="441313" y="554679"/>
                  <a:pt x="452553" y="534478"/>
                </a:cubicBezTo>
                <a:cubicBezTo>
                  <a:pt x="460556" y="519961"/>
                  <a:pt x="466842" y="503486"/>
                  <a:pt x="469890" y="487205"/>
                </a:cubicBezTo>
                <a:cubicBezTo>
                  <a:pt x="474080" y="464843"/>
                  <a:pt x="475796" y="442679"/>
                  <a:pt x="473318" y="418552"/>
                </a:cubicBezTo>
                <a:cubicBezTo>
                  <a:pt x="471604" y="401485"/>
                  <a:pt x="470842" y="387559"/>
                  <a:pt x="460746" y="374220"/>
                </a:cubicBezTo>
                <a:cubicBezTo>
                  <a:pt x="459222" y="372064"/>
                  <a:pt x="458840" y="368141"/>
                  <a:pt x="459032" y="365198"/>
                </a:cubicBezTo>
                <a:cubicBezTo>
                  <a:pt x="462270" y="326557"/>
                  <a:pt x="460556" y="288308"/>
                  <a:pt x="458267" y="249272"/>
                </a:cubicBezTo>
                <a:cubicBezTo>
                  <a:pt x="455221" y="199649"/>
                  <a:pt x="464174" y="147470"/>
                  <a:pt x="496179" y="104514"/>
                </a:cubicBezTo>
                <a:cubicBezTo>
                  <a:pt x="500943" y="98237"/>
                  <a:pt x="503037" y="88822"/>
                  <a:pt x="504181" y="80583"/>
                </a:cubicBezTo>
                <a:close/>
              </a:path>
            </a:pathLst>
          </a:custGeom>
          <a:blipFill dpi="0" rotWithShape="1">
            <a:blip r:embed="rId2">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aphicFrame>
        <p:nvGraphicFramePr>
          <p:cNvPr id="5" name="Content Placeholder 2">
            <a:extLst>
              <a:ext uri="{FF2B5EF4-FFF2-40B4-BE49-F238E27FC236}">
                <a16:creationId xmlns:a16="http://schemas.microsoft.com/office/drawing/2014/main" id="{22110468-9ABE-1F2D-A10E-EDB6ED8A9C16}"/>
              </a:ext>
            </a:extLst>
          </p:cNvPr>
          <p:cNvGraphicFramePr>
            <a:graphicFrameLocks noGrp="1"/>
          </p:cNvGraphicFramePr>
          <p:nvPr>
            <p:ph idx="1"/>
            <p:extLst>
              <p:ext uri="{D42A27DB-BD31-4B8C-83A1-F6EECF244321}">
                <p14:modId xmlns:p14="http://schemas.microsoft.com/office/powerpoint/2010/main" val="637156968"/>
              </p:ext>
            </p:extLst>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4500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D21081F-0AC5-8347-AF74-2E045827C53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B79E2763-3168-8942-BB7A-5A7F22A9BBE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11F995F-61D0-4F4B-81FF-FC155BEDD9C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A2158E7-108B-F64E-BB28-F828FC1D5C3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descr="A drawing of a plant&#10;&#10;Description automatically generated with low confidence">
            <a:extLst>
              <a:ext uri="{FF2B5EF4-FFF2-40B4-BE49-F238E27FC236}">
                <a16:creationId xmlns:a16="http://schemas.microsoft.com/office/drawing/2014/main" id="{002419DD-28CB-3747-9D74-92B550C1AC26}"/>
              </a:ext>
            </a:extLst>
          </p:cNvPr>
          <p:cNvPicPr>
            <a:picLocks noChangeAspect="1"/>
          </p:cNvPicPr>
          <p:nvPr/>
        </p:nvPicPr>
        <p:blipFill>
          <a:blip r:embed="rId3"/>
          <a:stretch>
            <a:fillRect/>
          </a:stretch>
        </p:blipFill>
        <p:spPr>
          <a:xfrm>
            <a:off x="1731440" y="3693581"/>
            <a:ext cx="2489200" cy="2590800"/>
          </a:xfrm>
          <a:prstGeom prst="rect">
            <a:avLst/>
          </a:prstGeom>
        </p:spPr>
      </p:pic>
      <p:pic>
        <p:nvPicPr>
          <p:cNvPr id="5" name="Content Placeholder 4" descr="A picture containing diagram&#10;&#10;Description automatically generated">
            <a:extLst>
              <a:ext uri="{FF2B5EF4-FFF2-40B4-BE49-F238E27FC236}">
                <a16:creationId xmlns:a16="http://schemas.microsoft.com/office/drawing/2014/main" id="{201EBF2B-86C3-9042-9F5D-A9094217A94B}"/>
              </a:ext>
            </a:extLst>
          </p:cNvPr>
          <p:cNvPicPr>
            <a:picLocks noGrp="1" noChangeAspect="1"/>
          </p:cNvPicPr>
          <p:nvPr>
            <p:ph idx="1"/>
          </p:nvPr>
        </p:nvPicPr>
        <p:blipFill>
          <a:blip r:embed="rId4"/>
          <a:stretch>
            <a:fillRect/>
          </a:stretch>
        </p:blipFill>
        <p:spPr>
          <a:xfrm>
            <a:off x="3780371" y="3693581"/>
            <a:ext cx="2489200" cy="2590800"/>
          </a:xfrm>
        </p:spPr>
      </p:pic>
      <p:pic>
        <p:nvPicPr>
          <p:cNvPr id="7" name="Picture 6" descr="A drawing of a palm tree&#10;&#10;Description automatically generated with medium confidence">
            <a:extLst>
              <a:ext uri="{FF2B5EF4-FFF2-40B4-BE49-F238E27FC236}">
                <a16:creationId xmlns:a16="http://schemas.microsoft.com/office/drawing/2014/main" id="{58643F91-7447-A947-B9EF-A30692BF0374}"/>
              </a:ext>
            </a:extLst>
          </p:cNvPr>
          <p:cNvPicPr>
            <a:picLocks noChangeAspect="1"/>
          </p:cNvPicPr>
          <p:nvPr/>
        </p:nvPicPr>
        <p:blipFill>
          <a:blip r:embed="rId5"/>
          <a:stretch>
            <a:fillRect/>
          </a:stretch>
        </p:blipFill>
        <p:spPr>
          <a:xfrm>
            <a:off x="5795445" y="3693581"/>
            <a:ext cx="2489200" cy="2590800"/>
          </a:xfrm>
          <a:prstGeom prst="rect">
            <a:avLst/>
          </a:prstGeom>
        </p:spPr>
      </p:pic>
      <p:sp>
        <p:nvSpPr>
          <p:cNvPr id="2" name="Title 1">
            <a:extLst>
              <a:ext uri="{FF2B5EF4-FFF2-40B4-BE49-F238E27FC236}">
                <a16:creationId xmlns:a16="http://schemas.microsoft.com/office/drawing/2014/main" id="{640C0780-F607-E34F-8D9C-580F62C29CBF}"/>
              </a:ext>
            </a:extLst>
          </p:cNvPr>
          <p:cNvSpPr>
            <a:spLocks noGrp="1"/>
          </p:cNvSpPr>
          <p:nvPr>
            <p:ph type="title"/>
          </p:nvPr>
        </p:nvSpPr>
        <p:spPr>
          <a:xfrm>
            <a:off x="728134" y="488951"/>
            <a:ext cx="9144000" cy="1263649"/>
          </a:xfrm>
        </p:spPr>
        <p:txBody>
          <a:bodyPr/>
          <a:lstStyle/>
          <a:p>
            <a:r>
              <a:rPr lang="en-US" dirty="0"/>
              <a:t>Experimental design</a:t>
            </a:r>
          </a:p>
        </p:txBody>
      </p:sp>
      <p:grpSp>
        <p:nvGrpSpPr>
          <p:cNvPr id="16" name="Group 15">
            <a:extLst>
              <a:ext uri="{FF2B5EF4-FFF2-40B4-BE49-F238E27FC236}">
                <a16:creationId xmlns:a16="http://schemas.microsoft.com/office/drawing/2014/main" id="{76888CEE-352E-C246-975E-F829B811E13D}"/>
              </a:ext>
            </a:extLst>
          </p:cNvPr>
          <p:cNvGrpSpPr/>
          <p:nvPr/>
        </p:nvGrpSpPr>
        <p:grpSpPr>
          <a:xfrm>
            <a:off x="1731436" y="1424515"/>
            <a:ext cx="6553203" cy="2590800"/>
            <a:chOff x="1731436" y="1424515"/>
            <a:chExt cx="6553203" cy="2590800"/>
          </a:xfrm>
        </p:grpSpPr>
        <p:pic>
          <p:nvPicPr>
            <p:cNvPr id="13" name="Picture 12" descr="A picture containing text&#10;&#10;Description automatically generated">
              <a:extLst>
                <a:ext uri="{FF2B5EF4-FFF2-40B4-BE49-F238E27FC236}">
                  <a16:creationId xmlns:a16="http://schemas.microsoft.com/office/drawing/2014/main" id="{8E97FE50-8ACA-4C46-9ED0-89DEEC62A021}"/>
                </a:ext>
              </a:extLst>
            </p:cNvPr>
            <p:cNvPicPr>
              <a:picLocks noChangeAspect="1"/>
            </p:cNvPicPr>
            <p:nvPr/>
          </p:nvPicPr>
          <p:blipFill>
            <a:blip r:embed="rId6"/>
            <a:stretch>
              <a:fillRect/>
            </a:stretch>
          </p:blipFill>
          <p:spPr>
            <a:xfrm>
              <a:off x="1731436" y="1424515"/>
              <a:ext cx="2489200" cy="2590800"/>
            </a:xfrm>
            <a:prstGeom prst="rect">
              <a:avLst/>
            </a:prstGeom>
          </p:spPr>
        </p:pic>
        <p:pic>
          <p:nvPicPr>
            <p:cNvPr id="9" name="Picture 8" descr="A drawing of a plant&#10;&#10;Description automatically generated with low confidence">
              <a:extLst>
                <a:ext uri="{FF2B5EF4-FFF2-40B4-BE49-F238E27FC236}">
                  <a16:creationId xmlns:a16="http://schemas.microsoft.com/office/drawing/2014/main" id="{7C898974-1F7F-5A4B-988E-EBA5FE8F4E64}"/>
                </a:ext>
              </a:extLst>
            </p:cNvPr>
            <p:cNvPicPr>
              <a:picLocks noChangeAspect="1"/>
            </p:cNvPicPr>
            <p:nvPr/>
          </p:nvPicPr>
          <p:blipFill>
            <a:blip r:embed="rId7"/>
            <a:stretch>
              <a:fillRect/>
            </a:stretch>
          </p:blipFill>
          <p:spPr>
            <a:xfrm>
              <a:off x="5795439" y="1424515"/>
              <a:ext cx="2489200" cy="2590800"/>
            </a:xfrm>
            <a:prstGeom prst="rect">
              <a:avLst/>
            </a:prstGeom>
          </p:spPr>
        </p:pic>
      </p:grpSp>
      <p:pic>
        <p:nvPicPr>
          <p:cNvPr id="11" name="Picture 10" descr="A drawing of a palm tree&#10;&#10;Description automatically generated with low confidence">
            <a:extLst>
              <a:ext uri="{FF2B5EF4-FFF2-40B4-BE49-F238E27FC236}">
                <a16:creationId xmlns:a16="http://schemas.microsoft.com/office/drawing/2014/main" id="{CADCD3CC-BBBC-1C47-AD43-322E1051243B}"/>
              </a:ext>
            </a:extLst>
          </p:cNvPr>
          <p:cNvPicPr>
            <a:picLocks noChangeAspect="1"/>
          </p:cNvPicPr>
          <p:nvPr/>
        </p:nvPicPr>
        <p:blipFill>
          <a:blip r:embed="rId8"/>
          <a:stretch>
            <a:fillRect/>
          </a:stretch>
        </p:blipFill>
        <p:spPr>
          <a:xfrm>
            <a:off x="3780371" y="1424515"/>
            <a:ext cx="2489200" cy="2590800"/>
          </a:xfrm>
          <a:prstGeom prst="rect">
            <a:avLst/>
          </a:prstGeom>
        </p:spPr>
      </p:pic>
      <p:sp>
        <p:nvSpPr>
          <p:cNvPr id="17" name="Rectangle 16">
            <a:extLst>
              <a:ext uri="{FF2B5EF4-FFF2-40B4-BE49-F238E27FC236}">
                <a16:creationId xmlns:a16="http://schemas.microsoft.com/office/drawing/2014/main" id="{D2C1AC5B-9860-9B4D-A99E-F9A5E5021D96}"/>
              </a:ext>
            </a:extLst>
          </p:cNvPr>
          <p:cNvSpPr/>
          <p:nvPr/>
        </p:nvSpPr>
        <p:spPr>
          <a:xfrm>
            <a:off x="5468112" y="2505456"/>
            <a:ext cx="595888" cy="144635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80ACD22-E6F3-124F-AA09-F0F0C31BABF6}"/>
              </a:ext>
            </a:extLst>
          </p:cNvPr>
          <p:cNvSpPr/>
          <p:nvPr/>
        </p:nvSpPr>
        <p:spPr>
          <a:xfrm>
            <a:off x="3929890" y="2688163"/>
            <a:ext cx="595888" cy="1263649"/>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3" name="Group 22">
            <a:extLst>
              <a:ext uri="{FF2B5EF4-FFF2-40B4-BE49-F238E27FC236}">
                <a16:creationId xmlns:a16="http://schemas.microsoft.com/office/drawing/2014/main" id="{488DE9D5-752E-4644-ABB0-12F06E5EC73B}"/>
              </a:ext>
            </a:extLst>
          </p:cNvPr>
          <p:cNvGrpSpPr/>
          <p:nvPr/>
        </p:nvGrpSpPr>
        <p:grpSpPr>
          <a:xfrm>
            <a:off x="8357858" y="1424515"/>
            <a:ext cx="2870974" cy="4859866"/>
            <a:chOff x="8357858" y="1424515"/>
            <a:chExt cx="2870974" cy="4859866"/>
          </a:xfrm>
        </p:grpSpPr>
        <p:sp>
          <p:nvSpPr>
            <p:cNvPr id="19" name="Rectangle 18">
              <a:extLst>
                <a:ext uri="{FF2B5EF4-FFF2-40B4-BE49-F238E27FC236}">
                  <a16:creationId xmlns:a16="http://schemas.microsoft.com/office/drawing/2014/main" id="{D2B9CC9E-9134-1F40-BC54-856B1214A55A}"/>
                </a:ext>
              </a:extLst>
            </p:cNvPr>
            <p:cNvSpPr/>
            <p:nvPr/>
          </p:nvSpPr>
          <p:spPr>
            <a:xfrm>
              <a:off x="8851392" y="1424515"/>
              <a:ext cx="2377440" cy="485986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a:t>
              </a:r>
            </a:p>
          </p:txBody>
        </p:sp>
        <p:sp>
          <p:nvSpPr>
            <p:cNvPr id="20" name="Oval 19">
              <a:extLst>
                <a:ext uri="{FF2B5EF4-FFF2-40B4-BE49-F238E27FC236}">
                  <a16:creationId xmlns:a16="http://schemas.microsoft.com/office/drawing/2014/main" id="{37A3D7E4-778B-0149-8D21-40F11BFF0852}"/>
                </a:ext>
              </a:extLst>
            </p:cNvPr>
            <p:cNvSpPr/>
            <p:nvPr/>
          </p:nvSpPr>
          <p:spPr>
            <a:xfrm>
              <a:off x="9024957" y="1901952"/>
              <a:ext cx="1993392" cy="1993392"/>
            </a:xfrm>
            <a:prstGeom prst="ellipse">
              <a:avLst/>
            </a:prstGeom>
            <a:solidFill>
              <a:srgbClr val="6D318B"/>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High N</a:t>
              </a:r>
            </a:p>
          </p:txBody>
        </p:sp>
        <p:sp>
          <p:nvSpPr>
            <p:cNvPr id="21" name="Oval 20">
              <a:extLst>
                <a:ext uri="{FF2B5EF4-FFF2-40B4-BE49-F238E27FC236}">
                  <a16:creationId xmlns:a16="http://schemas.microsoft.com/office/drawing/2014/main" id="{D08F21A9-3FE1-E944-8758-32B8D0C7B15E}"/>
                </a:ext>
              </a:extLst>
            </p:cNvPr>
            <p:cNvSpPr/>
            <p:nvPr/>
          </p:nvSpPr>
          <p:spPr>
            <a:xfrm>
              <a:off x="9473183" y="4586644"/>
              <a:ext cx="1133858" cy="1133858"/>
            </a:xfrm>
            <a:prstGeom prst="ellipse">
              <a:avLst/>
            </a:prstGeom>
            <a:solidFill>
              <a:srgbClr val="C0A1D0"/>
            </a:solidFill>
            <a:ln>
              <a:solidFill>
                <a:srgbClr val="0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Low N</a:t>
              </a:r>
            </a:p>
          </p:txBody>
        </p:sp>
        <p:sp>
          <p:nvSpPr>
            <p:cNvPr id="22" name="TextBox 21">
              <a:extLst>
                <a:ext uri="{FF2B5EF4-FFF2-40B4-BE49-F238E27FC236}">
                  <a16:creationId xmlns:a16="http://schemas.microsoft.com/office/drawing/2014/main" id="{789A6E6E-F46C-6442-8D42-768BD3434CCC}"/>
                </a:ext>
              </a:extLst>
            </p:cNvPr>
            <p:cNvSpPr txBox="1"/>
            <p:nvPr/>
          </p:nvSpPr>
          <p:spPr>
            <a:xfrm>
              <a:off x="8357858" y="3639312"/>
              <a:ext cx="420308" cy="461665"/>
            </a:xfrm>
            <a:prstGeom prst="rect">
              <a:avLst/>
            </a:prstGeom>
            <a:noFill/>
          </p:spPr>
          <p:txBody>
            <a:bodyPr wrap="none" rtlCol="0">
              <a:spAutoFit/>
            </a:bodyPr>
            <a:lstStyle/>
            <a:p>
              <a:r>
                <a:rPr lang="en-US" sz="2400" b="1" dirty="0"/>
                <a:t>X</a:t>
              </a:r>
            </a:p>
          </p:txBody>
        </p:sp>
      </p:grpSp>
      <p:grpSp>
        <p:nvGrpSpPr>
          <p:cNvPr id="54" name="Group 53">
            <a:extLst>
              <a:ext uri="{FF2B5EF4-FFF2-40B4-BE49-F238E27FC236}">
                <a16:creationId xmlns:a16="http://schemas.microsoft.com/office/drawing/2014/main" id="{D7231ACA-26FC-6043-A086-F0DC33F6A08A}"/>
              </a:ext>
            </a:extLst>
          </p:cNvPr>
          <p:cNvGrpSpPr/>
          <p:nvPr/>
        </p:nvGrpSpPr>
        <p:grpSpPr>
          <a:xfrm>
            <a:off x="2205568" y="2293649"/>
            <a:ext cx="5584322" cy="2657231"/>
            <a:chOff x="2205568" y="2293649"/>
            <a:chExt cx="5584322" cy="2657231"/>
          </a:xfrm>
        </p:grpSpPr>
        <p:sp>
          <p:nvSpPr>
            <p:cNvPr id="24" name="Right Arrow 23">
              <a:extLst>
                <a:ext uri="{FF2B5EF4-FFF2-40B4-BE49-F238E27FC236}">
                  <a16:creationId xmlns:a16="http://schemas.microsoft.com/office/drawing/2014/main" id="{019DAB02-308C-BD49-9BD4-E9279D8B1BDF}"/>
                </a:ext>
              </a:extLst>
            </p:cNvPr>
            <p:cNvSpPr/>
            <p:nvPr/>
          </p:nvSpPr>
          <p:spPr>
            <a:xfrm rot="5400000">
              <a:off x="2133763"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EEA38EB5-BF7F-7C4C-B7EA-DACB2362914F}"/>
                </a:ext>
              </a:extLst>
            </p:cNvPr>
            <p:cNvSpPr/>
            <p:nvPr/>
          </p:nvSpPr>
          <p:spPr>
            <a:xfrm rot="5400000">
              <a:off x="2527709"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CF627316-BE1C-0E42-9113-20A3BE3322A5}"/>
                </a:ext>
              </a:extLst>
            </p:cNvPr>
            <p:cNvSpPr/>
            <p:nvPr/>
          </p:nvSpPr>
          <p:spPr>
            <a:xfrm rot="5400000">
              <a:off x="3065589"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58520FE5-2BB0-4F4A-AE5C-327BCF5FBE74}"/>
                </a:ext>
              </a:extLst>
            </p:cNvPr>
            <p:cNvSpPr/>
            <p:nvPr/>
          </p:nvSpPr>
          <p:spPr>
            <a:xfrm rot="5400000">
              <a:off x="3381239" y="2369648"/>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0" name="Right Arrow 29">
              <a:extLst>
                <a:ext uri="{FF2B5EF4-FFF2-40B4-BE49-F238E27FC236}">
                  <a16:creationId xmlns:a16="http://schemas.microsoft.com/office/drawing/2014/main" id="{209AD726-E63A-9942-B39C-F447A1817F1D}"/>
                </a:ext>
              </a:extLst>
            </p:cNvPr>
            <p:cNvSpPr/>
            <p:nvPr/>
          </p:nvSpPr>
          <p:spPr>
            <a:xfrm rot="5400000">
              <a:off x="4125740" y="2365455"/>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1" name="Right Arrow 30">
              <a:extLst>
                <a:ext uri="{FF2B5EF4-FFF2-40B4-BE49-F238E27FC236}">
                  <a16:creationId xmlns:a16="http://schemas.microsoft.com/office/drawing/2014/main" id="{8AF66516-4E21-294B-9B60-8BF3AA0AEDE5}"/>
                </a:ext>
              </a:extLst>
            </p:cNvPr>
            <p:cNvSpPr/>
            <p:nvPr/>
          </p:nvSpPr>
          <p:spPr>
            <a:xfrm rot="5400000">
              <a:off x="4519686" y="2365455"/>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Right Arrow 31">
              <a:extLst>
                <a:ext uri="{FF2B5EF4-FFF2-40B4-BE49-F238E27FC236}">
                  <a16:creationId xmlns:a16="http://schemas.microsoft.com/office/drawing/2014/main" id="{C050733E-88DF-1748-BE84-D03232509082}"/>
                </a:ext>
              </a:extLst>
            </p:cNvPr>
            <p:cNvSpPr/>
            <p:nvPr/>
          </p:nvSpPr>
          <p:spPr>
            <a:xfrm rot="5400000">
              <a:off x="5057566" y="2365455"/>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3" name="Right Arrow 32">
              <a:extLst>
                <a:ext uri="{FF2B5EF4-FFF2-40B4-BE49-F238E27FC236}">
                  <a16:creationId xmlns:a16="http://schemas.microsoft.com/office/drawing/2014/main" id="{DA1C47F2-47EF-3848-81F2-10E7DFAD44EC}"/>
                </a:ext>
              </a:extLst>
            </p:cNvPr>
            <p:cNvSpPr/>
            <p:nvPr/>
          </p:nvSpPr>
          <p:spPr>
            <a:xfrm rot="5400000">
              <a:off x="5373216" y="2365454"/>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Right Arrow 37">
              <a:extLst>
                <a:ext uri="{FF2B5EF4-FFF2-40B4-BE49-F238E27FC236}">
                  <a16:creationId xmlns:a16="http://schemas.microsoft.com/office/drawing/2014/main" id="{A889A88E-D25B-134F-A3CD-2438DE84658B}"/>
                </a:ext>
              </a:extLst>
            </p:cNvPr>
            <p:cNvSpPr/>
            <p:nvPr/>
          </p:nvSpPr>
          <p:spPr>
            <a:xfrm rot="5400000">
              <a:off x="6260056"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Right Arrow 38">
              <a:extLst>
                <a:ext uri="{FF2B5EF4-FFF2-40B4-BE49-F238E27FC236}">
                  <a16:creationId xmlns:a16="http://schemas.microsoft.com/office/drawing/2014/main" id="{AB1917AE-7458-164D-9B61-FFCAC43B6ED3}"/>
                </a:ext>
              </a:extLst>
            </p:cNvPr>
            <p:cNvSpPr/>
            <p:nvPr/>
          </p:nvSpPr>
          <p:spPr>
            <a:xfrm rot="5400000">
              <a:off x="6654002"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Right Arrow 39">
              <a:extLst>
                <a:ext uri="{FF2B5EF4-FFF2-40B4-BE49-F238E27FC236}">
                  <a16:creationId xmlns:a16="http://schemas.microsoft.com/office/drawing/2014/main" id="{48332E35-0168-6147-B083-97A906FC0257}"/>
                </a:ext>
              </a:extLst>
            </p:cNvPr>
            <p:cNvSpPr/>
            <p:nvPr/>
          </p:nvSpPr>
          <p:spPr>
            <a:xfrm rot="5400000">
              <a:off x="7191882" y="236964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Right Arrow 40">
              <a:extLst>
                <a:ext uri="{FF2B5EF4-FFF2-40B4-BE49-F238E27FC236}">
                  <a16:creationId xmlns:a16="http://schemas.microsoft.com/office/drawing/2014/main" id="{FB2BFB91-0CC5-0845-812B-A1FE2D18CE08}"/>
                </a:ext>
              </a:extLst>
            </p:cNvPr>
            <p:cNvSpPr/>
            <p:nvPr/>
          </p:nvSpPr>
          <p:spPr>
            <a:xfrm rot="5400000">
              <a:off x="7507532" y="2369648"/>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Right Arrow 41">
              <a:extLst>
                <a:ext uri="{FF2B5EF4-FFF2-40B4-BE49-F238E27FC236}">
                  <a16:creationId xmlns:a16="http://schemas.microsoft.com/office/drawing/2014/main" id="{2DF70BE4-7A4B-9A41-B4F7-045A877101B4}"/>
                </a:ext>
              </a:extLst>
            </p:cNvPr>
            <p:cNvSpPr/>
            <p:nvPr/>
          </p:nvSpPr>
          <p:spPr>
            <a:xfrm rot="5400000">
              <a:off x="2133763" y="4668522"/>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Right Arrow 42">
              <a:extLst>
                <a:ext uri="{FF2B5EF4-FFF2-40B4-BE49-F238E27FC236}">
                  <a16:creationId xmlns:a16="http://schemas.microsoft.com/office/drawing/2014/main" id="{803981D2-5C0B-A241-A5A0-C2FABCD847E2}"/>
                </a:ext>
              </a:extLst>
            </p:cNvPr>
            <p:cNvSpPr/>
            <p:nvPr/>
          </p:nvSpPr>
          <p:spPr>
            <a:xfrm rot="5400000">
              <a:off x="2527709" y="4668522"/>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4" name="Right Arrow 43">
              <a:extLst>
                <a:ext uri="{FF2B5EF4-FFF2-40B4-BE49-F238E27FC236}">
                  <a16:creationId xmlns:a16="http://schemas.microsoft.com/office/drawing/2014/main" id="{E17340AC-24E0-754C-B842-B468D59C31DB}"/>
                </a:ext>
              </a:extLst>
            </p:cNvPr>
            <p:cNvSpPr/>
            <p:nvPr/>
          </p:nvSpPr>
          <p:spPr>
            <a:xfrm rot="5400000">
              <a:off x="3065589" y="4668522"/>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 name="Right Arrow 44">
              <a:extLst>
                <a:ext uri="{FF2B5EF4-FFF2-40B4-BE49-F238E27FC236}">
                  <a16:creationId xmlns:a16="http://schemas.microsoft.com/office/drawing/2014/main" id="{D266F023-E25E-FD40-936F-7512A1C87218}"/>
                </a:ext>
              </a:extLst>
            </p:cNvPr>
            <p:cNvSpPr/>
            <p:nvPr/>
          </p:nvSpPr>
          <p:spPr>
            <a:xfrm rot="5400000">
              <a:off x="3381239" y="4668521"/>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Right Arrow 45">
              <a:extLst>
                <a:ext uri="{FF2B5EF4-FFF2-40B4-BE49-F238E27FC236}">
                  <a16:creationId xmlns:a16="http://schemas.microsoft.com/office/drawing/2014/main" id="{C00EAD5D-07FF-C546-B5D5-A77A99D59A68}"/>
                </a:ext>
              </a:extLst>
            </p:cNvPr>
            <p:cNvSpPr/>
            <p:nvPr/>
          </p:nvSpPr>
          <p:spPr>
            <a:xfrm rot="5400000">
              <a:off x="4159698" y="4668520"/>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Right Arrow 46">
              <a:extLst>
                <a:ext uri="{FF2B5EF4-FFF2-40B4-BE49-F238E27FC236}">
                  <a16:creationId xmlns:a16="http://schemas.microsoft.com/office/drawing/2014/main" id="{23127240-8BC5-EC45-9A40-93EC1FE12894}"/>
                </a:ext>
              </a:extLst>
            </p:cNvPr>
            <p:cNvSpPr/>
            <p:nvPr/>
          </p:nvSpPr>
          <p:spPr>
            <a:xfrm rot="5400000">
              <a:off x="4553644" y="4668520"/>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Right Arrow 47">
              <a:extLst>
                <a:ext uri="{FF2B5EF4-FFF2-40B4-BE49-F238E27FC236}">
                  <a16:creationId xmlns:a16="http://schemas.microsoft.com/office/drawing/2014/main" id="{7C1A31BE-AF6F-BF46-BC13-962272A824FA}"/>
                </a:ext>
              </a:extLst>
            </p:cNvPr>
            <p:cNvSpPr/>
            <p:nvPr/>
          </p:nvSpPr>
          <p:spPr>
            <a:xfrm rot="5400000">
              <a:off x="5091524" y="4668520"/>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Right Arrow 48">
              <a:extLst>
                <a:ext uri="{FF2B5EF4-FFF2-40B4-BE49-F238E27FC236}">
                  <a16:creationId xmlns:a16="http://schemas.microsoft.com/office/drawing/2014/main" id="{7237E2C8-2E86-624F-A462-D0D96B0A9CDD}"/>
                </a:ext>
              </a:extLst>
            </p:cNvPr>
            <p:cNvSpPr/>
            <p:nvPr/>
          </p:nvSpPr>
          <p:spPr>
            <a:xfrm rot="5400000">
              <a:off x="5407174" y="466851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Right Arrow 49">
              <a:extLst>
                <a:ext uri="{FF2B5EF4-FFF2-40B4-BE49-F238E27FC236}">
                  <a16:creationId xmlns:a16="http://schemas.microsoft.com/office/drawing/2014/main" id="{FE1E693F-7407-3448-ADD2-BF709941E20A}"/>
                </a:ext>
              </a:extLst>
            </p:cNvPr>
            <p:cNvSpPr/>
            <p:nvPr/>
          </p:nvSpPr>
          <p:spPr>
            <a:xfrm rot="5400000">
              <a:off x="6260056" y="464772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1" name="Right Arrow 50">
              <a:extLst>
                <a:ext uri="{FF2B5EF4-FFF2-40B4-BE49-F238E27FC236}">
                  <a16:creationId xmlns:a16="http://schemas.microsoft.com/office/drawing/2014/main" id="{D4BF6C5D-951D-C441-9F22-BE35C8027B75}"/>
                </a:ext>
              </a:extLst>
            </p:cNvPr>
            <p:cNvSpPr/>
            <p:nvPr/>
          </p:nvSpPr>
          <p:spPr>
            <a:xfrm rot="5400000">
              <a:off x="6654002" y="464772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2" name="Right Arrow 51">
              <a:extLst>
                <a:ext uri="{FF2B5EF4-FFF2-40B4-BE49-F238E27FC236}">
                  <a16:creationId xmlns:a16="http://schemas.microsoft.com/office/drawing/2014/main" id="{834B79BB-5F60-8D4F-A643-538DE5118C25}"/>
                </a:ext>
              </a:extLst>
            </p:cNvPr>
            <p:cNvSpPr/>
            <p:nvPr/>
          </p:nvSpPr>
          <p:spPr>
            <a:xfrm rot="5400000">
              <a:off x="7191882" y="4647729"/>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3" name="Right Arrow 52">
              <a:extLst>
                <a:ext uri="{FF2B5EF4-FFF2-40B4-BE49-F238E27FC236}">
                  <a16:creationId xmlns:a16="http://schemas.microsoft.com/office/drawing/2014/main" id="{C993EBD6-F118-BB40-A384-BB6DE6D12153}"/>
                </a:ext>
              </a:extLst>
            </p:cNvPr>
            <p:cNvSpPr/>
            <p:nvPr/>
          </p:nvSpPr>
          <p:spPr>
            <a:xfrm rot="5400000">
              <a:off x="7507532" y="4647728"/>
              <a:ext cx="354163" cy="210553"/>
            </a:xfrm>
            <a:prstGeom prst="rightArrow">
              <a:avLst>
                <a:gd name="adj1" fmla="val 50000"/>
                <a:gd name="adj2" fmla="val 45545"/>
              </a:avLst>
            </a:prstGeom>
            <a:solidFill>
              <a:srgbClr val="C0A1D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37A8A6DE-40D4-5B46-A228-B2D11623A09D}"/>
              </a:ext>
            </a:extLst>
          </p:cNvPr>
          <p:cNvGrpSpPr/>
          <p:nvPr/>
        </p:nvGrpSpPr>
        <p:grpSpPr>
          <a:xfrm>
            <a:off x="2205568" y="2293649"/>
            <a:ext cx="5584322" cy="2657231"/>
            <a:chOff x="2205568" y="1708433"/>
            <a:chExt cx="5584322" cy="2657231"/>
          </a:xfrm>
          <a:solidFill>
            <a:srgbClr val="2A4394"/>
          </a:solidFill>
        </p:grpSpPr>
        <p:sp>
          <p:nvSpPr>
            <p:cNvPr id="56" name="Right Arrow 55">
              <a:extLst>
                <a:ext uri="{FF2B5EF4-FFF2-40B4-BE49-F238E27FC236}">
                  <a16:creationId xmlns:a16="http://schemas.microsoft.com/office/drawing/2014/main" id="{693AF7F5-270A-A444-B405-85C167C1161E}"/>
                </a:ext>
              </a:extLst>
            </p:cNvPr>
            <p:cNvSpPr/>
            <p:nvPr/>
          </p:nvSpPr>
          <p:spPr>
            <a:xfrm rot="5400000">
              <a:off x="2133763"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7" name="Right Arrow 56">
              <a:extLst>
                <a:ext uri="{FF2B5EF4-FFF2-40B4-BE49-F238E27FC236}">
                  <a16:creationId xmlns:a16="http://schemas.microsoft.com/office/drawing/2014/main" id="{74711385-F66A-4947-8DB7-3917F9F1335C}"/>
                </a:ext>
              </a:extLst>
            </p:cNvPr>
            <p:cNvSpPr/>
            <p:nvPr/>
          </p:nvSpPr>
          <p:spPr>
            <a:xfrm rot="5400000">
              <a:off x="2527709"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8" name="Right Arrow 57">
              <a:extLst>
                <a:ext uri="{FF2B5EF4-FFF2-40B4-BE49-F238E27FC236}">
                  <a16:creationId xmlns:a16="http://schemas.microsoft.com/office/drawing/2014/main" id="{8DE5010E-2700-4340-B528-C9FCACC8E826}"/>
                </a:ext>
              </a:extLst>
            </p:cNvPr>
            <p:cNvSpPr/>
            <p:nvPr/>
          </p:nvSpPr>
          <p:spPr>
            <a:xfrm rot="5400000">
              <a:off x="3065589"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9" name="Right Arrow 58">
              <a:extLst>
                <a:ext uri="{FF2B5EF4-FFF2-40B4-BE49-F238E27FC236}">
                  <a16:creationId xmlns:a16="http://schemas.microsoft.com/office/drawing/2014/main" id="{650FAC27-5975-184C-9D2F-B3088BACE936}"/>
                </a:ext>
              </a:extLst>
            </p:cNvPr>
            <p:cNvSpPr/>
            <p:nvPr/>
          </p:nvSpPr>
          <p:spPr>
            <a:xfrm rot="5400000">
              <a:off x="3381239" y="1784432"/>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0" name="Right Arrow 59">
              <a:extLst>
                <a:ext uri="{FF2B5EF4-FFF2-40B4-BE49-F238E27FC236}">
                  <a16:creationId xmlns:a16="http://schemas.microsoft.com/office/drawing/2014/main" id="{7DF8955B-2FE1-B54C-84EA-55031B893566}"/>
                </a:ext>
              </a:extLst>
            </p:cNvPr>
            <p:cNvSpPr/>
            <p:nvPr/>
          </p:nvSpPr>
          <p:spPr>
            <a:xfrm rot="5400000">
              <a:off x="4125740" y="1780239"/>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 name="Right Arrow 60">
              <a:extLst>
                <a:ext uri="{FF2B5EF4-FFF2-40B4-BE49-F238E27FC236}">
                  <a16:creationId xmlns:a16="http://schemas.microsoft.com/office/drawing/2014/main" id="{52034047-5CB9-254B-9D0A-830A16CAFB4E}"/>
                </a:ext>
              </a:extLst>
            </p:cNvPr>
            <p:cNvSpPr/>
            <p:nvPr/>
          </p:nvSpPr>
          <p:spPr>
            <a:xfrm rot="5400000">
              <a:off x="4519686" y="1780239"/>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2" name="Right Arrow 61">
              <a:extLst>
                <a:ext uri="{FF2B5EF4-FFF2-40B4-BE49-F238E27FC236}">
                  <a16:creationId xmlns:a16="http://schemas.microsoft.com/office/drawing/2014/main" id="{0356C629-C83A-6441-BAAE-EE8E5B8E3936}"/>
                </a:ext>
              </a:extLst>
            </p:cNvPr>
            <p:cNvSpPr/>
            <p:nvPr/>
          </p:nvSpPr>
          <p:spPr>
            <a:xfrm rot="5400000">
              <a:off x="5057566" y="1780239"/>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3" name="Right Arrow 62">
              <a:extLst>
                <a:ext uri="{FF2B5EF4-FFF2-40B4-BE49-F238E27FC236}">
                  <a16:creationId xmlns:a16="http://schemas.microsoft.com/office/drawing/2014/main" id="{049205FC-5FC7-C74A-B7B6-76DF4BDBB6F2}"/>
                </a:ext>
              </a:extLst>
            </p:cNvPr>
            <p:cNvSpPr/>
            <p:nvPr/>
          </p:nvSpPr>
          <p:spPr>
            <a:xfrm rot="5400000">
              <a:off x="5373216" y="1780238"/>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4" name="Right Arrow 63">
              <a:extLst>
                <a:ext uri="{FF2B5EF4-FFF2-40B4-BE49-F238E27FC236}">
                  <a16:creationId xmlns:a16="http://schemas.microsoft.com/office/drawing/2014/main" id="{65E7F86E-39EB-FA44-BC89-004CF03244E9}"/>
                </a:ext>
              </a:extLst>
            </p:cNvPr>
            <p:cNvSpPr/>
            <p:nvPr/>
          </p:nvSpPr>
          <p:spPr>
            <a:xfrm rot="5400000">
              <a:off x="6260056"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5" name="Right Arrow 64">
              <a:extLst>
                <a:ext uri="{FF2B5EF4-FFF2-40B4-BE49-F238E27FC236}">
                  <a16:creationId xmlns:a16="http://schemas.microsoft.com/office/drawing/2014/main" id="{0ADB69B2-ED7D-934B-B500-DD169350358D}"/>
                </a:ext>
              </a:extLst>
            </p:cNvPr>
            <p:cNvSpPr/>
            <p:nvPr/>
          </p:nvSpPr>
          <p:spPr>
            <a:xfrm rot="5400000">
              <a:off x="6654002"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6" name="Right Arrow 65">
              <a:extLst>
                <a:ext uri="{FF2B5EF4-FFF2-40B4-BE49-F238E27FC236}">
                  <a16:creationId xmlns:a16="http://schemas.microsoft.com/office/drawing/2014/main" id="{1E2E2558-DAA1-894E-8463-12968BC776F6}"/>
                </a:ext>
              </a:extLst>
            </p:cNvPr>
            <p:cNvSpPr/>
            <p:nvPr/>
          </p:nvSpPr>
          <p:spPr>
            <a:xfrm rot="5400000">
              <a:off x="7191882" y="178443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7" name="Right Arrow 66">
              <a:extLst>
                <a:ext uri="{FF2B5EF4-FFF2-40B4-BE49-F238E27FC236}">
                  <a16:creationId xmlns:a16="http://schemas.microsoft.com/office/drawing/2014/main" id="{E391472D-E966-8148-9290-F078A8040DD8}"/>
                </a:ext>
              </a:extLst>
            </p:cNvPr>
            <p:cNvSpPr/>
            <p:nvPr/>
          </p:nvSpPr>
          <p:spPr>
            <a:xfrm rot="5400000">
              <a:off x="7507532" y="1784432"/>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8" name="Right Arrow 67">
              <a:extLst>
                <a:ext uri="{FF2B5EF4-FFF2-40B4-BE49-F238E27FC236}">
                  <a16:creationId xmlns:a16="http://schemas.microsoft.com/office/drawing/2014/main" id="{DC67BB36-2714-9F4A-9ECA-4EA3D7C2F13F}"/>
                </a:ext>
              </a:extLst>
            </p:cNvPr>
            <p:cNvSpPr/>
            <p:nvPr/>
          </p:nvSpPr>
          <p:spPr>
            <a:xfrm rot="5400000">
              <a:off x="2133763" y="4083306"/>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9" name="Right Arrow 68">
              <a:extLst>
                <a:ext uri="{FF2B5EF4-FFF2-40B4-BE49-F238E27FC236}">
                  <a16:creationId xmlns:a16="http://schemas.microsoft.com/office/drawing/2014/main" id="{FC87766B-A296-2A4F-A7F3-FC5164475FD3}"/>
                </a:ext>
              </a:extLst>
            </p:cNvPr>
            <p:cNvSpPr/>
            <p:nvPr/>
          </p:nvSpPr>
          <p:spPr>
            <a:xfrm rot="5400000">
              <a:off x="2527709" y="4083306"/>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0" name="Right Arrow 69">
              <a:extLst>
                <a:ext uri="{FF2B5EF4-FFF2-40B4-BE49-F238E27FC236}">
                  <a16:creationId xmlns:a16="http://schemas.microsoft.com/office/drawing/2014/main" id="{15476A4F-BCF4-D64E-80A8-1E35303EDBD8}"/>
                </a:ext>
              </a:extLst>
            </p:cNvPr>
            <p:cNvSpPr/>
            <p:nvPr/>
          </p:nvSpPr>
          <p:spPr>
            <a:xfrm rot="5400000">
              <a:off x="3065589" y="4083306"/>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1" name="Right Arrow 70">
              <a:extLst>
                <a:ext uri="{FF2B5EF4-FFF2-40B4-BE49-F238E27FC236}">
                  <a16:creationId xmlns:a16="http://schemas.microsoft.com/office/drawing/2014/main" id="{DA7B1C40-4AB7-2B49-B896-FCB87C8E0098}"/>
                </a:ext>
              </a:extLst>
            </p:cNvPr>
            <p:cNvSpPr/>
            <p:nvPr/>
          </p:nvSpPr>
          <p:spPr>
            <a:xfrm rot="5400000">
              <a:off x="3381239" y="4083305"/>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2" name="Right Arrow 71">
              <a:extLst>
                <a:ext uri="{FF2B5EF4-FFF2-40B4-BE49-F238E27FC236}">
                  <a16:creationId xmlns:a16="http://schemas.microsoft.com/office/drawing/2014/main" id="{CF4F9B11-8A49-C942-8EB9-892B9749798B}"/>
                </a:ext>
              </a:extLst>
            </p:cNvPr>
            <p:cNvSpPr/>
            <p:nvPr/>
          </p:nvSpPr>
          <p:spPr>
            <a:xfrm rot="5400000">
              <a:off x="4159698" y="4083304"/>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3" name="Right Arrow 72">
              <a:extLst>
                <a:ext uri="{FF2B5EF4-FFF2-40B4-BE49-F238E27FC236}">
                  <a16:creationId xmlns:a16="http://schemas.microsoft.com/office/drawing/2014/main" id="{FB267C3A-99C6-4C45-BC81-0385484673DF}"/>
                </a:ext>
              </a:extLst>
            </p:cNvPr>
            <p:cNvSpPr/>
            <p:nvPr/>
          </p:nvSpPr>
          <p:spPr>
            <a:xfrm rot="5400000">
              <a:off x="4553644" y="4083304"/>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4" name="Right Arrow 73">
              <a:extLst>
                <a:ext uri="{FF2B5EF4-FFF2-40B4-BE49-F238E27FC236}">
                  <a16:creationId xmlns:a16="http://schemas.microsoft.com/office/drawing/2014/main" id="{C3B1F7FE-627C-8E42-AFA6-20A319160DC4}"/>
                </a:ext>
              </a:extLst>
            </p:cNvPr>
            <p:cNvSpPr/>
            <p:nvPr/>
          </p:nvSpPr>
          <p:spPr>
            <a:xfrm rot="5400000">
              <a:off x="5091524" y="4083304"/>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5" name="Right Arrow 74">
              <a:extLst>
                <a:ext uri="{FF2B5EF4-FFF2-40B4-BE49-F238E27FC236}">
                  <a16:creationId xmlns:a16="http://schemas.microsoft.com/office/drawing/2014/main" id="{78F581D0-4821-3248-802A-D36047EDB9B3}"/>
                </a:ext>
              </a:extLst>
            </p:cNvPr>
            <p:cNvSpPr/>
            <p:nvPr/>
          </p:nvSpPr>
          <p:spPr>
            <a:xfrm rot="5400000">
              <a:off x="5407174" y="408330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6" name="Right Arrow 75">
              <a:extLst>
                <a:ext uri="{FF2B5EF4-FFF2-40B4-BE49-F238E27FC236}">
                  <a16:creationId xmlns:a16="http://schemas.microsoft.com/office/drawing/2014/main" id="{5907AE7B-44A9-084C-99E9-A27B6650EF2B}"/>
                </a:ext>
              </a:extLst>
            </p:cNvPr>
            <p:cNvSpPr/>
            <p:nvPr/>
          </p:nvSpPr>
          <p:spPr>
            <a:xfrm rot="5400000">
              <a:off x="6260056" y="406251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7" name="Right Arrow 76">
              <a:extLst>
                <a:ext uri="{FF2B5EF4-FFF2-40B4-BE49-F238E27FC236}">
                  <a16:creationId xmlns:a16="http://schemas.microsoft.com/office/drawing/2014/main" id="{34FD57D0-7CBE-A147-A54B-45621006387D}"/>
                </a:ext>
              </a:extLst>
            </p:cNvPr>
            <p:cNvSpPr/>
            <p:nvPr/>
          </p:nvSpPr>
          <p:spPr>
            <a:xfrm rot="5400000">
              <a:off x="6654002" y="406251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8" name="Right Arrow 77">
              <a:extLst>
                <a:ext uri="{FF2B5EF4-FFF2-40B4-BE49-F238E27FC236}">
                  <a16:creationId xmlns:a16="http://schemas.microsoft.com/office/drawing/2014/main" id="{2CCBCC06-F1AF-8840-897D-EE3974245493}"/>
                </a:ext>
              </a:extLst>
            </p:cNvPr>
            <p:cNvSpPr/>
            <p:nvPr/>
          </p:nvSpPr>
          <p:spPr>
            <a:xfrm rot="5400000">
              <a:off x="7191882" y="4062513"/>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9" name="Right Arrow 78">
              <a:extLst>
                <a:ext uri="{FF2B5EF4-FFF2-40B4-BE49-F238E27FC236}">
                  <a16:creationId xmlns:a16="http://schemas.microsoft.com/office/drawing/2014/main" id="{17110E3B-B170-0746-8D68-1A2D213A375A}"/>
                </a:ext>
              </a:extLst>
            </p:cNvPr>
            <p:cNvSpPr/>
            <p:nvPr/>
          </p:nvSpPr>
          <p:spPr>
            <a:xfrm rot="5400000">
              <a:off x="7507532" y="4062512"/>
              <a:ext cx="354163" cy="210553"/>
            </a:xfrm>
            <a:prstGeom prst="rightArrow">
              <a:avLst>
                <a:gd name="adj1" fmla="val 50000"/>
                <a:gd name="adj2" fmla="val 45545"/>
              </a:avLst>
            </a:prstGeom>
            <a:solidFill>
              <a:srgbClr val="6D318B"/>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1180397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hidden"/>
                                      </p:to>
                                    </p:set>
                                  </p:childTnLst>
                                </p:cTn>
                              </p:par>
                              <p:par>
                                <p:cTn id="7" presetID="1" presetClass="exit"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hidden"/>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AD9AB-255A-A346-8675-2362A72CF773}"/>
              </a:ext>
            </a:extLst>
          </p:cNvPr>
          <p:cNvSpPr>
            <a:spLocks noGrp="1"/>
          </p:cNvSpPr>
          <p:nvPr>
            <p:ph type="title"/>
          </p:nvPr>
        </p:nvSpPr>
        <p:spPr>
          <a:xfrm>
            <a:off x="762000" y="355605"/>
            <a:ext cx="9976338" cy="1263649"/>
          </a:xfrm>
        </p:spPr>
        <p:txBody>
          <a:bodyPr>
            <a:normAutofit fontScale="90000"/>
          </a:bodyPr>
          <a:lstStyle/>
          <a:p>
            <a:r>
              <a:rPr lang="en-US" dirty="0"/>
              <a:t>Split-root pots with fungus-only chambers</a:t>
            </a:r>
          </a:p>
        </p:txBody>
      </p:sp>
      <p:pic>
        <p:nvPicPr>
          <p:cNvPr id="6" name="Content Placeholder 5">
            <a:extLst>
              <a:ext uri="{FF2B5EF4-FFF2-40B4-BE49-F238E27FC236}">
                <a16:creationId xmlns:a16="http://schemas.microsoft.com/office/drawing/2014/main" id="{33A974D8-0096-A346-A9C0-505BBDE1A7AF}"/>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 b="25131"/>
          <a:stretch/>
        </p:blipFill>
        <p:spPr>
          <a:xfrm>
            <a:off x="1453661" y="1741381"/>
            <a:ext cx="9284677" cy="4291226"/>
          </a:xfrm>
          <a:prstGeom prst="rect">
            <a:avLst/>
          </a:prstGeom>
        </p:spPr>
      </p:pic>
      <p:sp>
        <p:nvSpPr>
          <p:cNvPr id="995" name="Right Arrow 994">
            <a:extLst>
              <a:ext uri="{FF2B5EF4-FFF2-40B4-BE49-F238E27FC236}">
                <a16:creationId xmlns:a16="http://schemas.microsoft.com/office/drawing/2014/main" id="{714C574E-DAC2-2949-8DD8-BBD6CAD79C03}"/>
              </a:ext>
            </a:extLst>
          </p:cNvPr>
          <p:cNvSpPr/>
          <p:nvPr/>
        </p:nvSpPr>
        <p:spPr>
          <a:xfrm rot="4735718">
            <a:off x="6266787" y="3807273"/>
            <a:ext cx="1325468" cy="607512"/>
          </a:xfrm>
          <a:prstGeom prst="rightArrow">
            <a:avLst>
              <a:gd name="adj1" fmla="val 50000"/>
              <a:gd name="adj2" fmla="val 45545"/>
            </a:avLst>
          </a:prstGeom>
          <a:solidFill>
            <a:srgbClr val="8D52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62659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9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5"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D90C8C78-C657-F445-8B17-C66B4AB36490}"/>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t="16785" b="7058"/>
          <a:stretch/>
        </p:blipFill>
        <p:spPr>
          <a:xfrm>
            <a:off x="1870521" y="1054911"/>
            <a:ext cx="8743357" cy="4994030"/>
          </a:xfrm>
        </p:spPr>
      </p:pic>
      <p:grpSp>
        <p:nvGrpSpPr>
          <p:cNvPr id="1003" name="Group 1002">
            <a:extLst>
              <a:ext uri="{FF2B5EF4-FFF2-40B4-BE49-F238E27FC236}">
                <a16:creationId xmlns:a16="http://schemas.microsoft.com/office/drawing/2014/main" id="{26092EEB-80E7-9F48-A96E-2694334A44FC}"/>
              </a:ext>
            </a:extLst>
          </p:cNvPr>
          <p:cNvGrpSpPr/>
          <p:nvPr/>
        </p:nvGrpSpPr>
        <p:grpSpPr>
          <a:xfrm>
            <a:off x="3689013" y="1261027"/>
            <a:ext cx="1019831" cy="1325468"/>
            <a:chOff x="3837317" y="1909967"/>
            <a:chExt cx="1019831" cy="1325468"/>
          </a:xfrm>
        </p:grpSpPr>
        <p:sp>
          <p:nvSpPr>
            <p:cNvPr id="995" name="Right Arrow 994">
              <a:extLst>
                <a:ext uri="{FF2B5EF4-FFF2-40B4-BE49-F238E27FC236}">
                  <a16:creationId xmlns:a16="http://schemas.microsoft.com/office/drawing/2014/main" id="{62CDB575-06E4-1F48-9C02-CDAD23543167}"/>
                </a:ext>
              </a:extLst>
            </p:cNvPr>
            <p:cNvSpPr/>
            <p:nvPr/>
          </p:nvSpPr>
          <p:spPr>
            <a:xfrm rot="4735718">
              <a:off x="3684499" y="2268945"/>
              <a:ext cx="1325468" cy="607512"/>
            </a:xfrm>
            <a:prstGeom prst="rightArrow">
              <a:avLst>
                <a:gd name="adj1" fmla="val 50000"/>
                <a:gd name="adj2" fmla="val 45545"/>
              </a:avLst>
            </a:prstGeom>
            <a:solidFill>
              <a:srgbClr val="8D52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7" name="TextBox 996">
              <a:extLst>
                <a:ext uri="{FF2B5EF4-FFF2-40B4-BE49-F238E27FC236}">
                  <a16:creationId xmlns:a16="http://schemas.microsoft.com/office/drawing/2014/main" id="{4400C19D-0352-4646-8A6F-CC731D513AB4}"/>
                </a:ext>
              </a:extLst>
            </p:cNvPr>
            <p:cNvSpPr txBox="1"/>
            <p:nvPr/>
          </p:nvSpPr>
          <p:spPr>
            <a:xfrm>
              <a:off x="3837317" y="2203369"/>
              <a:ext cx="1019831" cy="369332"/>
            </a:xfrm>
            <a:prstGeom prst="rect">
              <a:avLst/>
            </a:prstGeom>
            <a:solidFill>
              <a:srgbClr val="FFFFFF"/>
            </a:solidFill>
            <a:ln>
              <a:solidFill>
                <a:srgbClr val="000000"/>
              </a:solidFill>
            </a:ln>
          </p:spPr>
          <p:txBody>
            <a:bodyPr wrap="none" rtlCol="0">
              <a:spAutoFit/>
            </a:bodyPr>
            <a:lstStyle/>
            <a:p>
              <a:r>
                <a:rPr lang="en-US" dirty="0">
                  <a:solidFill>
                    <a:schemeClr val="bg1"/>
                  </a:solidFill>
                </a:rPr>
                <a:t>Fungus</a:t>
              </a:r>
            </a:p>
          </p:txBody>
        </p:sp>
      </p:grpSp>
      <p:grpSp>
        <p:nvGrpSpPr>
          <p:cNvPr id="1002" name="Group 1001">
            <a:extLst>
              <a:ext uri="{FF2B5EF4-FFF2-40B4-BE49-F238E27FC236}">
                <a16:creationId xmlns:a16="http://schemas.microsoft.com/office/drawing/2014/main" id="{81DA249B-1CB8-6D4C-BD07-880C33909933}"/>
              </a:ext>
            </a:extLst>
          </p:cNvPr>
          <p:cNvGrpSpPr/>
          <p:nvPr/>
        </p:nvGrpSpPr>
        <p:grpSpPr>
          <a:xfrm>
            <a:off x="5065730" y="1435834"/>
            <a:ext cx="835485" cy="1325468"/>
            <a:chOff x="5167330" y="1909967"/>
            <a:chExt cx="835485" cy="1325468"/>
          </a:xfrm>
        </p:grpSpPr>
        <p:sp>
          <p:nvSpPr>
            <p:cNvPr id="996" name="Right Arrow 995">
              <a:extLst>
                <a:ext uri="{FF2B5EF4-FFF2-40B4-BE49-F238E27FC236}">
                  <a16:creationId xmlns:a16="http://schemas.microsoft.com/office/drawing/2014/main" id="{07CF2009-F6FD-D14F-97DA-762EFE3C915D}"/>
                </a:ext>
              </a:extLst>
            </p:cNvPr>
            <p:cNvSpPr/>
            <p:nvPr/>
          </p:nvSpPr>
          <p:spPr>
            <a:xfrm rot="5400000">
              <a:off x="4863114" y="2268945"/>
              <a:ext cx="1325468" cy="607512"/>
            </a:xfrm>
            <a:prstGeom prst="rightArrow">
              <a:avLst>
                <a:gd name="adj1" fmla="val 50000"/>
                <a:gd name="adj2" fmla="val 45545"/>
              </a:avLst>
            </a:prstGeom>
            <a:solidFill>
              <a:srgbClr val="607072"/>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998" name="TextBox 997">
              <a:extLst>
                <a:ext uri="{FF2B5EF4-FFF2-40B4-BE49-F238E27FC236}">
                  <a16:creationId xmlns:a16="http://schemas.microsoft.com/office/drawing/2014/main" id="{A7556CFF-85AE-F84F-807A-88E1B0A2BC83}"/>
                </a:ext>
              </a:extLst>
            </p:cNvPr>
            <p:cNvSpPr txBox="1"/>
            <p:nvPr/>
          </p:nvSpPr>
          <p:spPr>
            <a:xfrm>
              <a:off x="5167330" y="2217163"/>
              <a:ext cx="835485" cy="369332"/>
            </a:xfrm>
            <a:prstGeom prst="rect">
              <a:avLst/>
            </a:prstGeom>
            <a:solidFill>
              <a:srgbClr val="FFFFFF"/>
            </a:solidFill>
            <a:ln>
              <a:solidFill>
                <a:srgbClr val="000000"/>
              </a:solidFill>
            </a:ln>
          </p:spPr>
          <p:txBody>
            <a:bodyPr wrap="none" rtlCol="0">
              <a:spAutoFit/>
            </a:bodyPr>
            <a:lstStyle/>
            <a:p>
              <a:r>
                <a:rPr lang="en-US" dirty="0">
                  <a:solidFill>
                    <a:schemeClr val="bg1"/>
                  </a:solidFill>
                </a:rPr>
                <a:t>Roots</a:t>
              </a:r>
            </a:p>
          </p:txBody>
        </p:sp>
      </p:grpSp>
      <p:grpSp>
        <p:nvGrpSpPr>
          <p:cNvPr id="1001" name="Group 1000">
            <a:extLst>
              <a:ext uri="{FF2B5EF4-FFF2-40B4-BE49-F238E27FC236}">
                <a16:creationId xmlns:a16="http://schemas.microsoft.com/office/drawing/2014/main" id="{9A16E5E4-7032-8240-A78F-9A5FF3794A6C}"/>
              </a:ext>
            </a:extLst>
          </p:cNvPr>
          <p:cNvGrpSpPr/>
          <p:nvPr/>
        </p:nvGrpSpPr>
        <p:grpSpPr>
          <a:xfrm>
            <a:off x="6242199" y="4437132"/>
            <a:ext cx="2004253" cy="607512"/>
            <a:chOff x="6085869" y="4416637"/>
            <a:chExt cx="2004253" cy="607512"/>
          </a:xfrm>
        </p:grpSpPr>
        <p:sp>
          <p:nvSpPr>
            <p:cNvPr id="999" name="Right Arrow 998">
              <a:extLst>
                <a:ext uri="{FF2B5EF4-FFF2-40B4-BE49-F238E27FC236}">
                  <a16:creationId xmlns:a16="http://schemas.microsoft.com/office/drawing/2014/main" id="{6C6CC4D7-764D-A443-9ABF-39836D1CFE70}"/>
                </a:ext>
              </a:extLst>
            </p:cNvPr>
            <p:cNvSpPr/>
            <p:nvPr/>
          </p:nvSpPr>
          <p:spPr>
            <a:xfrm rot="10800000">
              <a:off x="6085869" y="4416637"/>
              <a:ext cx="1325468" cy="607512"/>
            </a:xfrm>
            <a:prstGeom prst="rightArrow">
              <a:avLst>
                <a:gd name="adj1" fmla="val 50000"/>
                <a:gd name="adj2" fmla="val 45545"/>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00" name="TextBox 999">
              <a:extLst>
                <a:ext uri="{FF2B5EF4-FFF2-40B4-BE49-F238E27FC236}">
                  <a16:creationId xmlns:a16="http://schemas.microsoft.com/office/drawing/2014/main" id="{7589F703-777C-1448-B257-41A0FEC14A85}"/>
                </a:ext>
              </a:extLst>
            </p:cNvPr>
            <p:cNvSpPr txBox="1"/>
            <p:nvPr/>
          </p:nvSpPr>
          <p:spPr>
            <a:xfrm>
              <a:off x="6477180" y="4535727"/>
              <a:ext cx="1612942" cy="369332"/>
            </a:xfrm>
            <a:prstGeom prst="rect">
              <a:avLst/>
            </a:prstGeom>
            <a:solidFill>
              <a:srgbClr val="FFFFFF"/>
            </a:solidFill>
            <a:ln>
              <a:solidFill>
                <a:srgbClr val="000000"/>
              </a:solidFill>
            </a:ln>
          </p:spPr>
          <p:txBody>
            <a:bodyPr wrap="none" rtlCol="0">
              <a:spAutoFit/>
            </a:bodyPr>
            <a:lstStyle/>
            <a:p>
              <a:r>
                <a:rPr lang="en-US" dirty="0">
                  <a:solidFill>
                    <a:schemeClr val="bg1"/>
                  </a:solidFill>
                </a:rPr>
                <a:t>Solid barrier</a:t>
              </a:r>
            </a:p>
          </p:txBody>
        </p:sp>
      </p:grpSp>
      <p:grpSp>
        <p:nvGrpSpPr>
          <p:cNvPr id="1004" name="Group 1003">
            <a:extLst>
              <a:ext uri="{FF2B5EF4-FFF2-40B4-BE49-F238E27FC236}">
                <a16:creationId xmlns:a16="http://schemas.microsoft.com/office/drawing/2014/main" id="{9DAF8173-83F5-8A42-AEBD-7412753CA7A2}"/>
              </a:ext>
            </a:extLst>
          </p:cNvPr>
          <p:cNvGrpSpPr/>
          <p:nvPr/>
        </p:nvGrpSpPr>
        <p:grpSpPr>
          <a:xfrm>
            <a:off x="8029325" y="3125244"/>
            <a:ext cx="2033107" cy="607512"/>
            <a:chOff x="6085869" y="4416637"/>
            <a:chExt cx="2033107" cy="607512"/>
          </a:xfrm>
        </p:grpSpPr>
        <p:sp>
          <p:nvSpPr>
            <p:cNvPr id="1005" name="Right Arrow 1004">
              <a:extLst>
                <a:ext uri="{FF2B5EF4-FFF2-40B4-BE49-F238E27FC236}">
                  <a16:creationId xmlns:a16="http://schemas.microsoft.com/office/drawing/2014/main" id="{62AA210A-851F-F34C-AAE6-B16A7443B7AD}"/>
                </a:ext>
              </a:extLst>
            </p:cNvPr>
            <p:cNvSpPr/>
            <p:nvPr/>
          </p:nvSpPr>
          <p:spPr>
            <a:xfrm rot="10800000">
              <a:off x="6085869" y="4416637"/>
              <a:ext cx="1325468" cy="607512"/>
            </a:xfrm>
            <a:prstGeom prst="rightArrow">
              <a:avLst>
                <a:gd name="adj1" fmla="val 50000"/>
                <a:gd name="adj2" fmla="val 45545"/>
              </a:avLst>
            </a:prstGeom>
            <a:solidFill>
              <a:schemeClr val="accent3">
                <a:lumMod val="20000"/>
                <a:lumOff val="80000"/>
              </a:schemeClr>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1006" name="TextBox 1005">
              <a:extLst>
                <a:ext uri="{FF2B5EF4-FFF2-40B4-BE49-F238E27FC236}">
                  <a16:creationId xmlns:a16="http://schemas.microsoft.com/office/drawing/2014/main" id="{A333F6FD-920E-AD4F-8201-59E379B8FEFE}"/>
                </a:ext>
              </a:extLst>
            </p:cNvPr>
            <p:cNvSpPr txBox="1"/>
            <p:nvPr/>
          </p:nvSpPr>
          <p:spPr>
            <a:xfrm>
              <a:off x="6477180" y="4535727"/>
              <a:ext cx="1641796" cy="369332"/>
            </a:xfrm>
            <a:prstGeom prst="rect">
              <a:avLst/>
            </a:prstGeom>
            <a:solidFill>
              <a:srgbClr val="FFFFFF"/>
            </a:solidFill>
            <a:ln>
              <a:solidFill>
                <a:srgbClr val="000000"/>
              </a:solidFill>
            </a:ln>
          </p:spPr>
          <p:txBody>
            <a:bodyPr wrap="none" rtlCol="0">
              <a:spAutoFit/>
            </a:bodyPr>
            <a:lstStyle/>
            <a:p>
              <a:r>
                <a:rPr lang="en-US" dirty="0">
                  <a:solidFill>
                    <a:schemeClr val="bg1"/>
                  </a:solidFill>
                </a:rPr>
                <a:t>Mesh barrier</a:t>
              </a:r>
            </a:p>
          </p:txBody>
        </p:sp>
      </p:grpSp>
      <p:grpSp>
        <p:nvGrpSpPr>
          <p:cNvPr id="2" name="Group 1">
            <a:extLst>
              <a:ext uri="{FF2B5EF4-FFF2-40B4-BE49-F238E27FC236}">
                <a16:creationId xmlns:a16="http://schemas.microsoft.com/office/drawing/2014/main" id="{B83FCF89-6330-C943-ACFC-B394041A73E0}"/>
              </a:ext>
            </a:extLst>
          </p:cNvPr>
          <p:cNvGrpSpPr/>
          <p:nvPr/>
        </p:nvGrpSpPr>
        <p:grpSpPr>
          <a:xfrm>
            <a:off x="0" y="0"/>
            <a:ext cx="2678993" cy="1985497"/>
            <a:chOff x="-31664" y="0"/>
            <a:chExt cx="2678993" cy="1985497"/>
          </a:xfrm>
        </p:grpSpPr>
        <p:pic>
          <p:nvPicPr>
            <p:cNvPr id="15" name="Picture 14">
              <a:extLst>
                <a:ext uri="{FF2B5EF4-FFF2-40B4-BE49-F238E27FC236}">
                  <a16:creationId xmlns:a16="http://schemas.microsoft.com/office/drawing/2014/main" id="{6F87CA85-9CD3-154D-B294-D6957E17DC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0"/>
              <a:ext cx="2647329" cy="1985497"/>
            </a:xfrm>
            <a:prstGeom prst="rect">
              <a:avLst/>
            </a:prstGeom>
            <a:ln>
              <a:solidFill>
                <a:srgbClr val="FFFFFF"/>
              </a:solidFill>
            </a:ln>
          </p:spPr>
        </p:pic>
        <p:sp>
          <p:nvSpPr>
            <p:cNvPr id="16" name="TextBox 15">
              <a:extLst>
                <a:ext uri="{FF2B5EF4-FFF2-40B4-BE49-F238E27FC236}">
                  <a16:creationId xmlns:a16="http://schemas.microsoft.com/office/drawing/2014/main" id="{EE799469-2F7A-A040-9956-A1DAF68F6A5D}"/>
                </a:ext>
              </a:extLst>
            </p:cNvPr>
            <p:cNvSpPr txBox="1"/>
            <p:nvPr/>
          </p:nvSpPr>
          <p:spPr>
            <a:xfrm>
              <a:off x="-31664" y="1616165"/>
              <a:ext cx="2678993" cy="369332"/>
            </a:xfrm>
            <a:prstGeom prst="rect">
              <a:avLst/>
            </a:prstGeom>
            <a:solidFill>
              <a:schemeClr val="bg1">
                <a:alpha val="61000"/>
              </a:schemeClr>
            </a:solidFill>
          </p:spPr>
          <p:txBody>
            <a:bodyPr wrap="square" rtlCol="0">
              <a:spAutoFit/>
            </a:bodyPr>
            <a:lstStyle/>
            <a:p>
              <a:pPr algn="ctr"/>
              <a:r>
                <a:rPr lang="en-US" dirty="0"/>
                <a:t>Drake Johnson</a:t>
              </a:r>
            </a:p>
          </p:txBody>
        </p:sp>
      </p:grpSp>
    </p:spTree>
    <p:extLst>
      <p:ext uri="{BB962C8B-B14F-4D97-AF65-F5344CB8AC3E}">
        <p14:creationId xmlns:p14="http://schemas.microsoft.com/office/powerpoint/2010/main" val="18820421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0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0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0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4" descr="A drawing of a palm tree&#10;&#10;Description automatically generated with low confidence">
            <a:extLst>
              <a:ext uri="{FF2B5EF4-FFF2-40B4-BE49-F238E27FC236}">
                <a16:creationId xmlns:a16="http://schemas.microsoft.com/office/drawing/2014/main" id="{A3DB6D18-9725-F14F-8FBF-90489E11F37F}"/>
              </a:ext>
            </a:extLst>
          </p:cNvPr>
          <p:cNvPicPr>
            <a:picLocks noGrp="1" noChangeAspect="1"/>
          </p:cNvPicPr>
          <p:nvPr>
            <p:ph idx="1"/>
          </p:nvPr>
        </p:nvPicPr>
        <p:blipFill>
          <a:blip r:embed="rId3"/>
          <a:stretch>
            <a:fillRect/>
          </a:stretch>
        </p:blipFill>
        <p:spPr>
          <a:xfrm>
            <a:off x="4328701" y="1705481"/>
            <a:ext cx="3514243" cy="4268835"/>
          </a:xfrm>
        </p:spPr>
      </p:pic>
      <p:sp>
        <p:nvSpPr>
          <p:cNvPr id="2" name="Title 1">
            <a:extLst>
              <a:ext uri="{FF2B5EF4-FFF2-40B4-BE49-F238E27FC236}">
                <a16:creationId xmlns:a16="http://schemas.microsoft.com/office/drawing/2014/main" id="{A7F08125-8573-584C-880E-4319B77E2F05}"/>
              </a:ext>
            </a:extLst>
          </p:cNvPr>
          <p:cNvSpPr>
            <a:spLocks noGrp="1"/>
          </p:cNvSpPr>
          <p:nvPr>
            <p:ph type="title"/>
          </p:nvPr>
        </p:nvSpPr>
        <p:spPr>
          <a:xfrm>
            <a:off x="752494" y="542299"/>
            <a:ext cx="9144000" cy="1263649"/>
          </a:xfrm>
        </p:spPr>
        <p:txBody>
          <a:bodyPr>
            <a:normAutofit/>
          </a:bodyPr>
          <a:lstStyle/>
          <a:p>
            <a:r>
              <a:rPr lang="en-US" baseline="30000" dirty="0"/>
              <a:t>13</a:t>
            </a:r>
            <a:r>
              <a:rPr lang="en-US" dirty="0"/>
              <a:t>C and </a:t>
            </a:r>
            <a:r>
              <a:rPr lang="en-US" baseline="30000" dirty="0"/>
              <a:t>15</a:t>
            </a:r>
            <a:r>
              <a:rPr lang="en-US" dirty="0"/>
              <a:t>N labeling</a:t>
            </a:r>
          </a:p>
        </p:txBody>
      </p:sp>
      <p:grpSp>
        <p:nvGrpSpPr>
          <p:cNvPr id="1009" name="Group 1008">
            <a:extLst>
              <a:ext uri="{FF2B5EF4-FFF2-40B4-BE49-F238E27FC236}">
                <a16:creationId xmlns:a16="http://schemas.microsoft.com/office/drawing/2014/main" id="{DF5BEC92-BDB8-B94D-BF0C-ACF4C7B1032F}"/>
              </a:ext>
            </a:extLst>
          </p:cNvPr>
          <p:cNvGrpSpPr/>
          <p:nvPr/>
        </p:nvGrpSpPr>
        <p:grpSpPr>
          <a:xfrm>
            <a:off x="6608344" y="2103532"/>
            <a:ext cx="950901" cy="1325468"/>
            <a:chOff x="6879278" y="1768839"/>
            <a:chExt cx="950901" cy="1325468"/>
          </a:xfrm>
        </p:grpSpPr>
        <p:sp>
          <p:nvSpPr>
            <p:cNvPr id="1007" name="Right Arrow 1006">
              <a:extLst>
                <a:ext uri="{FF2B5EF4-FFF2-40B4-BE49-F238E27FC236}">
                  <a16:creationId xmlns:a16="http://schemas.microsoft.com/office/drawing/2014/main" id="{615DF513-1223-2A40-91C8-AF601C311117}"/>
                </a:ext>
              </a:extLst>
            </p:cNvPr>
            <p:cNvSpPr/>
            <p:nvPr/>
          </p:nvSpPr>
          <p:spPr>
            <a:xfrm rot="5400000">
              <a:off x="6689796" y="2127817"/>
              <a:ext cx="1325468" cy="607512"/>
            </a:xfrm>
            <a:prstGeom prst="rightArrow">
              <a:avLst>
                <a:gd name="adj1" fmla="val 50000"/>
                <a:gd name="adj2" fmla="val 45545"/>
              </a:avLst>
            </a:prstGeom>
            <a:solidFill>
              <a:srgbClr val="FA7FFF"/>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1008" name="TextBox 1007">
              <a:extLst>
                <a:ext uri="{FF2B5EF4-FFF2-40B4-BE49-F238E27FC236}">
                  <a16:creationId xmlns:a16="http://schemas.microsoft.com/office/drawing/2014/main" id="{5BD9B7DB-5C64-404F-A230-06153724A4A0}"/>
                </a:ext>
              </a:extLst>
            </p:cNvPr>
            <p:cNvSpPr txBox="1"/>
            <p:nvPr/>
          </p:nvSpPr>
          <p:spPr>
            <a:xfrm>
              <a:off x="6879278" y="2062241"/>
              <a:ext cx="950901" cy="369332"/>
            </a:xfrm>
            <a:prstGeom prst="rect">
              <a:avLst/>
            </a:prstGeom>
            <a:solidFill>
              <a:srgbClr val="FFFFFF"/>
            </a:solidFill>
            <a:ln>
              <a:solidFill>
                <a:srgbClr val="000000"/>
              </a:solidFill>
            </a:ln>
          </p:spPr>
          <p:txBody>
            <a:bodyPr wrap="none" rtlCol="0">
              <a:spAutoFit/>
            </a:bodyPr>
            <a:lstStyle/>
            <a:p>
              <a:r>
                <a:rPr lang="en-US" baseline="30000" dirty="0">
                  <a:solidFill>
                    <a:schemeClr val="bg1"/>
                  </a:solidFill>
                </a:rPr>
                <a:t>15</a:t>
              </a:r>
              <a:r>
                <a:rPr lang="en-US" dirty="0">
                  <a:solidFill>
                    <a:schemeClr val="bg1"/>
                  </a:solidFill>
                </a:rPr>
                <a:t>NH</a:t>
              </a:r>
              <a:r>
                <a:rPr lang="en-US" baseline="-25000" dirty="0">
                  <a:solidFill>
                    <a:schemeClr val="bg1"/>
                  </a:solidFill>
                </a:rPr>
                <a:t>4</a:t>
              </a:r>
              <a:r>
                <a:rPr lang="en-US" baseline="30000" dirty="0">
                  <a:solidFill>
                    <a:schemeClr val="bg1"/>
                  </a:solidFill>
                </a:rPr>
                <a:t>+</a:t>
              </a:r>
            </a:p>
          </p:txBody>
        </p:sp>
      </p:grpSp>
      <p:grpSp>
        <p:nvGrpSpPr>
          <p:cNvPr id="22" name="Group 21">
            <a:extLst>
              <a:ext uri="{FF2B5EF4-FFF2-40B4-BE49-F238E27FC236}">
                <a16:creationId xmlns:a16="http://schemas.microsoft.com/office/drawing/2014/main" id="{52DB073F-68A3-2649-B693-2E7D4347698B}"/>
              </a:ext>
            </a:extLst>
          </p:cNvPr>
          <p:cNvGrpSpPr/>
          <p:nvPr/>
        </p:nvGrpSpPr>
        <p:grpSpPr>
          <a:xfrm>
            <a:off x="4396433" y="2103532"/>
            <a:ext cx="1470274" cy="1325468"/>
            <a:chOff x="6720917" y="1768839"/>
            <a:chExt cx="1470274" cy="1325468"/>
          </a:xfrm>
        </p:grpSpPr>
        <p:sp>
          <p:nvSpPr>
            <p:cNvPr id="23" name="Right Arrow 22">
              <a:extLst>
                <a:ext uri="{FF2B5EF4-FFF2-40B4-BE49-F238E27FC236}">
                  <a16:creationId xmlns:a16="http://schemas.microsoft.com/office/drawing/2014/main" id="{77715ACA-32C6-EC44-9577-1497240E2E0C}"/>
                </a:ext>
              </a:extLst>
            </p:cNvPr>
            <p:cNvSpPr/>
            <p:nvPr/>
          </p:nvSpPr>
          <p:spPr>
            <a:xfrm rot="5400000">
              <a:off x="6689796" y="2127817"/>
              <a:ext cx="1325468" cy="607512"/>
            </a:xfrm>
            <a:prstGeom prst="rightArrow">
              <a:avLst>
                <a:gd name="adj1" fmla="val 50000"/>
                <a:gd name="adj2" fmla="val 45545"/>
              </a:avLst>
            </a:prstGeom>
            <a:solidFill>
              <a:srgbClr val="7F4898"/>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endParaRPr>
            </a:p>
          </p:txBody>
        </p:sp>
        <p:sp>
          <p:nvSpPr>
            <p:cNvPr id="24" name="TextBox 23">
              <a:extLst>
                <a:ext uri="{FF2B5EF4-FFF2-40B4-BE49-F238E27FC236}">
                  <a16:creationId xmlns:a16="http://schemas.microsoft.com/office/drawing/2014/main" id="{B3918257-BF7F-B948-ACE9-4D2871A74ECE}"/>
                </a:ext>
              </a:extLst>
            </p:cNvPr>
            <p:cNvSpPr txBox="1"/>
            <p:nvPr/>
          </p:nvSpPr>
          <p:spPr>
            <a:xfrm>
              <a:off x="6720917" y="2003842"/>
              <a:ext cx="1470274" cy="646331"/>
            </a:xfrm>
            <a:prstGeom prst="rect">
              <a:avLst/>
            </a:prstGeom>
            <a:solidFill>
              <a:srgbClr val="FFFFFF"/>
            </a:solidFill>
            <a:ln>
              <a:solidFill>
                <a:srgbClr val="000000"/>
              </a:solidFill>
            </a:ln>
          </p:spPr>
          <p:txBody>
            <a:bodyPr wrap="none" rtlCol="0">
              <a:spAutoFit/>
            </a:bodyPr>
            <a:lstStyle/>
            <a:p>
              <a:pPr algn="ctr"/>
              <a:r>
                <a:rPr lang="en-US" dirty="0">
                  <a:solidFill>
                    <a:schemeClr val="bg1"/>
                  </a:solidFill>
                </a:rPr>
                <a:t>unenriched</a:t>
              </a:r>
            </a:p>
            <a:p>
              <a:pPr algn="ctr"/>
              <a:r>
                <a:rPr lang="en-US" dirty="0">
                  <a:solidFill>
                    <a:schemeClr val="bg1"/>
                  </a:solidFill>
                </a:rPr>
                <a:t>NH</a:t>
              </a:r>
              <a:r>
                <a:rPr lang="en-US" baseline="-25000" dirty="0">
                  <a:solidFill>
                    <a:schemeClr val="bg1"/>
                  </a:solidFill>
                </a:rPr>
                <a:t>4</a:t>
              </a:r>
              <a:r>
                <a:rPr lang="en-US" baseline="30000" dirty="0">
                  <a:solidFill>
                    <a:schemeClr val="bg1"/>
                  </a:solidFill>
                </a:rPr>
                <a:t>+</a:t>
              </a:r>
            </a:p>
          </p:txBody>
        </p:sp>
      </p:grpSp>
      <p:grpSp>
        <p:nvGrpSpPr>
          <p:cNvPr id="25" name="Group 24">
            <a:extLst>
              <a:ext uri="{FF2B5EF4-FFF2-40B4-BE49-F238E27FC236}">
                <a16:creationId xmlns:a16="http://schemas.microsoft.com/office/drawing/2014/main" id="{1CF02CAC-F7F7-DA4F-BFF2-E6247469FF29}"/>
              </a:ext>
            </a:extLst>
          </p:cNvPr>
          <p:cNvGrpSpPr/>
          <p:nvPr/>
        </p:nvGrpSpPr>
        <p:grpSpPr>
          <a:xfrm>
            <a:off x="5720165" y="1202267"/>
            <a:ext cx="821059" cy="825748"/>
            <a:chOff x="6942000" y="2268559"/>
            <a:chExt cx="821059" cy="825748"/>
          </a:xfrm>
        </p:grpSpPr>
        <p:sp>
          <p:nvSpPr>
            <p:cNvPr id="26" name="Right Arrow 25">
              <a:extLst>
                <a:ext uri="{FF2B5EF4-FFF2-40B4-BE49-F238E27FC236}">
                  <a16:creationId xmlns:a16="http://schemas.microsoft.com/office/drawing/2014/main" id="{01AFC4A7-049B-2D4B-9EB0-54423657EBBA}"/>
                </a:ext>
              </a:extLst>
            </p:cNvPr>
            <p:cNvSpPr/>
            <p:nvPr/>
          </p:nvSpPr>
          <p:spPr>
            <a:xfrm rot="5400000">
              <a:off x="6939656" y="2377677"/>
              <a:ext cx="825748" cy="607512"/>
            </a:xfrm>
            <a:prstGeom prst="rightArrow">
              <a:avLst>
                <a:gd name="adj1" fmla="val 50000"/>
                <a:gd name="adj2" fmla="val 45545"/>
              </a:avLst>
            </a:prstGeom>
            <a:solidFill>
              <a:srgbClr val="FFC000"/>
            </a:solidFill>
            <a:ln>
              <a:solidFill>
                <a:srgbClr val="0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bg1"/>
                </a:solidFill>
              </a:endParaRPr>
            </a:p>
          </p:txBody>
        </p:sp>
        <p:sp>
          <p:nvSpPr>
            <p:cNvPr id="27" name="TextBox 26">
              <a:extLst>
                <a:ext uri="{FF2B5EF4-FFF2-40B4-BE49-F238E27FC236}">
                  <a16:creationId xmlns:a16="http://schemas.microsoft.com/office/drawing/2014/main" id="{74E52E76-E24D-2E41-B413-FE13BF1118AD}"/>
                </a:ext>
              </a:extLst>
            </p:cNvPr>
            <p:cNvSpPr txBox="1"/>
            <p:nvPr/>
          </p:nvSpPr>
          <p:spPr>
            <a:xfrm>
              <a:off x="6942000" y="2365040"/>
              <a:ext cx="821059" cy="369332"/>
            </a:xfrm>
            <a:prstGeom prst="rect">
              <a:avLst/>
            </a:prstGeom>
            <a:solidFill>
              <a:srgbClr val="FFFFFF"/>
            </a:solidFill>
            <a:ln>
              <a:solidFill>
                <a:srgbClr val="000000"/>
              </a:solidFill>
            </a:ln>
          </p:spPr>
          <p:txBody>
            <a:bodyPr wrap="none" rtlCol="0">
              <a:spAutoFit/>
            </a:bodyPr>
            <a:lstStyle/>
            <a:p>
              <a:r>
                <a:rPr lang="en-US" baseline="30000" dirty="0">
                  <a:solidFill>
                    <a:schemeClr val="bg1"/>
                  </a:solidFill>
                </a:rPr>
                <a:t>13</a:t>
              </a:r>
              <a:r>
                <a:rPr lang="en-US" dirty="0">
                  <a:solidFill>
                    <a:schemeClr val="bg1"/>
                  </a:solidFill>
                </a:rPr>
                <a:t>CO</a:t>
              </a:r>
              <a:r>
                <a:rPr lang="en-US" baseline="-25000" dirty="0">
                  <a:solidFill>
                    <a:schemeClr val="bg1"/>
                  </a:solidFill>
                </a:rPr>
                <a:t>2</a:t>
              </a:r>
              <a:endParaRPr lang="en-US" baseline="30000" dirty="0">
                <a:solidFill>
                  <a:schemeClr val="bg1"/>
                </a:solidFill>
              </a:endParaRPr>
            </a:p>
          </p:txBody>
        </p:sp>
      </p:grpSp>
      <p:sp>
        <p:nvSpPr>
          <p:cNvPr id="5" name="Oval 4">
            <a:extLst>
              <a:ext uri="{FF2B5EF4-FFF2-40B4-BE49-F238E27FC236}">
                <a16:creationId xmlns:a16="http://schemas.microsoft.com/office/drawing/2014/main" id="{DF2FC519-3459-3244-B1D5-E5F712D60933}"/>
              </a:ext>
            </a:extLst>
          </p:cNvPr>
          <p:cNvSpPr/>
          <p:nvPr/>
        </p:nvSpPr>
        <p:spPr>
          <a:xfrm>
            <a:off x="6903796" y="3929448"/>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CD39AD83-449C-1444-AD61-B225BBCB38DD}"/>
              </a:ext>
            </a:extLst>
          </p:cNvPr>
          <p:cNvSpPr/>
          <p:nvPr/>
        </p:nvSpPr>
        <p:spPr>
          <a:xfrm>
            <a:off x="4908370" y="3961587"/>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2383384B-208D-4B47-80D8-F59A3450E7F9}"/>
              </a:ext>
            </a:extLst>
          </p:cNvPr>
          <p:cNvSpPr/>
          <p:nvPr/>
        </p:nvSpPr>
        <p:spPr>
          <a:xfrm>
            <a:off x="5542365" y="3868600"/>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C6D5A9C3-2418-7B48-87CA-6DC14FA55744}"/>
              </a:ext>
            </a:extLst>
          </p:cNvPr>
          <p:cNvSpPr/>
          <p:nvPr/>
        </p:nvSpPr>
        <p:spPr>
          <a:xfrm>
            <a:off x="6282267" y="3725333"/>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AF9C16E8-0D87-E64B-A2DC-AA8D56C2B235}"/>
              </a:ext>
            </a:extLst>
          </p:cNvPr>
          <p:cNvSpPr/>
          <p:nvPr/>
        </p:nvSpPr>
        <p:spPr>
          <a:xfrm>
            <a:off x="6168691" y="4224200"/>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D74C9DAC-E393-3D48-A691-274D44BFF520}"/>
              </a:ext>
            </a:extLst>
          </p:cNvPr>
          <p:cNvSpPr/>
          <p:nvPr/>
        </p:nvSpPr>
        <p:spPr>
          <a:xfrm>
            <a:off x="5623339" y="4232000"/>
            <a:ext cx="355600" cy="3556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6" name="Group 35">
            <a:extLst>
              <a:ext uri="{FF2B5EF4-FFF2-40B4-BE49-F238E27FC236}">
                <a16:creationId xmlns:a16="http://schemas.microsoft.com/office/drawing/2014/main" id="{FB83595B-9CFD-E440-8ADA-A6FDF158D31F}"/>
              </a:ext>
            </a:extLst>
          </p:cNvPr>
          <p:cNvGrpSpPr/>
          <p:nvPr/>
        </p:nvGrpSpPr>
        <p:grpSpPr>
          <a:xfrm>
            <a:off x="1445885" y="1625427"/>
            <a:ext cx="9086682" cy="1166559"/>
            <a:chOff x="1445885" y="1625427"/>
            <a:chExt cx="9086682" cy="1166559"/>
          </a:xfrm>
        </p:grpSpPr>
        <p:pic>
          <p:nvPicPr>
            <p:cNvPr id="8" name="Picture 7" descr="A yellow star on a white background&#10;&#10;Description automatically generated with low confidence">
              <a:extLst>
                <a:ext uri="{FF2B5EF4-FFF2-40B4-BE49-F238E27FC236}">
                  <a16:creationId xmlns:a16="http://schemas.microsoft.com/office/drawing/2014/main" id="{451724BE-59A3-AA41-8AF3-CF28C6E29F08}"/>
                </a:ext>
              </a:extLst>
            </p:cNvPr>
            <p:cNvPicPr>
              <a:picLocks noChangeAspect="1"/>
            </p:cNvPicPr>
            <p:nvPr/>
          </p:nvPicPr>
          <p:blipFill>
            <a:blip r:embed="rId4"/>
            <a:stretch>
              <a:fillRect/>
            </a:stretch>
          </p:blipFill>
          <p:spPr>
            <a:xfrm>
              <a:off x="1445885" y="1626614"/>
              <a:ext cx="1165372" cy="1165372"/>
            </a:xfrm>
            <a:prstGeom prst="rect">
              <a:avLst/>
            </a:prstGeom>
          </p:spPr>
        </p:pic>
        <p:pic>
          <p:nvPicPr>
            <p:cNvPr id="18" name="Picture 17" descr="A picture containing text, clipart&#10;&#10;Description automatically generated">
              <a:extLst>
                <a:ext uri="{FF2B5EF4-FFF2-40B4-BE49-F238E27FC236}">
                  <a16:creationId xmlns:a16="http://schemas.microsoft.com/office/drawing/2014/main" id="{3971850D-6F72-5A43-A9E0-24618634B1C1}"/>
                </a:ext>
              </a:extLst>
            </p:cNvPr>
            <p:cNvPicPr>
              <a:picLocks noChangeAspect="1"/>
            </p:cNvPicPr>
            <p:nvPr/>
          </p:nvPicPr>
          <p:blipFill>
            <a:blip r:embed="rId5"/>
            <a:stretch>
              <a:fillRect/>
            </a:stretch>
          </p:blipFill>
          <p:spPr>
            <a:xfrm>
              <a:off x="9367195" y="1625427"/>
              <a:ext cx="1165372" cy="1165372"/>
            </a:xfrm>
            <a:prstGeom prst="rect">
              <a:avLst/>
            </a:prstGeom>
          </p:spPr>
        </p:pic>
      </p:grpSp>
      <p:grpSp>
        <p:nvGrpSpPr>
          <p:cNvPr id="38" name="Group 37">
            <a:extLst>
              <a:ext uri="{FF2B5EF4-FFF2-40B4-BE49-F238E27FC236}">
                <a16:creationId xmlns:a16="http://schemas.microsoft.com/office/drawing/2014/main" id="{9ADB4265-2B43-5246-BAA4-471187A61234}"/>
              </a:ext>
            </a:extLst>
          </p:cNvPr>
          <p:cNvGrpSpPr/>
          <p:nvPr/>
        </p:nvGrpSpPr>
        <p:grpSpPr>
          <a:xfrm>
            <a:off x="1470007" y="4823764"/>
            <a:ext cx="9062560" cy="1165372"/>
            <a:chOff x="1470007" y="4823764"/>
            <a:chExt cx="9062560" cy="1165372"/>
          </a:xfrm>
        </p:grpSpPr>
        <p:pic>
          <p:nvPicPr>
            <p:cNvPr id="20" name="Picture 19" descr="A close-up of a cross&#10;&#10;Description automatically generated with low confidence">
              <a:extLst>
                <a:ext uri="{FF2B5EF4-FFF2-40B4-BE49-F238E27FC236}">
                  <a16:creationId xmlns:a16="http://schemas.microsoft.com/office/drawing/2014/main" id="{0CBD6993-9220-0645-B936-90908038C440}"/>
                </a:ext>
              </a:extLst>
            </p:cNvPr>
            <p:cNvPicPr>
              <a:picLocks noChangeAspect="1"/>
            </p:cNvPicPr>
            <p:nvPr/>
          </p:nvPicPr>
          <p:blipFill>
            <a:blip r:embed="rId6"/>
            <a:stretch>
              <a:fillRect/>
            </a:stretch>
          </p:blipFill>
          <p:spPr>
            <a:xfrm>
              <a:off x="9367195" y="4823764"/>
              <a:ext cx="1165372" cy="1165372"/>
            </a:xfrm>
            <a:prstGeom prst="rect">
              <a:avLst/>
            </a:prstGeom>
          </p:spPr>
        </p:pic>
        <p:pic>
          <p:nvPicPr>
            <p:cNvPr id="48" name="Picture 47" descr="A close-up of a cross&#10;&#10;Description automatically generated with low confidence">
              <a:extLst>
                <a:ext uri="{FF2B5EF4-FFF2-40B4-BE49-F238E27FC236}">
                  <a16:creationId xmlns:a16="http://schemas.microsoft.com/office/drawing/2014/main" id="{92F85D06-37D9-2143-A615-A83A58ED339C}"/>
                </a:ext>
              </a:extLst>
            </p:cNvPr>
            <p:cNvPicPr>
              <a:picLocks noChangeAspect="1"/>
            </p:cNvPicPr>
            <p:nvPr/>
          </p:nvPicPr>
          <p:blipFill>
            <a:blip r:embed="rId6"/>
            <a:stretch>
              <a:fillRect/>
            </a:stretch>
          </p:blipFill>
          <p:spPr>
            <a:xfrm rot="14440316">
              <a:off x="1470007" y="4823764"/>
              <a:ext cx="1165372" cy="1165372"/>
            </a:xfrm>
            <a:prstGeom prst="rect">
              <a:avLst/>
            </a:prstGeom>
          </p:spPr>
        </p:pic>
      </p:grpSp>
      <p:grpSp>
        <p:nvGrpSpPr>
          <p:cNvPr id="37" name="Group 36">
            <a:extLst>
              <a:ext uri="{FF2B5EF4-FFF2-40B4-BE49-F238E27FC236}">
                <a16:creationId xmlns:a16="http://schemas.microsoft.com/office/drawing/2014/main" id="{CEB77A7E-2655-6E4F-8905-A6417B6255EA}"/>
              </a:ext>
            </a:extLst>
          </p:cNvPr>
          <p:cNvGrpSpPr/>
          <p:nvPr/>
        </p:nvGrpSpPr>
        <p:grpSpPr>
          <a:xfrm>
            <a:off x="1473765" y="3195698"/>
            <a:ext cx="9058802" cy="1165372"/>
            <a:chOff x="1473765" y="3195698"/>
            <a:chExt cx="9058802" cy="1165372"/>
          </a:xfrm>
        </p:grpSpPr>
        <p:pic>
          <p:nvPicPr>
            <p:cNvPr id="10" name="Picture 9" descr="A picture containing clipart&#10;&#10;Description automatically generated">
              <a:extLst>
                <a:ext uri="{FF2B5EF4-FFF2-40B4-BE49-F238E27FC236}">
                  <a16:creationId xmlns:a16="http://schemas.microsoft.com/office/drawing/2014/main" id="{2CF41656-4445-B548-8884-0D9D44E0EE48}"/>
                </a:ext>
              </a:extLst>
            </p:cNvPr>
            <p:cNvPicPr>
              <a:picLocks noChangeAspect="1"/>
            </p:cNvPicPr>
            <p:nvPr/>
          </p:nvPicPr>
          <p:blipFill>
            <a:blip r:embed="rId7"/>
            <a:stretch>
              <a:fillRect/>
            </a:stretch>
          </p:blipFill>
          <p:spPr>
            <a:xfrm>
              <a:off x="1473765" y="3195698"/>
              <a:ext cx="1165372" cy="1165372"/>
            </a:xfrm>
            <a:prstGeom prst="rect">
              <a:avLst/>
            </a:prstGeom>
          </p:spPr>
        </p:pic>
        <p:pic>
          <p:nvPicPr>
            <p:cNvPr id="34" name="Picture 33" descr="A picture containing text, pool ball, clipart&#10;&#10;Description automatically generated">
              <a:extLst>
                <a:ext uri="{FF2B5EF4-FFF2-40B4-BE49-F238E27FC236}">
                  <a16:creationId xmlns:a16="http://schemas.microsoft.com/office/drawing/2014/main" id="{6D4AA5F3-7A12-F044-BCD2-F4EF70B59C1E}"/>
                </a:ext>
              </a:extLst>
            </p:cNvPr>
            <p:cNvPicPr>
              <a:picLocks noChangeAspect="1"/>
            </p:cNvPicPr>
            <p:nvPr/>
          </p:nvPicPr>
          <p:blipFill>
            <a:blip r:embed="rId8"/>
            <a:stretch>
              <a:fillRect/>
            </a:stretch>
          </p:blipFill>
          <p:spPr>
            <a:xfrm>
              <a:off x="9367196" y="3195699"/>
              <a:ext cx="1165371" cy="1165371"/>
            </a:xfrm>
            <a:prstGeom prst="rect">
              <a:avLst/>
            </a:prstGeom>
          </p:spPr>
        </p:pic>
      </p:grpSp>
      <p:grpSp>
        <p:nvGrpSpPr>
          <p:cNvPr id="11" name="Group 10">
            <a:extLst>
              <a:ext uri="{FF2B5EF4-FFF2-40B4-BE49-F238E27FC236}">
                <a16:creationId xmlns:a16="http://schemas.microsoft.com/office/drawing/2014/main" id="{5B4D06DB-C0F2-7F43-8A24-9CDF0E0F3681}"/>
              </a:ext>
            </a:extLst>
          </p:cNvPr>
          <p:cNvGrpSpPr/>
          <p:nvPr/>
        </p:nvGrpSpPr>
        <p:grpSpPr>
          <a:xfrm>
            <a:off x="1302925" y="3073429"/>
            <a:ext cx="9415310" cy="1537839"/>
            <a:chOff x="1302925" y="3073429"/>
            <a:chExt cx="9415310" cy="1537839"/>
          </a:xfrm>
        </p:grpSpPr>
        <p:pic>
          <p:nvPicPr>
            <p:cNvPr id="6" name="Picture 5" descr="A close-up of a spider&#10;&#10;Description automatically generated with low confidence">
              <a:extLst>
                <a:ext uri="{FF2B5EF4-FFF2-40B4-BE49-F238E27FC236}">
                  <a16:creationId xmlns:a16="http://schemas.microsoft.com/office/drawing/2014/main" id="{72757E1C-749E-7341-AC76-B76648D31D5B}"/>
                </a:ext>
              </a:extLst>
            </p:cNvPr>
            <p:cNvPicPr>
              <a:picLocks noChangeAspect="1"/>
            </p:cNvPicPr>
            <p:nvPr/>
          </p:nvPicPr>
          <p:blipFill rotWithShape="1">
            <a:blip r:embed="rId9"/>
            <a:srcRect l="25743" t="15511" r="19580" b="18304"/>
            <a:stretch/>
          </p:blipFill>
          <p:spPr>
            <a:xfrm>
              <a:off x="9267889" y="3073429"/>
              <a:ext cx="1450346" cy="1458216"/>
            </a:xfrm>
            <a:prstGeom prst="ellipse">
              <a:avLst/>
            </a:prstGeom>
          </p:spPr>
        </p:pic>
        <p:pic>
          <p:nvPicPr>
            <p:cNvPr id="9" name="Picture 8">
              <a:extLst>
                <a:ext uri="{FF2B5EF4-FFF2-40B4-BE49-F238E27FC236}">
                  <a16:creationId xmlns:a16="http://schemas.microsoft.com/office/drawing/2014/main" id="{CD95F2C0-7875-3E49-B1FC-93CD5A6E4842}"/>
                </a:ext>
              </a:extLst>
            </p:cNvPr>
            <p:cNvPicPr>
              <a:picLocks noChangeAspect="1"/>
            </p:cNvPicPr>
            <p:nvPr/>
          </p:nvPicPr>
          <p:blipFill rotWithShape="1">
            <a:blip r:embed="rId10"/>
            <a:srcRect l="27661" t="27865" r="25812" b="18362"/>
            <a:stretch/>
          </p:blipFill>
          <p:spPr>
            <a:xfrm>
              <a:off x="1302925" y="3111962"/>
              <a:ext cx="1499536" cy="1499306"/>
            </a:xfrm>
            <a:prstGeom prst="ellipse">
              <a:avLst/>
            </a:prstGeom>
          </p:spPr>
        </p:pic>
      </p:grpSp>
      <p:grpSp>
        <p:nvGrpSpPr>
          <p:cNvPr id="3" name="Group 2">
            <a:extLst>
              <a:ext uri="{FF2B5EF4-FFF2-40B4-BE49-F238E27FC236}">
                <a16:creationId xmlns:a16="http://schemas.microsoft.com/office/drawing/2014/main" id="{843B96A2-F6A8-1C42-9806-DB37A2632590}"/>
              </a:ext>
            </a:extLst>
          </p:cNvPr>
          <p:cNvGrpSpPr/>
          <p:nvPr/>
        </p:nvGrpSpPr>
        <p:grpSpPr>
          <a:xfrm>
            <a:off x="549111" y="1805948"/>
            <a:ext cx="3089085" cy="4071615"/>
            <a:chOff x="549111" y="1805948"/>
            <a:chExt cx="3089085" cy="4071615"/>
          </a:xfrm>
        </p:grpSpPr>
        <p:pic>
          <p:nvPicPr>
            <p:cNvPr id="35" name="Picture 34">
              <a:extLst>
                <a:ext uri="{FF2B5EF4-FFF2-40B4-BE49-F238E27FC236}">
                  <a16:creationId xmlns:a16="http://schemas.microsoft.com/office/drawing/2014/main" id="{2F2CD306-A913-194E-95F3-DE3AD85CE08D}"/>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567297" y="1805948"/>
              <a:ext cx="3070899" cy="4043080"/>
            </a:xfrm>
            <a:prstGeom prst="rect">
              <a:avLst/>
            </a:prstGeom>
            <a:ln>
              <a:solidFill>
                <a:schemeClr val="tx1"/>
              </a:solidFill>
            </a:ln>
          </p:spPr>
        </p:pic>
        <p:sp>
          <p:nvSpPr>
            <p:cNvPr id="41" name="TextBox 40">
              <a:extLst>
                <a:ext uri="{FF2B5EF4-FFF2-40B4-BE49-F238E27FC236}">
                  <a16:creationId xmlns:a16="http://schemas.microsoft.com/office/drawing/2014/main" id="{03FF1D14-DE12-AC4A-BC15-13014C7CB56D}"/>
                </a:ext>
              </a:extLst>
            </p:cNvPr>
            <p:cNvSpPr txBox="1"/>
            <p:nvPr/>
          </p:nvSpPr>
          <p:spPr>
            <a:xfrm>
              <a:off x="549111" y="5500092"/>
              <a:ext cx="3070899" cy="377471"/>
            </a:xfrm>
            <a:prstGeom prst="rect">
              <a:avLst/>
            </a:prstGeom>
            <a:solidFill>
              <a:schemeClr val="bg1">
                <a:alpha val="61000"/>
              </a:schemeClr>
            </a:solidFill>
          </p:spPr>
          <p:txBody>
            <a:bodyPr wrap="square" rtlCol="0">
              <a:spAutoFit/>
            </a:bodyPr>
            <a:lstStyle/>
            <a:p>
              <a:pPr algn="ctr"/>
              <a:r>
                <a:rPr lang="en-US" dirty="0" err="1"/>
                <a:t>Arvie</a:t>
              </a:r>
              <a:r>
                <a:rPr lang="en-US" dirty="0"/>
                <a:t> Violette</a:t>
              </a:r>
            </a:p>
          </p:txBody>
        </p:sp>
      </p:grpSp>
      <p:grpSp>
        <p:nvGrpSpPr>
          <p:cNvPr id="4" name="Group 3">
            <a:extLst>
              <a:ext uri="{FF2B5EF4-FFF2-40B4-BE49-F238E27FC236}">
                <a16:creationId xmlns:a16="http://schemas.microsoft.com/office/drawing/2014/main" id="{93C7DBF5-F8D5-9F47-9FE7-6529A4762C4A}"/>
              </a:ext>
            </a:extLst>
          </p:cNvPr>
          <p:cNvGrpSpPr/>
          <p:nvPr/>
        </p:nvGrpSpPr>
        <p:grpSpPr>
          <a:xfrm>
            <a:off x="8494825" y="1823877"/>
            <a:ext cx="3070899" cy="4025151"/>
            <a:chOff x="8494825" y="1823877"/>
            <a:chExt cx="3070899" cy="4025151"/>
          </a:xfrm>
        </p:grpSpPr>
        <p:pic>
          <p:nvPicPr>
            <p:cNvPr id="40" name="Picture 39">
              <a:extLst>
                <a:ext uri="{FF2B5EF4-FFF2-40B4-BE49-F238E27FC236}">
                  <a16:creationId xmlns:a16="http://schemas.microsoft.com/office/drawing/2014/main" id="{5ED30B40-FF88-8345-ABE0-97217539DE36}"/>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8494825" y="1823877"/>
              <a:ext cx="3018863" cy="4025151"/>
            </a:xfrm>
            <a:prstGeom prst="rect">
              <a:avLst/>
            </a:prstGeom>
            <a:ln>
              <a:solidFill>
                <a:schemeClr val="tx1"/>
              </a:solidFill>
            </a:ln>
          </p:spPr>
        </p:pic>
        <p:sp>
          <p:nvSpPr>
            <p:cNvPr id="42" name="TextBox 41">
              <a:extLst>
                <a:ext uri="{FF2B5EF4-FFF2-40B4-BE49-F238E27FC236}">
                  <a16:creationId xmlns:a16="http://schemas.microsoft.com/office/drawing/2014/main" id="{CD667E72-1357-E64B-809F-BD2939BADC9D}"/>
                </a:ext>
              </a:extLst>
            </p:cNvPr>
            <p:cNvSpPr txBox="1"/>
            <p:nvPr/>
          </p:nvSpPr>
          <p:spPr>
            <a:xfrm>
              <a:off x="8494825" y="5471557"/>
              <a:ext cx="3070899" cy="377471"/>
            </a:xfrm>
            <a:prstGeom prst="rect">
              <a:avLst/>
            </a:prstGeom>
            <a:solidFill>
              <a:schemeClr val="bg1">
                <a:alpha val="61000"/>
              </a:schemeClr>
            </a:solidFill>
          </p:spPr>
          <p:txBody>
            <a:bodyPr wrap="square" rtlCol="0">
              <a:spAutoFit/>
            </a:bodyPr>
            <a:lstStyle/>
            <a:p>
              <a:pPr algn="ctr"/>
              <a:r>
                <a:rPr lang="en-US" dirty="0"/>
                <a:t>Caroline Blythe</a:t>
              </a:r>
            </a:p>
          </p:txBody>
        </p:sp>
      </p:grpSp>
    </p:spTree>
    <p:extLst>
      <p:ext uri="{BB962C8B-B14F-4D97-AF65-F5344CB8AC3E}">
        <p14:creationId xmlns:p14="http://schemas.microsoft.com/office/powerpoint/2010/main" val="116015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0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2"/>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33"/>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1"/>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3"/>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9" grpId="0" animBg="1"/>
      <p:bldP spid="30" grpId="0" animBg="1"/>
      <p:bldP spid="31" grpId="0" animBg="1"/>
      <p:bldP spid="32" grpId="0" animBg="1"/>
      <p:bldP spid="3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2C362F-99CD-B447-9F72-5B778A0DA956}"/>
              </a:ext>
            </a:extLst>
          </p:cNvPr>
          <p:cNvSpPr>
            <a:spLocks noGrp="1"/>
          </p:cNvSpPr>
          <p:nvPr>
            <p:ph type="title"/>
          </p:nvPr>
        </p:nvSpPr>
        <p:spPr>
          <a:xfrm>
            <a:off x="354843" y="265265"/>
            <a:ext cx="11468562" cy="1263649"/>
          </a:xfrm>
        </p:spPr>
        <p:txBody>
          <a:bodyPr>
            <a:normAutofit fontScale="90000"/>
          </a:bodyPr>
          <a:lstStyle/>
          <a:p>
            <a:r>
              <a:rPr lang="en-US" dirty="0"/>
              <a:t>Does the plant give more C to fungi providing N?</a:t>
            </a:r>
          </a:p>
        </p:txBody>
      </p:sp>
      <p:pic>
        <p:nvPicPr>
          <p:cNvPr id="13" name="Content Placeholder 12">
            <a:extLst>
              <a:ext uri="{FF2B5EF4-FFF2-40B4-BE49-F238E27FC236}">
                <a16:creationId xmlns:a16="http://schemas.microsoft.com/office/drawing/2014/main" id="{A2D7F1B0-A584-AE45-9866-760036FC6A8A}"/>
              </a:ext>
            </a:extLst>
          </p:cNvPr>
          <p:cNvPicPr>
            <a:picLocks noGrp="1" noChangeAspect="1"/>
          </p:cNvPicPr>
          <p:nvPr>
            <p:ph idx="1"/>
          </p:nvPr>
        </p:nvPicPr>
        <p:blipFill>
          <a:blip r:embed="rId3"/>
          <a:stretch>
            <a:fillRect/>
          </a:stretch>
        </p:blipFill>
        <p:spPr>
          <a:xfrm>
            <a:off x="1580290" y="1388909"/>
            <a:ext cx="9195095" cy="5415516"/>
          </a:xfrm>
          <a:solidFill>
            <a:srgbClr val="FFFFFF"/>
          </a:solidFill>
        </p:spPr>
      </p:pic>
      <p:sp>
        <p:nvSpPr>
          <p:cNvPr id="8" name="Rectangle 7">
            <a:extLst>
              <a:ext uri="{FF2B5EF4-FFF2-40B4-BE49-F238E27FC236}">
                <a16:creationId xmlns:a16="http://schemas.microsoft.com/office/drawing/2014/main" id="{557D507D-FD83-4B43-946F-069F06D57564}"/>
              </a:ext>
            </a:extLst>
          </p:cNvPr>
          <p:cNvSpPr/>
          <p:nvPr/>
        </p:nvSpPr>
        <p:spPr>
          <a:xfrm>
            <a:off x="3399767" y="2310954"/>
            <a:ext cx="2486066" cy="25981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637A4900-97CE-AA4D-8C43-8D91F56F2075}"/>
              </a:ext>
            </a:extLst>
          </p:cNvPr>
          <p:cNvSpPr/>
          <p:nvPr/>
        </p:nvSpPr>
        <p:spPr>
          <a:xfrm>
            <a:off x="6114428" y="2268424"/>
            <a:ext cx="2731863" cy="275014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4414005E-62E8-9844-AAFB-3B1090E66BE9}"/>
              </a:ext>
            </a:extLst>
          </p:cNvPr>
          <p:cNvSpPr txBox="1">
            <a:spLocks/>
          </p:cNvSpPr>
          <p:nvPr/>
        </p:nvSpPr>
        <p:spPr>
          <a:xfrm>
            <a:off x="18428" y="5531293"/>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Yes, but only for </a:t>
            </a:r>
            <a:r>
              <a:rPr lang="en-US" sz="4000" i="1" dirty="0">
                <a:ea typeface="Arial" charset="0"/>
                <a:cs typeface="Arial" charset="0"/>
              </a:rPr>
              <a:t>Thelephora</a:t>
            </a:r>
            <a:endParaRPr lang="en-US" sz="4000" dirty="0">
              <a:ea typeface="Arial" charset="0"/>
              <a:cs typeface="Arial" charset="0"/>
            </a:endParaRPr>
          </a:p>
        </p:txBody>
      </p:sp>
      <p:sp>
        <p:nvSpPr>
          <p:cNvPr id="10" name="Title 1">
            <a:extLst>
              <a:ext uri="{FF2B5EF4-FFF2-40B4-BE49-F238E27FC236}">
                <a16:creationId xmlns:a16="http://schemas.microsoft.com/office/drawing/2014/main" id="{A6704B62-2DD0-FE43-99EB-FEFEE3B2DEA7}"/>
              </a:ext>
            </a:extLst>
          </p:cNvPr>
          <p:cNvSpPr txBox="1">
            <a:spLocks/>
          </p:cNvSpPr>
          <p:nvPr/>
        </p:nvSpPr>
        <p:spPr>
          <a:xfrm>
            <a:off x="-24617" y="36667"/>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C for N rewards depend on fungal identity</a:t>
            </a:r>
          </a:p>
        </p:txBody>
      </p:sp>
      <p:pic>
        <p:nvPicPr>
          <p:cNvPr id="14" name="Content Placeholder 12">
            <a:extLst>
              <a:ext uri="{FF2B5EF4-FFF2-40B4-BE49-F238E27FC236}">
                <a16:creationId xmlns:a16="http://schemas.microsoft.com/office/drawing/2014/main" id="{230848B0-37E3-B14A-A506-A806C8B2CC23}"/>
              </a:ext>
            </a:extLst>
          </p:cNvPr>
          <p:cNvPicPr>
            <a:picLocks noChangeAspect="1"/>
          </p:cNvPicPr>
          <p:nvPr/>
        </p:nvPicPr>
        <p:blipFill rotWithShape="1">
          <a:blip r:embed="rId4"/>
          <a:srcRect l="82506" t="38934" r="12914" b="47143"/>
          <a:stretch/>
        </p:blipFill>
        <p:spPr>
          <a:xfrm>
            <a:off x="8846291" y="3404481"/>
            <a:ext cx="733285" cy="1312687"/>
          </a:xfrm>
          <a:prstGeom prst="rect">
            <a:avLst/>
          </a:prstGeom>
          <a:solidFill>
            <a:srgbClr val="FFFFFF"/>
          </a:solidFill>
        </p:spPr>
      </p:pic>
      <p:sp>
        <p:nvSpPr>
          <p:cNvPr id="15" name="TextBox 14">
            <a:extLst>
              <a:ext uri="{FF2B5EF4-FFF2-40B4-BE49-F238E27FC236}">
                <a16:creationId xmlns:a16="http://schemas.microsoft.com/office/drawing/2014/main" id="{202FABAE-EB0B-3A47-A7F4-D6A438E5C1A7}"/>
              </a:ext>
            </a:extLst>
          </p:cNvPr>
          <p:cNvSpPr txBox="1"/>
          <p:nvPr/>
        </p:nvSpPr>
        <p:spPr>
          <a:xfrm>
            <a:off x="9465426" y="3506826"/>
            <a:ext cx="712054" cy="830997"/>
          </a:xfrm>
          <a:prstGeom prst="rect">
            <a:avLst/>
          </a:prstGeom>
          <a:solidFill>
            <a:srgbClr val="FFFFFF"/>
          </a:solidFill>
        </p:spPr>
        <p:txBody>
          <a:bodyPr wrap="none" rtlCol="0">
            <a:spAutoFit/>
          </a:bodyPr>
          <a:lstStyle/>
          <a:p>
            <a:r>
              <a:rPr lang="en-US" dirty="0">
                <a:solidFill>
                  <a:srgbClr val="000000"/>
                </a:solidFill>
              </a:rPr>
              <a:t>High</a:t>
            </a:r>
          </a:p>
          <a:p>
            <a:endParaRPr lang="en-US" sz="1200" dirty="0">
              <a:solidFill>
                <a:srgbClr val="000000"/>
              </a:solidFill>
            </a:endParaRPr>
          </a:p>
          <a:p>
            <a:r>
              <a:rPr lang="en-US" dirty="0">
                <a:solidFill>
                  <a:srgbClr val="000000"/>
                </a:solidFill>
              </a:rPr>
              <a:t>Low</a:t>
            </a:r>
          </a:p>
        </p:txBody>
      </p:sp>
      <p:sp>
        <p:nvSpPr>
          <p:cNvPr id="16" name="Rectangle 15">
            <a:extLst>
              <a:ext uri="{FF2B5EF4-FFF2-40B4-BE49-F238E27FC236}">
                <a16:creationId xmlns:a16="http://schemas.microsoft.com/office/drawing/2014/main" id="{0699D601-5104-AB40-8669-F5325E09525E}"/>
              </a:ext>
            </a:extLst>
          </p:cNvPr>
          <p:cNvSpPr/>
          <p:nvPr/>
        </p:nvSpPr>
        <p:spPr>
          <a:xfrm>
            <a:off x="9074886" y="2310954"/>
            <a:ext cx="1345085" cy="275014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62543D81-328A-0D4D-B887-16DE8869CB9B}"/>
              </a:ext>
            </a:extLst>
          </p:cNvPr>
          <p:cNvSpPr/>
          <p:nvPr/>
        </p:nvSpPr>
        <p:spPr>
          <a:xfrm>
            <a:off x="3227294" y="1899920"/>
            <a:ext cx="2777266"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CF29FC24-56E1-1949-A070-B748AC537A7B}"/>
              </a:ext>
            </a:extLst>
          </p:cNvPr>
          <p:cNvSpPr/>
          <p:nvPr/>
        </p:nvSpPr>
        <p:spPr>
          <a:xfrm>
            <a:off x="6091726" y="1899920"/>
            <a:ext cx="2777266"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686748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7" grpId="0" animBg="1"/>
      <p:bldP spid="10" grpId="0" animBg="1"/>
      <p:bldP spid="1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Content Placeholder 4" descr="A drawing of a palm tree&#10;&#10;Description automatically generated with low confidence">
            <a:extLst>
              <a:ext uri="{FF2B5EF4-FFF2-40B4-BE49-F238E27FC236}">
                <a16:creationId xmlns:a16="http://schemas.microsoft.com/office/drawing/2014/main" id="{9C97A000-82A1-4644-B710-7741539666BC}"/>
              </a:ext>
            </a:extLst>
          </p:cNvPr>
          <p:cNvPicPr>
            <a:picLocks noChangeAspect="1"/>
          </p:cNvPicPr>
          <p:nvPr/>
        </p:nvPicPr>
        <p:blipFill>
          <a:blip r:embed="rId2"/>
          <a:stretch>
            <a:fillRect/>
          </a:stretch>
        </p:blipFill>
        <p:spPr>
          <a:xfrm>
            <a:off x="893566" y="1933898"/>
            <a:ext cx="2704014" cy="3284631"/>
          </a:xfrm>
          <a:prstGeom prst="rect">
            <a:avLst/>
          </a:prstGeom>
        </p:spPr>
      </p:pic>
      <p:sp>
        <p:nvSpPr>
          <p:cNvPr id="2" name="Title 1">
            <a:extLst>
              <a:ext uri="{FF2B5EF4-FFF2-40B4-BE49-F238E27FC236}">
                <a16:creationId xmlns:a16="http://schemas.microsoft.com/office/drawing/2014/main" id="{AE0EDFD5-35C7-784B-BD18-BBCC9E99F3F9}"/>
              </a:ext>
            </a:extLst>
          </p:cNvPr>
          <p:cNvSpPr>
            <a:spLocks noGrp="1"/>
          </p:cNvSpPr>
          <p:nvPr>
            <p:ph type="title"/>
          </p:nvPr>
        </p:nvSpPr>
        <p:spPr>
          <a:xfrm>
            <a:off x="762000" y="530469"/>
            <a:ext cx="10668000" cy="1263649"/>
          </a:xfrm>
        </p:spPr>
        <p:txBody>
          <a:bodyPr>
            <a:normAutofit fontScale="90000"/>
          </a:bodyPr>
          <a:lstStyle/>
          <a:p>
            <a:r>
              <a:rPr lang="en-US" dirty="0"/>
              <a:t>Given a choice, which fungus got more C from the plant?</a:t>
            </a:r>
          </a:p>
        </p:txBody>
      </p:sp>
      <p:sp>
        <p:nvSpPr>
          <p:cNvPr id="3" name="Content Placeholder 2">
            <a:extLst>
              <a:ext uri="{FF2B5EF4-FFF2-40B4-BE49-F238E27FC236}">
                <a16:creationId xmlns:a16="http://schemas.microsoft.com/office/drawing/2014/main" id="{8FB6EAAC-51DB-3244-A2D2-8B5F0A397BF2}"/>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EB80A5E-A57A-6A46-BB7E-600A69CB1C47}"/>
              </a:ext>
            </a:extLst>
          </p:cNvPr>
          <p:cNvPicPr/>
          <p:nvPr/>
        </p:nvPicPr>
        <p:blipFill>
          <a:blip r:embed="rId3">
            <a:extLst>
              <a:ext uri="{28A0092B-C50C-407E-A947-70E740481C1C}">
                <a14:useLocalDpi xmlns:a14="http://schemas.microsoft.com/office/drawing/2010/main" val="0"/>
              </a:ext>
            </a:extLst>
          </a:blip>
          <a:stretch>
            <a:fillRect/>
          </a:stretch>
        </p:blipFill>
        <p:spPr>
          <a:xfrm>
            <a:off x="4181478" y="1933897"/>
            <a:ext cx="5943600" cy="3304540"/>
          </a:xfrm>
          <a:prstGeom prst="rect">
            <a:avLst/>
          </a:prstGeom>
          <a:solidFill>
            <a:srgbClr val="FFFFFF"/>
          </a:solidFill>
        </p:spPr>
      </p:pic>
      <p:sp>
        <p:nvSpPr>
          <p:cNvPr id="6" name="Rectangle 5">
            <a:extLst>
              <a:ext uri="{FF2B5EF4-FFF2-40B4-BE49-F238E27FC236}">
                <a16:creationId xmlns:a16="http://schemas.microsoft.com/office/drawing/2014/main" id="{07F0F367-6922-B845-B5AD-2D33DC209844}"/>
              </a:ext>
            </a:extLst>
          </p:cNvPr>
          <p:cNvSpPr/>
          <p:nvPr/>
        </p:nvSpPr>
        <p:spPr>
          <a:xfrm>
            <a:off x="5055354" y="2448013"/>
            <a:ext cx="2300288" cy="189860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A00146F-BEBD-5F4D-9D93-8A2BB5A8C115}"/>
              </a:ext>
            </a:extLst>
          </p:cNvPr>
          <p:cNvSpPr/>
          <p:nvPr/>
        </p:nvSpPr>
        <p:spPr>
          <a:xfrm>
            <a:off x="7402136" y="2425507"/>
            <a:ext cx="2390892" cy="2000412"/>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5EC290-C68A-D94D-AB43-34B3BE51629F}"/>
              </a:ext>
            </a:extLst>
          </p:cNvPr>
          <p:cNvSpPr txBox="1">
            <a:spLocks/>
          </p:cNvSpPr>
          <p:nvPr/>
        </p:nvSpPr>
        <p:spPr>
          <a:xfrm>
            <a:off x="0" y="5159723"/>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i="1" dirty="0">
                <a:ea typeface="Arial" charset="0"/>
                <a:cs typeface="Arial" charset="0"/>
              </a:rPr>
              <a:t>Thelephora</a:t>
            </a:r>
            <a:r>
              <a:rPr lang="en-US" sz="4000" dirty="0">
                <a:ea typeface="Arial" charset="0"/>
                <a:cs typeface="Arial" charset="0"/>
              </a:rPr>
              <a:t> (marginally) in high N; Suillus in low N.</a:t>
            </a:r>
            <a:endParaRPr lang="en-US" sz="4000" i="1" dirty="0">
              <a:ea typeface="Arial" charset="0"/>
              <a:cs typeface="Arial" charset="0"/>
            </a:endParaRPr>
          </a:p>
        </p:txBody>
      </p:sp>
      <p:sp>
        <p:nvSpPr>
          <p:cNvPr id="9" name="Title 1">
            <a:extLst>
              <a:ext uri="{FF2B5EF4-FFF2-40B4-BE49-F238E27FC236}">
                <a16:creationId xmlns:a16="http://schemas.microsoft.com/office/drawing/2014/main" id="{FFA98B08-769E-E543-9BC5-5770D44C4E0C}"/>
              </a:ext>
            </a:extLst>
          </p:cNvPr>
          <p:cNvSpPr txBox="1">
            <a:spLocks/>
          </p:cNvSpPr>
          <p:nvPr/>
        </p:nvSpPr>
        <p:spPr>
          <a:xfrm>
            <a:off x="140497" y="410004"/>
            <a:ext cx="12192000" cy="1312687"/>
          </a:xfrm>
          <a:prstGeom prst="rect">
            <a:avLst/>
          </a:prstGeom>
          <a:solidFill>
            <a:schemeClr val="bg1"/>
          </a:solidFill>
          <a:ln>
            <a:noFill/>
          </a:ln>
        </p:spPr>
        <p:txBody>
          <a:bodyPr vert="horz" lIns="274320" tIns="274320" rIns="274320" bIns="2743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C allocation responds to factors beyond N provisioning</a:t>
            </a:r>
          </a:p>
        </p:txBody>
      </p:sp>
      <p:sp>
        <p:nvSpPr>
          <p:cNvPr id="11" name="TextBox 10">
            <a:extLst>
              <a:ext uri="{FF2B5EF4-FFF2-40B4-BE49-F238E27FC236}">
                <a16:creationId xmlns:a16="http://schemas.microsoft.com/office/drawing/2014/main" id="{3E4079A3-A8D1-D748-8AE9-E5514D79210B}"/>
              </a:ext>
            </a:extLst>
          </p:cNvPr>
          <p:cNvSpPr txBox="1"/>
          <p:nvPr/>
        </p:nvSpPr>
        <p:spPr>
          <a:xfrm>
            <a:off x="2245573" y="4510865"/>
            <a:ext cx="2642070" cy="369332"/>
          </a:xfrm>
          <a:prstGeom prst="rect">
            <a:avLst/>
          </a:prstGeom>
          <a:solidFill>
            <a:schemeClr val="bg1"/>
          </a:solidFill>
        </p:spPr>
        <p:txBody>
          <a:bodyPr wrap="none" rtlCol="0">
            <a:spAutoFit/>
          </a:bodyPr>
          <a:lstStyle/>
          <a:p>
            <a:r>
              <a:rPr lang="en-US" dirty="0"/>
              <a:t>More C to competitor</a:t>
            </a:r>
          </a:p>
        </p:txBody>
      </p:sp>
      <p:sp>
        <p:nvSpPr>
          <p:cNvPr id="12" name="Rectangle 11">
            <a:extLst>
              <a:ext uri="{FF2B5EF4-FFF2-40B4-BE49-F238E27FC236}">
                <a16:creationId xmlns:a16="http://schemas.microsoft.com/office/drawing/2014/main" id="{F42D155C-B954-614A-A5E5-D05E9B60414A}"/>
              </a:ext>
            </a:extLst>
          </p:cNvPr>
          <p:cNvSpPr/>
          <p:nvPr/>
        </p:nvSpPr>
        <p:spPr>
          <a:xfrm>
            <a:off x="5998008" y="4480003"/>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12649589-F101-294D-80AB-D13E712D1894}"/>
              </a:ext>
            </a:extLst>
          </p:cNvPr>
          <p:cNvSpPr/>
          <p:nvPr/>
        </p:nvSpPr>
        <p:spPr>
          <a:xfrm>
            <a:off x="6704173" y="4480003"/>
            <a:ext cx="448467"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2DADA74-8401-4148-8B2A-9D5B17F1F7AE}"/>
              </a:ext>
            </a:extLst>
          </p:cNvPr>
          <p:cNvSpPr/>
          <p:nvPr/>
        </p:nvSpPr>
        <p:spPr>
          <a:xfrm>
            <a:off x="8446568" y="4491458"/>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BBE81E-E2B6-8141-962C-86F2D3BC04F9}"/>
              </a:ext>
            </a:extLst>
          </p:cNvPr>
          <p:cNvSpPr/>
          <p:nvPr/>
        </p:nvSpPr>
        <p:spPr>
          <a:xfrm>
            <a:off x="9152733" y="4491458"/>
            <a:ext cx="448467"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F2C23D61-C385-304E-A21A-DABC7650B628}"/>
              </a:ext>
            </a:extLst>
          </p:cNvPr>
          <p:cNvSpPr/>
          <p:nvPr/>
        </p:nvSpPr>
        <p:spPr>
          <a:xfrm>
            <a:off x="4460995" y="2426890"/>
            <a:ext cx="291949"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Box 9">
            <a:extLst>
              <a:ext uri="{FF2B5EF4-FFF2-40B4-BE49-F238E27FC236}">
                <a16:creationId xmlns:a16="http://schemas.microsoft.com/office/drawing/2014/main" id="{E813FEF9-CAEB-E641-B4EE-BBB7EE15116E}"/>
              </a:ext>
            </a:extLst>
          </p:cNvPr>
          <p:cNvSpPr txBox="1"/>
          <p:nvPr/>
        </p:nvSpPr>
        <p:spPr>
          <a:xfrm>
            <a:off x="3238253" y="1918663"/>
            <a:ext cx="1625766" cy="369332"/>
          </a:xfrm>
          <a:prstGeom prst="rect">
            <a:avLst/>
          </a:prstGeom>
          <a:solidFill>
            <a:schemeClr val="bg1"/>
          </a:solidFill>
        </p:spPr>
        <p:txBody>
          <a:bodyPr wrap="none" rtlCol="0">
            <a:spAutoFit/>
          </a:bodyPr>
          <a:lstStyle/>
          <a:p>
            <a:r>
              <a:rPr lang="en-US" dirty="0"/>
              <a:t>More C to Tt</a:t>
            </a:r>
          </a:p>
        </p:txBody>
      </p:sp>
      <p:sp>
        <p:nvSpPr>
          <p:cNvPr id="17" name="Rectangle 16">
            <a:extLst>
              <a:ext uri="{FF2B5EF4-FFF2-40B4-BE49-F238E27FC236}">
                <a16:creationId xmlns:a16="http://schemas.microsoft.com/office/drawing/2014/main" id="{3C1E893F-4671-CA40-A2FB-F7DCA2EFA96C}"/>
              </a:ext>
            </a:extLst>
          </p:cNvPr>
          <p:cNvSpPr/>
          <p:nvPr/>
        </p:nvSpPr>
        <p:spPr>
          <a:xfrm>
            <a:off x="5138770" y="2400514"/>
            <a:ext cx="2300288" cy="160021"/>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194FDC-AD76-CC46-8FD8-D271C0B0EDBE}"/>
              </a:ext>
            </a:extLst>
          </p:cNvPr>
          <p:cNvSpPr/>
          <p:nvPr/>
        </p:nvSpPr>
        <p:spPr>
          <a:xfrm>
            <a:off x="7492740" y="2457625"/>
            <a:ext cx="2300288" cy="590373"/>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580535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4"/>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6"/>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xit" presetSubtype="0" fill="hold" grpId="0" nodeType="clickEffect">
                                  <p:stCondLst>
                                    <p:cond delay="0"/>
                                  </p:stCondLst>
                                  <p:childTnLst>
                                    <p:set>
                                      <p:cBhvr>
                                        <p:cTn id="32" dur="1" fill="hold">
                                          <p:stCondLst>
                                            <p:cond delay="0"/>
                                          </p:stCondLst>
                                        </p:cTn>
                                        <p:tgtEl>
                                          <p:spTgt spid="7"/>
                                        </p:tgtEl>
                                        <p:attrNameLst>
                                          <p:attrName>style.visibility</p:attrName>
                                        </p:attrNameLst>
                                      </p:cBhvr>
                                      <p:to>
                                        <p:strVal val="hidden"/>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5" grpId="0" animBg="1"/>
      <p:bldP spid="9" grpId="0" animBg="1"/>
      <p:bldP spid="11" grpId="0" animBg="1"/>
      <p:bldP spid="12" grpId="0" animBg="1"/>
      <p:bldP spid="13" grpId="0" animBg="1"/>
      <p:bldP spid="14" grpId="0" animBg="1"/>
      <p:bldP spid="15" grpId="0" animBg="1"/>
      <p:bldP spid="16"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BBF1A5-3A9C-164D-B9D6-EB6B25CBC569}"/>
              </a:ext>
            </a:extLst>
          </p:cNvPr>
          <p:cNvSpPr>
            <a:spLocks noGrp="1"/>
          </p:cNvSpPr>
          <p:nvPr>
            <p:ph type="title"/>
          </p:nvPr>
        </p:nvSpPr>
        <p:spPr>
          <a:xfrm>
            <a:off x="762000" y="509587"/>
            <a:ext cx="10668000" cy="1263649"/>
          </a:xfrm>
        </p:spPr>
        <p:txBody>
          <a:bodyPr>
            <a:normAutofit fontScale="90000"/>
          </a:bodyPr>
          <a:lstStyle/>
          <a:p>
            <a:r>
              <a:rPr lang="en-US" dirty="0"/>
              <a:t>... and is the plant’s “preferred” fungus more helpful to growth? (Tt high, </a:t>
            </a:r>
            <a:r>
              <a:rPr lang="en-US" dirty="0" err="1"/>
              <a:t>Sp</a:t>
            </a:r>
            <a:r>
              <a:rPr lang="en-US" dirty="0"/>
              <a:t> low)</a:t>
            </a:r>
          </a:p>
        </p:txBody>
      </p:sp>
      <p:pic>
        <p:nvPicPr>
          <p:cNvPr id="11" name="Content Placeholder 10">
            <a:extLst>
              <a:ext uri="{FF2B5EF4-FFF2-40B4-BE49-F238E27FC236}">
                <a16:creationId xmlns:a16="http://schemas.microsoft.com/office/drawing/2014/main" id="{D9CBDEC2-905B-5B47-97A1-E4DF2D0FAEC9}"/>
              </a:ext>
            </a:extLst>
          </p:cNvPr>
          <p:cNvPicPr>
            <a:picLocks noGrp="1" noChangeAspect="1"/>
          </p:cNvPicPr>
          <p:nvPr>
            <p:ph idx="1"/>
          </p:nvPr>
        </p:nvPicPr>
        <p:blipFill>
          <a:blip r:embed="rId3"/>
          <a:stretch>
            <a:fillRect/>
          </a:stretch>
        </p:blipFill>
        <p:spPr>
          <a:xfrm>
            <a:off x="2526242" y="1997293"/>
            <a:ext cx="6872296" cy="3820891"/>
          </a:xfrm>
          <a:solidFill>
            <a:srgbClr val="FFFFFF"/>
          </a:solidFill>
        </p:spPr>
      </p:pic>
      <p:sp>
        <p:nvSpPr>
          <p:cNvPr id="12" name="Rectangle 11">
            <a:extLst>
              <a:ext uri="{FF2B5EF4-FFF2-40B4-BE49-F238E27FC236}">
                <a16:creationId xmlns:a16="http://schemas.microsoft.com/office/drawing/2014/main" id="{F13789E8-5FD8-D443-A8BE-B87E771CDA34}"/>
              </a:ext>
            </a:extLst>
          </p:cNvPr>
          <p:cNvSpPr/>
          <p:nvPr/>
        </p:nvSpPr>
        <p:spPr>
          <a:xfrm>
            <a:off x="3414713" y="2543175"/>
            <a:ext cx="2681288" cy="168592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9E28FFB8-5ECE-1044-AB14-4AF0C71E172B}"/>
              </a:ext>
            </a:extLst>
          </p:cNvPr>
          <p:cNvSpPr/>
          <p:nvPr/>
        </p:nvSpPr>
        <p:spPr>
          <a:xfrm>
            <a:off x="6280675" y="2543175"/>
            <a:ext cx="2681288" cy="168592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a:extLst>
              <a:ext uri="{FF2B5EF4-FFF2-40B4-BE49-F238E27FC236}">
                <a16:creationId xmlns:a16="http://schemas.microsoft.com/office/drawing/2014/main" id="{595E2384-FD6D-4C40-B786-2A51E0F44EEA}"/>
              </a:ext>
            </a:extLst>
          </p:cNvPr>
          <p:cNvSpPr txBox="1">
            <a:spLocks/>
          </p:cNvSpPr>
          <p:nvPr/>
        </p:nvSpPr>
        <p:spPr>
          <a:xfrm>
            <a:off x="0" y="509587"/>
            <a:ext cx="12192000" cy="1312687"/>
          </a:xfrm>
          <a:prstGeom prst="rect">
            <a:avLst/>
          </a:prstGeom>
          <a:solidFill>
            <a:schemeClr val="bg1"/>
          </a:solidFill>
          <a:ln>
            <a:noFill/>
          </a:ln>
        </p:spPr>
        <p:txBody>
          <a:bodyPr vert="horz" lIns="274320" tIns="274320" rIns="274320" bIns="274320" rtlCol="0" anchor="ctr">
            <a:normAutofit fontScale="925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C allocation may not reflect long-term growth benefits.</a:t>
            </a:r>
          </a:p>
        </p:txBody>
      </p:sp>
      <p:sp>
        <p:nvSpPr>
          <p:cNvPr id="8" name="Rectangle 7">
            <a:extLst>
              <a:ext uri="{FF2B5EF4-FFF2-40B4-BE49-F238E27FC236}">
                <a16:creationId xmlns:a16="http://schemas.microsoft.com/office/drawing/2014/main" id="{03C0861F-AFA3-FA46-93E7-F79C2D5460B7}"/>
              </a:ext>
            </a:extLst>
          </p:cNvPr>
          <p:cNvSpPr/>
          <p:nvPr/>
        </p:nvSpPr>
        <p:spPr>
          <a:xfrm>
            <a:off x="3915208" y="4729730"/>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41CAD217-9258-5443-8BA5-C257C1EBC850}"/>
              </a:ext>
            </a:extLst>
          </p:cNvPr>
          <p:cNvSpPr/>
          <p:nvPr/>
        </p:nvSpPr>
        <p:spPr>
          <a:xfrm>
            <a:off x="4800656" y="4724734"/>
            <a:ext cx="392633"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FE73D42-19C2-4B4A-966E-B7CEA33A65FD}"/>
              </a:ext>
            </a:extLst>
          </p:cNvPr>
          <p:cNvSpPr/>
          <p:nvPr/>
        </p:nvSpPr>
        <p:spPr>
          <a:xfrm>
            <a:off x="4357932" y="4279071"/>
            <a:ext cx="392632" cy="58163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1FE2DBFC-056B-D04F-BF72-D8D2CFD351E3}"/>
              </a:ext>
            </a:extLst>
          </p:cNvPr>
          <p:cNvSpPr/>
          <p:nvPr/>
        </p:nvSpPr>
        <p:spPr>
          <a:xfrm>
            <a:off x="5243380" y="4590209"/>
            <a:ext cx="392633"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DCAA238-3C1D-E34F-A352-BEC4C29BE07B}"/>
              </a:ext>
            </a:extLst>
          </p:cNvPr>
          <p:cNvSpPr/>
          <p:nvPr/>
        </p:nvSpPr>
        <p:spPr>
          <a:xfrm>
            <a:off x="5243381" y="4307935"/>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AEAF29B-66DD-6A4D-9BAC-F5D0CB5D9EC2}"/>
              </a:ext>
            </a:extLst>
          </p:cNvPr>
          <p:cNvSpPr/>
          <p:nvPr/>
        </p:nvSpPr>
        <p:spPr>
          <a:xfrm>
            <a:off x="5703367" y="4308122"/>
            <a:ext cx="392633" cy="416611"/>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 name="Group 2">
            <a:extLst>
              <a:ext uri="{FF2B5EF4-FFF2-40B4-BE49-F238E27FC236}">
                <a16:creationId xmlns:a16="http://schemas.microsoft.com/office/drawing/2014/main" id="{404FA6BB-E94E-B342-B2D9-15B564D63709}"/>
              </a:ext>
            </a:extLst>
          </p:cNvPr>
          <p:cNvGrpSpPr/>
          <p:nvPr/>
        </p:nvGrpSpPr>
        <p:grpSpPr>
          <a:xfrm>
            <a:off x="6766391" y="4286566"/>
            <a:ext cx="2180792" cy="712613"/>
            <a:chOff x="6766391" y="4286566"/>
            <a:chExt cx="2180792" cy="712613"/>
          </a:xfrm>
        </p:grpSpPr>
        <p:sp>
          <p:nvSpPr>
            <p:cNvPr id="17" name="Rectangle 16">
              <a:extLst>
                <a:ext uri="{FF2B5EF4-FFF2-40B4-BE49-F238E27FC236}">
                  <a16:creationId xmlns:a16="http://schemas.microsoft.com/office/drawing/2014/main" id="{A204CA86-51AF-1648-B722-A6350D5A32F3}"/>
                </a:ext>
              </a:extLst>
            </p:cNvPr>
            <p:cNvSpPr/>
            <p:nvPr/>
          </p:nvSpPr>
          <p:spPr>
            <a:xfrm>
              <a:off x="6766391" y="4737225"/>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D9FBC4F-2F1F-1F4C-9809-2B162545C56B}"/>
                </a:ext>
              </a:extLst>
            </p:cNvPr>
            <p:cNvSpPr/>
            <p:nvPr/>
          </p:nvSpPr>
          <p:spPr>
            <a:xfrm>
              <a:off x="7651839" y="4732229"/>
              <a:ext cx="392633"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4411642-44F3-D748-879F-E066FA901A64}"/>
                </a:ext>
              </a:extLst>
            </p:cNvPr>
            <p:cNvSpPr/>
            <p:nvPr/>
          </p:nvSpPr>
          <p:spPr>
            <a:xfrm>
              <a:off x="7209115" y="4286566"/>
              <a:ext cx="392632" cy="581636"/>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9467BDB1-D7CB-7742-A801-0DA140B95439}"/>
                </a:ext>
              </a:extLst>
            </p:cNvPr>
            <p:cNvSpPr/>
            <p:nvPr/>
          </p:nvSpPr>
          <p:spPr>
            <a:xfrm>
              <a:off x="8094563" y="4597704"/>
              <a:ext cx="392633" cy="261954"/>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9793B140-8BF0-7449-AB17-B43AD497A434}"/>
                </a:ext>
              </a:extLst>
            </p:cNvPr>
            <p:cNvSpPr/>
            <p:nvPr/>
          </p:nvSpPr>
          <p:spPr>
            <a:xfrm>
              <a:off x="8094564" y="4315430"/>
              <a:ext cx="392632" cy="261954"/>
            </a:xfrm>
            <a:prstGeom prst="rect">
              <a:avLst/>
            </a:prstGeom>
            <a:noFill/>
            <a:ln w="57150">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39344DF0-2460-CA4C-927A-EF0822D32D12}"/>
                </a:ext>
              </a:extLst>
            </p:cNvPr>
            <p:cNvSpPr/>
            <p:nvPr/>
          </p:nvSpPr>
          <p:spPr>
            <a:xfrm>
              <a:off x="8554550" y="4315617"/>
              <a:ext cx="392633" cy="416611"/>
            </a:xfrm>
            <a:prstGeom prst="rect">
              <a:avLst/>
            </a:prstGeom>
            <a:noFill/>
            <a:ln w="57150">
              <a:solidFill>
                <a:srgbClr val="8D52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extBox 3">
            <a:extLst>
              <a:ext uri="{FF2B5EF4-FFF2-40B4-BE49-F238E27FC236}">
                <a16:creationId xmlns:a16="http://schemas.microsoft.com/office/drawing/2014/main" id="{A8CDC1EF-65C8-4F4E-96C8-3A4327191029}"/>
              </a:ext>
            </a:extLst>
          </p:cNvPr>
          <p:cNvSpPr txBox="1"/>
          <p:nvPr/>
        </p:nvSpPr>
        <p:spPr>
          <a:xfrm>
            <a:off x="4996972" y="5166920"/>
            <a:ext cx="3971925" cy="376742"/>
          </a:xfrm>
          <a:prstGeom prst="rect">
            <a:avLst/>
          </a:prstGeom>
          <a:solidFill>
            <a:srgbClr val="FFFFFF"/>
          </a:solidFill>
        </p:spPr>
        <p:txBody>
          <a:bodyPr wrap="square" rtlCol="0">
            <a:spAutoFit/>
          </a:bodyPr>
          <a:lstStyle/>
          <a:p>
            <a:r>
              <a:rPr lang="en-US" dirty="0">
                <a:solidFill>
                  <a:srgbClr val="000000"/>
                </a:solidFill>
              </a:rPr>
              <a:t>Fungal treatment</a:t>
            </a:r>
          </a:p>
        </p:txBody>
      </p:sp>
      <p:sp>
        <p:nvSpPr>
          <p:cNvPr id="5" name="Title 1">
            <a:extLst>
              <a:ext uri="{FF2B5EF4-FFF2-40B4-BE49-F238E27FC236}">
                <a16:creationId xmlns:a16="http://schemas.microsoft.com/office/drawing/2014/main" id="{EF353614-EBE9-674A-8684-6D80D65E936A}"/>
              </a:ext>
            </a:extLst>
          </p:cNvPr>
          <p:cNvSpPr txBox="1">
            <a:spLocks/>
          </p:cNvSpPr>
          <p:nvPr/>
        </p:nvSpPr>
        <p:spPr>
          <a:xfrm>
            <a:off x="0" y="5201258"/>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Yes, in high N. In low N, nothing grew well.</a:t>
            </a:r>
          </a:p>
        </p:txBody>
      </p:sp>
    </p:spTree>
    <p:extLst>
      <p:ext uri="{BB962C8B-B14F-4D97-AF65-F5344CB8AC3E}">
        <p14:creationId xmlns:p14="http://schemas.microsoft.com/office/powerpoint/2010/main" val="33121370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xit"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hidden"/>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7" grpId="0" animBg="1"/>
      <p:bldP spid="8" grpId="0" animBg="1"/>
      <p:bldP spid="9" grpId="0" animBg="1"/>
      <p:bldP spid="10" grpId="0" animBg="1"/>
      <p:bldP spid="14" grpId="0" animBg="1"/>
      <p:bldP spid="15" grpId="0" animBg="1"/>
      <p:bldP spid="16" grpId="0" animBg="1"/>
      <p:bldP spid="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522C-6017-A84F-B062-B61D40A83B7A}"/>
              </a:ext>
            </a:extLst>
          </p:cNvPr>
          <p:cNvSpPr>
            <a:spLocks noGrp="1"/>
          </p:cNvSpPr>
          <p:nvPr>
            <p:ph type="title"/>
          </p:nvPr>
        </p:nvSpPr>
        <p:spPr>
          <a:xfrm>
            <a:off x="762000" y="1528717"/>
            <a:ext cx="3810000" cy="3805283"/>
          </a:xfrm>
        </p:spPr>
        <p:txBody>
          <a:bodyPr>
            <a:normAutofit/>
          </a:bodyPr>
          <a:lstStyle/>
          <a:p>
            <a:r>
              <a:rPr lang="en-US" dirty="0"/>
              <a:t>Conclusions</a:t>
            </a:r>
          </a:p>
        </p:txBody>
      </p:sp>
      <p:graphicFrame>
        <p:nvGraphicFramePr>
          <p:cNvPr id="5" name="Content Placeholder 2">
            <a:extLst>
              <a:ext uri="{FF2B5EF4-FFF2-40B4-BE49-F238E27FC236}">
                <a16:creationId xmlns:a16="http://schemas.microsoft.com/office/drawing/2014/main" id="{3FE19D8D-28EC-4439-968E-17014AB187BF}"/>
              </a:ext>
            </a:extLst>
          </p:cNvPr>
          <p:cNvGraphicFramePr>
            <a:graphicFrameLocks noGrp="1"/>
          </p:cNvGraphicFramePr>
          <p:nvPr>
            <p:ph idx="1"/>
            <p:extLst>
              <p:ext uri="{D42A27DB-BD31-4B8C-83A1-F6EECF244321}">
                <p14:modId xmlns:p14="http://schemas.microsoft.com/office/powerpoint/2010/main" val="4214002452"/>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6029615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0DA4EF8-B183-4116-BB6D-244E5C2786B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9F3E753-2594-430E-A003-F1B09DE2EC4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0969627D-77F2-4362-9A81-5BD23AAB3DD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BCCA0B13-2E52-4D86-A67C-1669774C6B96}"/>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90E4B2A5-10F7-4180-8957-8CA06810D778}"/>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0F55206F-1613-4922-953A-7DAC7EE6156D}"/>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5DD5A1FD-63E5-4834-9F06-5C6C226974A1}"/>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18E10759-49E7-4D1E-A7CC-FBEB6C11F7DE}"/>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8A1381EA-8D0B-924C-A58B-CE80D1018B1E}"/>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3A02002A-E679-9948-BC72-010964C58C27}"/>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3803265A-B01B-904C-94B5-BB476829F26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0">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picture containing tree, outdoor, sky, plant&#10;&#10;Description automatically generated">
            <a:extLst>
              <a:ext uri="{FF2B5EF4-FFF2-40B4-BE49-F238E27FC236}">
                <a16:creationId xmlns:a16="http://schemas.microsoft.com/office/drawing/2014/main" id="{6B7EE1A9-5CFB-4347-857F-4CD8E02B2EEB}"/>
              </a:ext>
            </a:extLst>
          </p:cNvPr>
          <p:cNvPicPr>
            <a:picLocks noChangeAspect="1"/>
          </p:cNvPicPr>
          <p:nvPr/>
        </p:nvPicPr>
        <p:blipFill rotWithShape="1">
          <a:blip r:embed="rId2"/>
          <a:srcRect t="10377" r="1" b="14621"/>
          <a:stretch/>
        </p:blipFill>
        <p:spPr>
          <a:xfrm>
            <a:off x="20" y="10"/>
            <a:ext cx="12191435" cy="6857989"/>
          </a:xfrm>
          <a:prstGeom prst="rect">
            <a:avLst/>
          </a:prstGeom>
        </p:spPr>
      </p:pic>
      <p:sp>
        <p:nvSpPr>
          <p:cNvPr id="16" name="Rectangle 12">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6C4A2D5-E709-8443-9D16-4A3F9FC9E743}"/>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5000" dirty="0">
                <a:solidFill>
                  <a:srgbClr val="FFFFFF"/>
                </a:solidFill>
              </a:rPr>
              <a:t>How does water and N stress affect symbiosis?</a:t>
            </a:r>
          </a:p>
        </p:txBody>
      </p:sp>
      <p:sp>
        <p:nvSpPr>
          <p:cNvPr id="3" name="Text Placeholder 2">
            <a:extLst>
              <a:ext uri="{FF2B5EF4-FFF2-40B4-BE49-F238E27FC236}">
                <a16:creationId xmlns:a16="http://schemas.microsoft.com/office/drawing/2014/main" id="{E7271B10-3BC9-5242-9952-53838D59B58A}"/>
              </a:ext>
            </a:extLst>
          </p:cNvPr>
          <p:cNvSpPr>
            <a:spLocks noGrp="1"/>
          </p:cNvSpPr>
          <p:nvPr>
            <p:ph type="body" idx="1"/>
          </p:nvPr>
        </p:nvSpPr>
        <p:spPr>
          <a:xfrm>
            <a:off x="762000" y="5333998"/>
            <a:ext cx="5334000" cy="762000"/>
          </a:xfrm>
        </p:spPr>
        <p:txBody>
          <a:bodyPr vert="horz" lIns="91440" tIns="45720" rIns="91440" bIns="45720" rtlCol="0" anchor="t">
            <a:normAutofit/>
          </a:bodyPr>
          <a:lstStyle/>
          <a:p>
            <a:endParaRPr lang="en-US">
              <a:solidFill>
                <a:srgbClr val="FFFFFF"/>
              </a:solidFill>
            </a:endParaRPr>
          </a:p>
        </p:txBody>
      </p:sp>
    </p:spTree>
    <p:extLst>
      <p:ext uri="{BB962C8B-B14F-4D97-AF65-F5344CB8AC3E}">
        <p14:creationId xmlns:p14="http://schemas.microsoft.com/office/powerpoint/2010/main" val="2018835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8522C-6017-A84F-B062-B61D40A83B7A}"/>
              </a:ext>
            </a:extLst>
          </p:cNvPr>
          <p:cNvSpPr>
            <a:spLocks noGrp="1"/>
          </p:cNvSpPr>
          <p:nvPr>
            <p:ph type="title"/>
          </p:nvPr>
        </p:nvSpPr>
        <p:spPr>
          <a:xfrm>
            <a:off x="762000" y="1528717"/>
            <a:ext cx="3293165" cy="3805283"/>
          </a:xfrm>
        </p:spPr>
        <p:txBody>
          <a:bodyPr>
            <a:normAutofit/>
          </a:bodyPr>
          <a:lstStyle/>
          <a:p>
            <a:r>
              <a:rPr lang="en-US" dirty="0"/>
              <a:t>What we know</a:t>
            </a:r>
          </a:p>
        </p:txBody>
      </p:sp>
      <p:graphicFrame>
        <p:nvGraphicFramePr>
          <p:cNvPr id="5" name="Content Placeholder 2">
            <a:extLst>
              <a:ext uri="{FF2B5EF4-FFF2-40B4-BE49-F238E27FC236}">
                <a16:creationId xmlns:a16="http://schemas.microsoft.com/office/drawing/2014/main" id="{3FE19D8D-28EC-4439-968E-17014AB187BF}"/>
              </a:ext>
            </a:extLst>
          </p:cNvPr>
          <p:cNvGraphicFramePr>
            <a:graphicFrameLocks noGrp="1"/>
          </p:cNvGraphicFramePr>
          <p:nvPr>
            <p:ph idx="1"/>
            <p:extLst>
              <p:ext uri="{D42A27DB-BD31-4B8C-83A1-F6EECF244321}">
                <p14:modId xmlns:p14="http://schemas.microsoft.com/office/powerpoint/2010/main" val="4240133188"/>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12992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10DA4EF8-B183-4116-BB6D-244E5C2786B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89F3E753-2594-430E-A003-F1B09DE2EC4A}"/>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0969627D-77F2-4362-9A81-5BD23AAB3DD4}"/>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90E4B2A5-10F7-4180-8957-8CA06810D778}"/>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0F55206F-1613-4922-953A-7DAC7EE6156D}"/>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5DD5A1FD-63E5-4834-9F06-5C6C226974A1}"/>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
                                            <p:graphicEl>
                                              <a:dgm id="{792A284D-0C02-E841-81E7-F356DD2E781C}"/>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5">
                                            <p:graphicEl>
                                              <a:dgm id="{8FC1B8D9-B73C-7F45-A475-C8FF7FD3BA95}"/>
                                            </p:graphic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5">
                                            <p:graphicEl>
                                              <a:dgm id="{6575BF00-244E-CB4B-9386-1A96BE917241}"/>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icture containing outdoor, grass, sunset&#10;&#10;Description automatically generated">
            <a:extLst>
              <a:ext uri="{FF2B5EF4-FFF2-40B4-BE49-F238E27FC236}">
                <a16:creationId xmlns:a16="http://schemas.microsoft.com/office/drawing/2014/main" id="{2ADAF4EB-C07B-2F4C-A594-1FAA1D0493E3}"/>
              </a:ext>
            </a:extLst>
          </p:cNvPr>
          <p:cNvPicPr>
            <a:picLocks noGrp="1" noChangeAspect="1"/>
          </p:cNvPicPr>
          <p:nvPr>
            <p:ph idx="1"/>
          </p:nvPr>
        </p:nvPicPr>
        <p:blipFill rotWithShape="1">
          <a:blip r:embed="rId3"/>
          <a:srcRect r="1" b="24998"/>
          <a:stretch/>
        </p:blipFill>
        <p:spPr>
          <a:xfrm rot="10800000">
            <a:off x="20" y="10"/>
            <a:ext cx="12191435" cy="6857989"/>
          </a:xfrm>
          <a:prstGeom prst="rect">
            <a:avLst/>
          </a:prstGeom>
        </p:spPr>
      </p:pic>
      <p:sp>
        <p:nvSpPr>
          <p:cNvPr id="2" name="Title 1">
            <a:extLst>
              <a:ext uri="{FF2B5EF4-FFF2-40B4-BE49-F238E27FC236}">
                <a16:creationId xmlns:a16="http://schemas.microsoft.com/office/drawing/2014/main" id="{0822E805-D2AA-CA4E-887E-7628D17A9090}"/>
              </a:ext>
            </a:extLst>
          </p:cNvPr>
          <p:cNvSpPr>
            <a:spLocks noGrp="1"/>
          </p:cNvSpPr>
          <p:nvPr>
            <p:ph type="title"/>
          </p:nvPr>
        </p:nvSpPr>
        <p:spPr>
          <a:xfrm>
            <a:off x="304800" y="746680"/>
            <a:ext cx="6096000" cy="1266824"/>
          </a:xfrm>
        </p:spPr>
        <p:txBody>
          <a:bodyPr vert="horz" lIns="91440" tIns="45720" rIns="91440" bIns="45720" rtlCol="0" anchor="b" anchorCtr="0">
            <a:normAutofit/>
          </a:bodyPr>
          <a:lstStyle/>
          <a:p>
            <a:r>
              <a:rPr lang="en-US" sz="5000" dirty="0">
                <a:solidFill>
                  <a:srgbClr val="FFFFFF"/>
                </a:solidFill>
              </a:rPr>
              <a:t>Acknowledgements</a:t>
            </a:r>
          </a:p>
        </p:txBody>
      </p:sp>
      <p:sp>
        <p:nvSpPr>
          <p:cNvPr id="5" name="TextBox 4">
            <a:extLst>
              <a:ext uri="{FF2B5EF4-FFF2-40B4-BE49-F238E27FC236}">
                <a16:creationId xmlns:a16="http://schemas.microsoft.com/office/drawing/2014/main" id="{F8D20C35-3684-464C-B439-AAC02B83EB95}"/>
              </a:ext>
            </a:extLst>
          </p:cNvPr>
          <p:cNvSpPr txBox="1"/>
          <p:nvPr/>
        </p:nvSpPr>
        <p:spPr>
          <a:xfrm>
            <a:off x="304800" y="2236089"/>
            <a:ext cx="5791200" cy="4247317"/>
          </a:xfrm>
          <a:prstGeom prst="rect">
            <a:avLst/>
          </a:prstGeom>
          <a:solidFill>
            <a:schemeClr val="bg1">
              <a:alpha val="49000"/>
            </a:schemeClr>
          </a:solidFill>
        </p:spPr>
        <p:txBody>
          <a:bodyPr wrap="square" rtlCol="0">
            <a:spAutoFit/>
          </a:bodyPr>
          <a:lstStyle/>
          <a:p>
            <a:r>
              <a:rPr lang="en-US" b="1" dirty="0"/>
              <a:t>Collaborators and mentors: </a:t>
            </a:r>
            <a:r>
              <a:rPr lang="en-US" dirty="0"/>
              <a:t>Holly Moeller, Kabir Peay, Tadashi </a:t>
            </a:r>
            <a:r>
              <a:rPr lang="en-US" dirty="0" err="1"/>
              <a:t>Fukami</a:t>
            </a:r>
            <a:r>
              <a:rPr lang="en-US" dirty="0"/>
              <a:t>, Mary Beth </a:t>
            </a:r>
            <a:r>
              <a:rPr lang="en-US" dirty="0" err="1"/>
              <a:t>Mudgett</a:t>
            </a:r>
            <a:r>
              <a:rPr lang="en-US" dirty="0"/>
              <a:t>, Peter </a:t>
            </a:r>
            <a:r>
              <a:rPr lang="en-US" dirty="0" err="1"/>
              <a:t>Vitousek</a:t>
            </a:r>
            <a:endParaRPr lang="en-US" dirty="0"/>
          </a:p>
          <a:p>
            <a:endParaRPr lang="en-US" dirty="0"/>
          </a:p>
          <a:p>
            <a:r>
              <a:rPr lang="en-US" b="1" dirty="0"/>
              <a:t>High school, undergraduate, and graduate researchers: </a:t>
            </a:r>
            <a:r>
              <a:rPr lang="en-US" dirty="0"/>
              <a:t>Drake Johnson, Anna Yang, Julia </a:t>
            </a:r>
            <a:r>
              <a:rPr lang="en-US" dirty="0" err="1"/>
              <a:t>Gaudio</a:t>
            </a:r>
            <a:r>
              <a:rPr lang="en-US" dirty="0"/>
              <a:t>, Alexandra Bernard, Natalie Francis, Caroline Blythe, </a:t>
            </a:r>
            <a:r>
              <a:rPr lang="en-US" dirty="0" err="1"/>
              <a:t>Arvie</a:t>
            </a:r>
            <a:r>
              <a:rPr lang="en-US" dirty="0"/>
              <a:t> Violette, Alex Smith, Oceana </a:t>
            </a:r>
            <a:r>
              <a:rPr lang="en-US" dirty="0" err="1"/>
              <a:t>Tavasieff</a:t>
            </a:r>
            <a:r>
              <a:rPr lang="en-US" dirty="0"/>
              <a:t>, Gabe </a:t>
            </a:r>
            <a:r>
              <a:rPr lang="en-US" dirty="0" err="1"/>
              <a:t>Runte</a:t>
            </a:r>
            <a:r>
              <a:rPr lang="en-US" dirty="0"/>
              <a:t>, Ronja Keeley</a:t>
            </a:r>
          </a:p>
          <a:p>
            <a:endParaRPr lang="en-US" dirty="0"/>
          </a:p>
          <a:p>
            <a:r>
              <a:rPr lang="en-US" b="1" dirty="0"/>
              <a:t>Outside collaborators</a:t>
            </a:r>
            <a:r>
              <a:rPr lang="en-US" dirty="0"/>
              <a:t>: Jim Moran and Curtis Larimer (DOE); Annegret Kohler (INRA); Ted </a:t>
            </a:r>
            <a:r>
              <a:rPr lang="en-US" dirty="0" err="1"/>
              <a:t>Raab</a:t>
            </a:r>
            <a:r>
              <a:rPr lang="en-US" dirty="0"/>
              <a:t>, Jen Johnson, Joe Berry, Ari Kornfeld (Carnegie Institution)</a:t>
            </a:r>
            <a:endParaRPr lang="en-US" b="1" dirty="0"/>
          </a:p>
          <a:p>
            <a:endParaRPr lang="en-US" dirty="0"/>
          </a:p>
        </p:txBody>
      </p:sp>
      <p:pic>
        <p:nvPicPr>
          <p:cNvPr id="10" name="Content Placeholder 13" descr="Logo&#10;&#10;Description automatically generated">
            <a:extLst>
              <a:ext uri="{FF2B5EF4-FFF2-40B4-BE49-F238E27FC236}">
                <a16:creationId xmlns:a16="http://schemas.microsoft.com/office/drawing/2014/main" id="{9121ED79-6305-7F42-B061-2596A8F1DD88}"/>
              </a:ext>
            </a:extLst>
          </p:cNvPr>
          <p:cNvPicPr>
            <a:picLocks noChangeAspect="1"/>
          </p:cNvPicPr>
          <p:nvPr/>
        </p:nvPicPr>
        <p:blipFill>
          <a:blip r:embed="rId4"/>
          <a:stretch>
            <a:fillRect/>
          </a:stretch>
        </p:blipFill>
        <p:spPr>
          <a:xfrm>
            <a:off x="6690873" y="2821467"/>
            <a:ext cx="1692487" cy="1692487"/>
          </a:xfrm>
          <a:prstGeom prst="ellipse">
            <a:avLst/>
          </a:prstGeom>
          <a:solidFill>
            <a:schemeClr val="tx1"/>
          </a:solidFill>
        </p:spPr>
      </p:pic>
      <p:pic>
        <p:nvPicPr>
          <p:cNvPr id="12" name="Picture 11">
            <a:extLst>
              <a:ext uri="{FF2B5EF4-FFF2-40B4-BE49-F238E27FC236}">
                <a16:creationId xmlns:a16="http://schemas.microsoft.com/office/drawing/2014/main" id="{6D342177-A158-1A42-9B82-A052EEA88944}"/>
              </a:ext>
            </a:extLst>
          </p:cNvPr>
          <p:cNvPicPr>
            <a:picLocks noChangeAspect="1"/>
          </p:cNvPicPr>
          <p:nvPr/>
        </p:nvPicPr>
        <p:blipFill>
          <a:blip r:embed="rId5"/>
          <a:stretch>
            <a:fillRect/>
          </a:stretch>
        </p:blipFill>
        <p:spPr>
          <a:xfrm>
            <a:off x="7987032" y="315857"/>
            <a:ext cx="2494384" cy="2489400"/>
          </a:xfrm>
          <a:prstGeom prst="rect">
            <a:avLst/>
          </a:prstGeom>
        </p:spPr>
      </p:pic>
      <p:pic>
        <p:nvPicPr>
          <p:cNvPr id="14" name="Picture 13">
            <a:extLst>
              <a:ext uri="{FF2B5EF4-FFF2-40B4-BE49-F238E27FC236}">
                <a16:creationId xmlns:a16="http://schemas.microsoft.com/office/drawing/2014/main" id="{223E4C61-0444-E945-8094-D475EB6742A8}"/>
              </a:ext>
            </a:extLst>
          </p:cNvPr>
          <p:cNvPicPr>
            <a:picLocks noChangeAspect="1"/>
          </p:cNvPicPr>
          <p:nvPr/>
        </p:nvPicPr>
        <p:blipFill rotWithShape="1">
          <a:blip r:embed="rId6"/>
          <a:srcRect/>
          <a:stretch/>
        </p:blipFill>
        <p:spPr>
          <a:xfrm>
            <a:off x="10119294" y="2817642"/>
            <a:ext cx="1692487" cy="1692487"/>
          </a:xfrm>
          <a:prstGeom prst="ellipse">
            <a:avLst/>
          </a:prstGeom>
          <a:ln>
            <a:solidFill>
              <a:srgbClr val="000000"/>
            </a:solidFill>
          </a:ln>
        </p:spPr>
      </p:pic>
      <p:sp>
        <p:nvSpPr>
          <p:cNvPr id="11" name="TextBox 10">
            <a:extLst>
              <a:ext uri="{FF2B5EF4-FFF2-40B4-BE49-F238E27FC236}">
                <a16:creationId xmlns:a16="http://schemas.microsoft.com/office/drawing/2014/main" id="{52186E84-84CB-E248-9825-FB371A5D51A1}"/>
              </a:ext>
            </a:extLst>
          </p:cNvPr>
          <p:cNvSpPr txBox="1"/>
          <p:nvPr/>
        </p:nvSpPr>
        <p:spPr>
          <a:xfrm>
            <a:off x="8052020" y="2360602"/>
            <a:ext cx="2443270" cy="369332"/>
          </a:xfrm>
          <a:prstGeom prst="rect">
            <a:avLst/>
          </a:prstGeom>
          <a:solidFill>
            <a:schemeClr val="bg1">
              <a:alpha val="49000"/>
            </a:schemeClr>
          </a:solidFill>
        </p:spPr>
        <p:txBody>
          <a:bodyPr wrap="square" rtlCol="0">
            <a:spAutoFit/>
          </a:bodyPr>
          <a:lstStyle/>
          <a:p>
            <a:r>
              <a:rPr lang="en-US" dirty="0"/>
              <a:t>GRFP, DDIG, PRFB</a:t>
            </a:r>
          </a:p>
        </p:txBody>
      </p:sp>
      <p:pic>
        <p:nvPicPr>
          <p:cNvPr id="13" name="Picture 2">
            <a:extLst>
              <a:ext uri="{FF2B5EF4-FFF2-40B4-BE49-F238E27FC236}">
                <a16:creationId xmlns:a16="http://schemas.microsoft.com/office/drawing/2014/main" id="{BAEAFB7F-0C90-7F43-96C5-69E783A3FCF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405083" y="2817641"/>
            <a:ext cx="1692488" cy="1692488"/>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descr="MSSF logo.tiff">
            <a:extLst>
              <a:ext uri="{FF2B5EF4-FFF2-40B4-BE49-F238E27FC236}">
                <a16:creationId xmlns:a16="http://schemas.microsoft.com/office/drawing/2014/main" id="{25F46227-DECD-7345-A093-1829441ADD5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992761" y="5020495"/>
            <a:ext cx="1627373" cy="568045"/>
          </a:xfrm>
          <a:prstGeom prst="rect">
            <a:avLst/>
          </a:prstGeom>
          <a:ln>
            <a:solidFill>
              <a:srgbClr val="000000"/>
            </a:solidFill>
          </a:ln>
        </p:spPr>
      </p:pic>
      <p:pic>
        <p:nvPicPr>
          <p:cNvPr id="17" name="Picture 16">
            <a:extLst>
              <a:ext uri="{FF2B5EF4-FFF2-40B4-BE49-F238E27FC236}">
                <a16:creationId xmlns:a16="http://schemas.microsoft.com/office/drawing/2014/main" id="{CF69ABA3-16A3-0F4A-B338-C642A8DEF948}"/>
              </a:ext>
            </a:extLst>
          </p:cNvPr>
          <p:cNvPicPr>
            <a:picLocks noChangeAspect="1"/>
          </p:cNvPicPr>
          <p:nvPr/>
        </p:nvPicPr>
        <p:blipFill>
          <a:blip r:embed="rId9"/>
          <a:stretch>
            <a:fillRect/>
          </a:stretch>
        </p:blipFill>
        <p:spPr>
          <a:xfrm>
            <a:off x="6540837" y="4793576"/>
            <a:ext cx="2157936" cy="1078968"/>
          </a:xfrm>
          <a:prstGeom prst="rect">
            <a:avLst/>
          </a:prstGeom>
          <a:solidFill>
            <a:schemeClr val="tx1"/>
          </a:solidFill>
          <a:ln>
            <a:solidFill>
              <a:srgbClr val="000000"/>
            </a:solidFill>
          </a:ln>
        </p:spPr>
      </p:pic>
      <p:pic>
        <p:nvPicPr>
          <p:cNvPr id="18" name="Picture 17">
            <a:extLst>
              <a:ext uri="{FF2B5EF4-FFF2-40B4-BE49-F238E27FC236}">
                <a16:creationId xmlns:a16="http://schemas.microsoft.com/office/drawing/2014/main" id="{D4DBD409-1598-774F-8DC5-785087EE8356}"/>
              </a:ext>
            </a:extLst>
          </p:cNvPr>
          <p:cNvPicPr>
            <a:picLocks noChangeAspect="1"/>
          </p:cNvPicPr>
          <p:nvPr/>
        </p:nvPicPr>
        <p:blipFill rotWithShape="1">
          <a:blip r:embed="rId10"/>
          <a:srcRect l="11648" r="8840"/>
          <a:stretch/>
        </p:blipFill>
        <p:spPr>
          <a:xfrm>
            <a:off x="8922842" y="4549125"/>
            <a:ext cx="817845" cy="1331097"/>
          </a:xfrm>
          <a:prstGeom prst="rect">
            <a:avLst/>
          </a:prstGeom>
          <a:ln>
            <a:solidFill>
              <a:schemeClr val="tx1"/>
            </a:solidFill>
          </a:ln>
        </p:spPr>
      </p:pic>
      <p:pic>
        <p:nvPicPr>
          <p:cNvPr id="9" name="Picture 8" descr="A picture containing text, clipart&#10;&#10;Description automatically generated">
            <a:extLst>
              <a:ext uri="{FF2B5EF4-FFF2-40B4-BE49-F238E27FC236}">
                <a16:creationId xmlns:a16="http://schemas.microsoft.com/office/drawing/2014/main" id="{94000C6D-8488-E64C-B43E-31218713A8A8}"/>
              </a:ext>
            </a:extLst>
          </p:cNvPr>
          <p:cNvPicPr>
            <a:picLocks noChangeAspect="1"/>
          </p:cNvPicPr>
          <p:nvPr/>
        </p:nvPicPr>
        <p:blipFill>
          <a:blip r:embed="rId11"/>
          <a:stretch>
            <a:fillRect/>
          </a:stretch>
        </p:blipFill>
        <p:spPr>
          <a:xfrm>
            <a:off x="7680878" y="6098907"/>
            <a:ext cx="3162300" cy="501650"/>
          </a:xfrm>
          <a:prstGeom prst="rect">
            <a:avLst/>
          </a:prstGeom>
        </p:spPr>
      </p:pic>
    </p:spTree>
    <p:extLst>
      <p:ext uri="{BB962C8B-B14F-4D97-AF65-F5344CB8AC3E}">
        <p14:creationId xmlns:p14="http://schemas.microsoft.com/office/powerpoint/2010/main" val="331517545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3" name="Rectangle 32">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Freeform: Shape 34">
            <a:extLst>
              <a:ext uri="{FF2B5EF4-FFF2-40B4-BE49-F238E27FC236}">
                <a16:creationId xmlns:a16="http://schemas.microsoft.com/office/drawing/2014/main" id="{14548CE4-8403-48E2-8485-18E40FC6D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4944" y="1"/>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4" name="Picture 13" descr="A hand holding a mushroom&#10;&#10;Description automatically generated with medium confidence">
            <a:extLst>
              <a:ext uri="{FF2B5EF4-FFF2-40B4-BE49-F238E27FC236}">
                <a16:creationId xmlns:a16="http://schemas.microsoft.com/office/drawing/2014/main" id="{68970DF4-78D2-6A47-892E-937B80CB71BF}"/>
              </a:ext>
            </a:extLst>
          </p:cNvPr>
          <p:cNvPicPr>
            <a:picLocks noChangeAspect="1"/>
          </p:cNvPicPr>
          <p:nvPr/>
        </p:nvPicPr>
        <p:blipFill rotWithShape="1">
          <a:blip r:embed="rId2"/>
          <a:srcRect l="14865" r="-490"/>
          <a:stretch/>
        </p:blipFill>
        <p:spPr>
          <a:xfrm>
            <a:off x="20" y="10"/>
            <a:ext cx="4404098" cy="6857990"/>
          </a:xfrm>
          <a:custGeom>
            <a:avLst/>
            <a:gdLst/>
            <a:ahLst/>
            <a:cxnLst/>
            <a:rect l="l" t="t" r="r" b="b"/>
            <a:pathLst>
              <a:path w="4404118" h="6858000">
                <a:moveTo>
                  <a:pt x="2339583" y="0"/>
                </a:moveTo>
                <a:lnTo>
                  <a:pt x="2355830" y="61476"/>
                </a:lnTo>
                <a:cubicBezTo>
                  <a:pt x="2361586" y="83045"/>
                  <a:pt x="2368094" y="103971"/>
                  <a:pt x="2377524" y="122586"/>
                </a:cubicBezTo>
                <a:cubicBezTo>
                  <a:pt x="2392415" y="151907"/>
                  <a:pt x="2419460" y="173413"/>
                  <a:pt x="2444420" y="192440"/>
                </a:cubicBezTo>
                <a:cubicBezTo>
                  <a:pt x="2495529" y="231487"/>
                  <a:pt x="2527080" y="290106"/>
                  <a:pt x="2559207" y="349349"/>
                </a:cubicBezTo>
                <a:cubicBezTo>
                  <a:pt x="2571632" y="372606"/>
                  <a:pt x="2588563" y="392138"/>
                  <a:pt x="2602225" y="414481"/>
                </a:cubicBezTo>
                <a:cubicBezTo>
                  <a:pt x="2608496" y="424893"/>
                  <a:pt x="2614942" y="437236"/>
                  <a:pt x="2616684" y="450003"/>
                </a:cubicBezTo>
                <a:cubicBezTo>
                  <a:pt x="2622547" y="490034"/>
                  <a:pt x="2641148" y="514975"/>
                  <a:pt x="2669003" y="533869"/>
                </a:cubicBezTo>
                <a:cubicBezTo>
                  <a:pt x="2681901" y="542764"/>
                  <a:pt x="2691903" y="559689"/>
                  <a:pt x="2700535" y="575333"/>
                </a:cubicBezTo>
                <a:cubicBezTo>
                  <a:pt x="2729512" y="628690"/>
                  <a:pt x="2754821" y="684525"/>
                  <a:pt x="2807479" y="710990"/>
                </a:cubicBezTo>
                <a:cubicBezTo>
                  <a:pt x="2820500" y="717450"/>
                  <a:pt x="2830720" y="740669"/>
                  <a:pt x="2835001" y="758969"/>
                </a:cubicBezTo>
                <a:cubicBezTo>
                  <a:pt x="2842218" y="789390"/>
                  <a:pt x="2843647" y="820083"/>
                  <a:pt x="2870022" y="838495"/>
                </a:cubicBezTo>
                <a:cubicBezTo>
                  <a:pt x="2878885" y="844641"/>
                  <a:pt x="2881584" y="867894"/>
                  <a:pt x="2882402" y="884069"/>
                </a:cubicBezTo>
                <a:cubicBezTo>
                  <a:pt x="2885078" y="932638"/>
                  <a:pt x="2898165" y="960616"/>
                  <a:pt x="2936995" y="969072"/>
                </a:cubicBezTo>
                <a:cubicBezTo>
                  <a:pt x="3007357" y="984417"/>
                  <a:pt x="3043775" y="1046171"/>
                  <a:pt x="3076951" y="1112096"/>
                </a:cubicBezTo>
                <a:cubicBezTo>
                  <a:pt x="3100643" y="1158994"/>
                  <a:pt x="3117151" y="1211409"/>
                  <a:pt x="3141387" y="1257566"/>
                </a:cubicBezTo>
                <a:cubicBezTo>
                  <a:pt x="3153277" y="1279930"/>
                  <a:pt x="3173543" y="1297754"/>
                  <a:pt x="3193071" y="1311394"/>
                </a:cubicBezTo>
                <a:cubicBezTo>
                  <a:pt x="3224094" y="1332909"/>
                  <a:pt x="3241804" y="1362627"/>
                  <a:pt x="3250073" y="1405992"/>
                </a:cubicBezTo>
                <a:cubicBezTo>
                  <a:pt x="3257673" y="1446266"/>
                  <a:pt x="3273857" y="1483664"/>
                  <a:pt x="3283740" y="1523444"/>
                </a:cubicBezTo>
                <a:cubicBezTo>
                  <a:pt x="3293127" y="1560430"/>
                  <a:pt x="3298747" y="1599065"/>
                  <a:pt x="3306504" y="1636638"/>
                </a:cubicBezTo>
                <a:cubicBezTo>
                  <a:pt x="3311477" y="1661025"/>
                  <a:pt x="3314234" y="1687006"/>
                  <a:pt x="3323416" y="1708173"/>
                </a:cubicBezTo>
                <a:cubicBezTo>
                  <a:pt x="3340602" y="1747889"/>
                  <a:pt x="3341593" y="1786419"/>
                  <a:pt x="3330834" y="1831463"/>
                </a:cubicBezTo>
                <a:cubicBezTo>
                  <a:pt x="3323215" y="1863606"/>
                  <a:pt x="3323028" y="1899517"/>
                  <a:pt x="3325458" y="1932531"/>
                </a:cubicBezTo>
                <a:cubicBezTo>
                  <a:pt x="3328288" y="1972134"/>
                  <a:pt x="3328527" y="2009738"/>
                  <a:pt x="3320394" y="2050249"/>
                </a:cubicBezTo>
                <a:cubicBezTo>
                  <a:pt x="3309254" y="2105857"/>
                  <a:pt x="3314506" y="2159685"/>
                  <a:pt x="3338141" y="2210114"/>
                </a:cubicBezTo>
                <a:cubicBezTo>
                  <a:pt x="3363243" y="2264284"/>
                  <a:pt x="3384387" y="2321440"/>
                  <a:pt x="3404628" y="2378738"/>
                </a:cubicBezTo>
                <a:cubicBezTo>
                  <a:pt x="3410511" y="2395084"/>
                  <a:pt x="3411689" y="2418120"/>
                  <a:pt x="3407259" y="2435467"/>
                </a:cubicBezTo>
                <a:cubicBezTo>
                  <a:pt x="3392793" y="2491151"/>
                  <a:pt x="3380194" y="2549275"/>
                  <a:pt x="3356495" y="2599849"/>
                </a:cubicBezTo>
                <a:cubicBezTo>
                  <a:pt x="3320179" y="2677233"/>
                  <a:pt x="3293483" y="2755427"/>
                  <a:pt x="3294074" y="2842361"/>
                </a:cubicBezTo>
                <a:cubicBezTo>
                  <a:pt x="3294172" y="2865245"/>
                  <a:pt x="3302178" y="2890058"/>
                  <a:pt x="3312858" y="2908439"/>
                </a:cubicBezTo>
                <a:cubicBezTo>
                  <a:pt x="3331888" y="2941339"/>
                  <a:pt x="3348643" y="2973100"/>
                  <a:pt x="3351202" y="3016205"/>
                </a:cubicBezTo>
                <a:cubicBezTo>
                  <a:pt x="3353458" y="3055184"/>
                  <a:pt x="3399269" y="3091033"/>
                  <a:pt x="3438099" y="3085336"/>
                </a:cubicBezTo>
                <a:cubicBezTo>
                  <a:pt x="3481887" y="3078970"/>
                  <a:pt x="3514312" y="3095239"/>
                  <a:pt x="3539878" y="3136681"/>
                </a:cubicBezTo>
                <a:cubicBezTo>
                  <a:pt x="3550096" y="3153637"/>
                  <a:pt x="3567509" y="3163435"/>
                  <a:pt x="3579433" y="3179271"/>
                </a:cubicBezTo>
                <a:cubicBezTo>
                  <a:pt x="3589310" y="3192368"/>
                  <a:pt x="3599714" y="3207990"/>
                  <a:pt x="3603096" y="3224801"/>
                </a:cubicBezTo>
                <a:cubicBezTo>
                  <a:pt x="3609269" y="3254802"/>
                  <a:pt x="3620336" y="3275144"/>
                  <a:pt x="3643662" y="3288499"/>
                </a:cubicBezTo>
                <a:cubicBezTo>
                  <a:pt x="3677663" y="3307714"/>
                  <a:pt x="3709940" y="3331312"/>
                  <a:pt x="3743281" y="3352066"/>
                </a:cubicBezTo>
                <a:cubicBezTo>
                  <a:pt x="3762563" y="3364307"/>
                  <a:pt x="3771612" y="3383279"/>
                  <a:pt x="3773604" y="3409971"/>
                </a:cubicBezTo>
                <a:cubicBezTo>
                  <a:pt x="3774973" y="3425409"/>
                  <a:pt x="3774833" y="3445264"/>
                  <a:pt x="3782303" y="3455027"/>
                </a:cubicBezTo>
                <a:cubicBezTo>
                  <a:pt x="3823032" y="3508129"/>
                  <a:pt x="3817073" y="3575628"/>
                  <a:pt x="3816834" y="3641755"/>
                </a:cubicBezTo>
                <a:cubicBezTo>
                  <a:pt x="3816868" y="3649380"/>
                  <a:pt x="3816465" y="3656950"/>
                  <a:pt x="3815414" y="3664423"/>
                </a:cubicBezTo>
                <a:cubicBezTo>
                  <a:pt x="3801919" y="3755638"/>
                  <a:pt x="3815819" y="3842268"/>
                  <a:pt x="3831022" y="3929077"/>
                </a:cubicBezTo>
                <a:cubicBezTo>
                  <a:pt x="3835097" y="3951977"/>
                  <a:pt x="3833989" y="3977140"/>
                  <a:pt x="3833427" y="4001566"/>
                </a:cubicBezTo>
                <a:cubicBezTo>
                  <a:pt x="3832188" y="4065371"/>
                  <a:pt x="3821392" y="4131101"/>
                  <a:pt x="3844622" y="4190727"/>
                </a:cubicBezTo>
                <a:cubicBezTo>
                  <a:pt x="3862782" y="4237659"/>
                  <a:pt x="3887520" y="4278712"/>
                  <a:pt x="3928268" y="4300238"/>
                </a:cubicBezTo>
                <a:cubicBezTo>
                  <a:pt x="3955639" y="4314708"/>
                  <a:pt x="3971141" y="4338123"/>
                  <a:pt x="3977747" y="4374448"/>
                </a:cubicBezTo>
                <a:cubicBezTo>
                  <a:pt x="3983513" y="4405752"/>
                  <a:pt x="3995802" y="4434707"/>
                  <a:pt x="4003670" y="4465215"/>
                </a:cubicBezTo>
                <a:cubicBezTo>
                  <a:pt x="4007817" y="4481320"/>
                  <a:pt x="4013181" y="4499770"/>
                  <a:pt x="4010889" y="4516055"/>
                </a:cubicBezTo>
                <a:cubicBezTo>
                  <a:pt x="4004766" y="4559572"/>
                  <a:pt x="3997230" y="4603706"/>
                  <a:pt x="3985367" y="4645602"/>
                </a:cubicBezTo>
                <a:cubicBezTo>
                  <a:pt x="3979327" y="4666529"/>
                  <a:pt x="3964001" y="4685883"/>
                  <a:pt x="3949671" y="4701292"/>
                </a:cubicBezTo>
                <a:cubicBezTo>
                  <a:pt x="3934619" y="4717144"/>
                  <a:pt x="3926217" y="4732840"/>
                  <a:pt x="3934280" y="4754123"/>
                </a:cubicBezTo>
                <a:cubicBezTo>
                  <a:pt x="3954470" y="4807057"/>
                  <a:pt x="3975168" y="4859522"/>
                  <a:pt x="3997064" y="4911338"/>
                </a:cubicBezTo>
                <a:cubicBezTo>
                  <a:pt x="4000886" y="4920316"/>
                  <a:pt x="4011419" y="4925608"/>
                  <a:pt x="4019528" y="4930834"/>
                </a:cubicBezTo>
                <a:cubicBezTo>
                  <a:pt x="4057441" y="4955228"/>
                  <a:pt x="4096344" y="4977308"/>
                  <a:pt x="4133308" y="5003744"/>
                </a:cubicBezTo>
                <a:cubicBezTo>
                  <a:pt x="4145954" y="5012874"/>
                  <a:pt x="4153881" y="5031960"/>
                  <a:pt x="4163240" y="5047160"/>
                </a:cubicBezTo>
                <a:cubicBezTo>
                  <a:pt x="4166325" y="5051950"/>
                  <a:pt x="4165736" y="5060853"/>
                  <a:pt x="4169223" y="5064337"/>
                </a:cubicBezTo>
                <a:cubicBezTo>
                  <a:pt x="4201572" y="5095297"/>
                  <a:pt x="4199843" y="5142157"/>
                  <a:pt x="4206880" y="5186434"/>
                </a:cubicBezTo>
                <a:cubicBezTo>
                  <a:pt x="4212828" y="5224301"/>
                  <a:pt x="4215657" y="5263904"/>
                  <a:pt x="4222813" y="5299486"/>
                </a:cubicBezTo>
                <a:cubicBezTo>
                  <a:pt x="4234060" y="5354705"/>
                  <a:pt x="4242835" y="5405490"/>
                  <a:pt x="4235257" y="5464049"/>
                </a:cubicBezTo>
                <a:cubicBezTo>
                  <a:pt x="4232096" y="5488106"/>
                  <a:pt x="4247880" y="5518914"/>
                  <a:pt x="4261474" y="5540158"/>
                </a:cubicBezTo>
                <a:cubicBezTo>
                  <a:pt x="4287766" y="5581156"/>
                  <a:pt x="4293039" y="5623827"/>
                  <a:pt x="4280115" y="5674826"/>
                </a:cubicBezTo>
                <a:cubicBezTo>
                  <a:pt x="4275759" y="5691638"/>
                  <a:pt x="4279993" y="5711838"/>
                  <a:pt x="4282322" y="5729864"/>
                </a:cubicBezTo>
                <a:cubicBezTo>
                  <a:pt x="4284366" y="5746757"/>
                  <a:pt x="4288475" y="5763124"/>
                  <a:pt x="4293132" y="5778754"/>
                </a:cubicBezTo>
                <a:cubicBezTo>
                  <a:pt x="4298890" y="5797536"/>
                  <a:pt x="4302061" y="5820581"/>
                  <a:pt x="4313246" y="5832226"/>
                </a:cubicBezTo>
                <a:cubicBezTo>
                  <a:pt x="4348093" y="5868983"/>
                  <a:pt x="4358048" y="5922385"/>
                  <a:pt x="4360648" y="5971487"/>
                </a:cubicBezTo>
                <a:cubicBezTo>
                  <a:pt x="4364319" y="6036528"/>
                  <a:pt x="4361672" y="6107215"/>
                  <a:pt x="4321661" y="6165296"/>
                </a:cubicBezTo>
                <a:cubicBezTo>
                  <a:pt x="4297541" y="6200015"/>
                  <a:pt x="4287954" y="6235151"/>
                  <a:pt x="4306753" y="6277545"/>
                </a:cubicBezTo>
                <a:cubicBezTo>
                  <a:pt x="4319729" y="6306327"/>
                  <a:pt x="4304165" y="6357226"/>
                  <a:pt x="4281339" y="6379605"/>
                </a:cubicBezTo>
                <a:cubicBezTo>
                  <a:pt x="4273124" y="6387708"/>
                  <a:pt x="4264871" y="6396077"/>
                  <a:pt x="4251023" y="6409646"/>
                </a:cubicBezTo>
                <a:cubicBezTo>
                  <a:pt x="4300272" y="6444619"/>
                  <a:pt x="4296891" y="6503223"/>
                  <a:pt x="4299881" y="6560548"/>
                </a:cubicBezTo>
                <a:cubicBezTo>
                  <a:pt x="4301794" y="6595663"/>
                  <a:pt x="4327948" y="6607784"/>
                  <a:pt x="4352197" y="6617730"/>
                </a:cubicBezTo>
                <a:cubicBezTo>
                  <a:pt x="4395933" y="6635319"/>
                  <a:pt x="4412086" y="6665089"/>
                  <a:pt x="4400475" y="6720904"/>
                </a:cubicBezTo>
                <a:lnTo>
                  <a:pt x="4366138" y="6858000"/>
                </a:lnTo>
                <a:lnTo>
                  <a:pt x="0" y="6858000"/>
                </a:lnTo>
                <a:lnTo>
                  <a:pt x="1" y="0"/>
                </a:lnTo>
                <a:close/>
              </a:path>
            </a:pathLst>
          </a:custGeom>
        </p:spPr>
      </p:pic>
      <p:sp>
        <p:nvSpPr>
          <p:cNvPr id="37" name="Freeform: Shape 36">
            <a:extLst>
              <a:ext uri="{FF2B5EF4-FFF2-40B4-BE49-F238E27FC236}">
                <a16:creationId xmlns:a16="http://schemas.microsoft.com/office/drawing/2014/main" id="{87DD2577-05DC-4EEF-A945-D296C73360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44944" y="1"/>
            <a:ext cx="2227170" cy="6857999"/>
          </a:xfrm>
          <a:custGeom>
            <a:avLst/>
            <a:gdLst>
              <a:gd name="connsiteX0" fmla="*/ 1435747 w 2227170"/>
              <a:gd name="connsiteY0" fmla="*/ 3430628 h 6857999"/>
              <a:gd name="connsiteX1" fmla="*/ 1463355 w 2227170"/>
              <a:gd name="connsiteY1" fmla="*/ 3435416 h 6857999"/>
              <a:gd name="connsiteX2" fmla="*/ 1512522 w 2227170"/>
              <a:gd name="connsiteY2" fmla="*/ 3453342 h 6857999"/>
              <a:gd name="connsiteX3" fmla="*/ 1689926 w 2227170"/>
              <a:gd name="connsiteY3" fmla="*/ 3476521 h 6857999"/>
              <a:gd name="connsiteX4" fmla="*/ 1714445 w 2227170"/>
              <a:gd name="connsiteY4" fmla="*/ 3473345 h 6857999"/>
              <a:gd name="connsiteX5" fmla="*/ 1891867 w 2227170"/>
              <a:gd name="connsiteY5" fmla="*/ 3461357 h 6857999"/>
              <a:gd name="connsiteX6" fmla="*/ 1903897 w 2227170"/>
              <a:gd name="connsiteY6" fmla="*/ 3459899 h 6857999"/>
              <a:gd name="connsiteX7" fmla="*/ 1939997 w 2227170"/>
              <a:gd name="connsiteY7" fmla="*/ 3575905 h 6857999"/>
              <a:gd name="connsiteX8" fmla="*/ 1959353 w 2227170"/>
              <a:gd name="connsiteY8" fmla="*/ 3640463 h 6857999"/>
              <a:gd name="connsiteX9" fmla="*/ 1972749 w 2227170"/>
              <a:gd name="connsiteY9" fmla="*/ 3697872 h 6857999"/>
              <a:gd name="connsiteX10" fmla="*/ 1974716 w 2227170"/>
              <a:gd name="connsiteY10" fmla="*/ 3706299 h 6857999"/>
              <a:gd name="connsiteX11" fmla="*/ 2015942 w 2227170"/>
              <a:gd name="connsiteY11" fmla="*/ 3982180 h 6857999"/>
              <a:gd name="connsiteX12" fmla="*/ 2031892 w 2227170"/>
              <a:gd name="connsiteY12" fmla="*/ 4071548 h 6857999"/>
              <a:gd name="connsiteX13" fmla="*/ 2036571 w 2227170"/>
              <a:gd name="connsiteY13" fmla="*/ 4171852 h 6857999"/>
              <a:gd name="connsiteX14" fmla="*/ 2058065 w 2227170"/>
              <a:gd name="connsiteY14" fmla="*/ 4334965 h 6857999"/>
              <a:gd name="connsiteX15" fmla="*/ 2089962 w 2227170"/>
              <a:gd name="connsiteY15" fmla="*/ 4652006 h 6857999"/>
              <a:gd name="connsiteX16" fmla="*/ 2091986 w 2227170"/>
              <a:gd name="connsiteY16" fmla="*/ 4720900 h 6857999"/>
              <a:gd name="connsiteX17" fmla="*/ 2116222 w 2227170"/>
              <a:gd name="connsiteY17" fmla="*/ 4899103 h 6857999"/>
              <a:gd name="connsiteX18" fmla="*/ 2134280 w 2227170"/>
              <a:gd name="connsiteY18" fmla="*/ 5006463 h 6857999"/>
              <a:gd name="connsiteX19" fmla="*/ 2140946 w 2227170"/>
              <a:gd name="connsiteY19" fmla="*/ 5094252 h 6857999"/>
              <a:gd name="connsiteX20" fmla="*/ 2139028 w 2227170"/>
              <a:gd name="connsiteY20" fmla="*/ 5170758 h 6857999"/>
              <a:gd name="connsiteX21" fmla="*/ 2154083 w 2227170"/>
              <a:gd name="connsiteY21" fmla="*/ 5374894 h 6857999"/>
              <a:gd name="connsiteX22" fmla="*/ 2159878 w 2227170"/>
              <a:gd name="connsiteY22" fmla="*/ 5456299 h 6857999"/>
              <a:gd name="connsiteX23" fmla="*/ 2189136 w 2227170"/>
              <a:gd name="connsiteY23" fmla="*/ 5669510 h 6857999"/>
              <a:gd name="connsiteX24" fmla="*/ 2203058 w 2227170"/>
              <a:gd name="connsiteY24" fmla="*/ 5848712 h 6857999"/>
              <a:gd name="connsiteX25" fmla="*/ 2211270 w 2227170"/>
              <a:gd name="connsiteY25" fmla="*/ 5923918 h 6857999"/>
              <a:gd name="connsiteX26" fmla="*/ 2218696 w 2227170"/>
              <a:gd name="connsiteY26" fmla="*/ 6094309 h 6857999"/>
              <a:gd name="connsiteX27" fmla="*/ 2227155 w 2227170"/>
              <a:gd name="connsiteY27" fmla="*/ 6191335 h 6857999"/>
              <a:gd name="connsiteX28" fmla="*/ 2219390 w 2227170"/>
              <a:gd name="connsiteY28" fmla="*/ 6424114 h 6857999"/>
              <a:gd name="connsiteX29" fmla="*/ 2209703 w 2227170"/>
              <a:gd name="connsiteY29" fmla="*/ 6664246 h 6857999"/>
              <a:gd name="connsiteX30" fmla="*/ 2199216 w 2227170"/>
              <a:gd name="connsiteY30" fmla="*/ 6795360 h 6857999"/>
              <a:gd name="connsiteX31" fmla="*/ 2197257 w 2227170"/>
              <a:gd name="connsiteY31" fmla="*/ 6857999 h 6857999"/>
              <a:gd name="connsiteX32" fmla="*/ 2026554 w 2227170"/>
              <a:gd name="connsiteY32" fmla="*/ 6857999 h 6857999"/>
              <a:gd name="connsiteX33" fmla="*/ 2060891 w 2227170"/>
              <a:gd name="connsiteY33" fmla="*/ 6720903 h 6857999"/>
              <a:gd name="connsiteX34" fmla="*/ 2012613 w 2227170"/>
              <a:gd name="connsiteY34" fmla="*/ 6617730 h 6857999"/>
              <a:gd name="connsiteX35" fmla="*/ 1960297 w 2227170"/>
              <a:gd name="connsiteY35" fmla="*/ 6560549 h 6857999"/>
              <a:gd name="connsiteX36" fmla="*/ 1911439 w 2227170"/>
              <a:gd name="connsiteY36" fmla="*/ 6409646 h 6857999"/>
              <a:gd name="connsiteX37" fmla="*/ 1941755 w 2227170"/>
              <a:gd name="connsiteY37" fmla="*/ 6379605 h 6857999"/>
              <a:gd name="connsiteX38" fmla="*/ 1967169 w 2227170"/>
              <a:gd name="connsiteY38" fmla="*/ 6277544 h 6857999"/>
              <a:gd name="connsiteX39" fmla="*/ 1982077 w 2227170"/>
              <a:gd name="connsiteY39" fmla="*/ 6165295 h 6857999"/>
              <a:gd name="connsiteX40" fmla="*/ 2021065 w 2227170"/>
              <a:gd name="connsiteY40" fmla="*/ 5971487 h 6857999"/>
              <a:gd name="connsiteX41" fmla="*/ 1973662 w 2227170"/>
              <a:gd name="connsiteY41" fmla="*/ 5832226 h 6857999"/>
              <a:gd name="connsiteX42" fmla="*/ 1953549 w 2227170"/>
              <a:gd name="connsiteY42" fmla="*/ 5778754 h 6857999"/>
              <a:gd name="connsiteX43" fmla="*/ 1942739 w 2227170"/>
              <a:gd name="connsiteY43" fmla="*/ 5729863 h 6857999"/>
              <a:gd name="connsiteX44" fmla="*/ 1940531 w 2227170"/>
              <a:gd name="connsiteY44" fmla="*/ 5674826 h 6857999"/>
              <a:gd name="connsiteX45" fmla="*/ 1921890 w 2227170"/>
              <a:gd name="connsiteY45" fmla="*/ 5540158 h 6857999"/>
              <a:gd name="connsiteX46" fmla="*/ 1895673 w 2227170"/>
              <a:gd name="connsiteY46" fmla="*/ 5464049 h 6857999"/>
              <a:gd name="connsiteX47" fmla="*/ 1883229 w 2227170"/>
              <a:gd name="connsiteY47" fmla="*/ 5299486 h 6857999"/>
              <a:gd name="connsiteX48" fmla="*/ 1867297 w 2227170"/>
              <a:gd name="connsiteY48" fmla="*/ 5186434 h 6857999"/>
              <a:gd name="connsiteX49" fmla="*/ 1829639 w 2227170"/>
              <a:gd name="connsiteY49" fmla="*/ 5064337 h 6857999"/>
              <a:gd name="connsiteX50" fmla="*/ 1823656 w 2227170"/>
              <a:gd name="connsiteY50" fmla="*/ 5047159 h 6857999"/>
              <a:gd name="connsiteX51" fmla="*/ 1793723 w 2227170"/>
              <a:gd name="connsiteY51" fmla="*/ 5003744 h 6857999"/>
              <a:gd name="connsiteX52" fmla="*/ 1679944 w 2227170"/>
              <a:gd name="connsiteY52" fmla="*/ 4930834 h 6857999"/>
              <a:gd name="connsiteX53" fmla="*/ 1657480 w 2227170"/>
              <a:gd name="connsiteY53" fmla="*/ 4911337 h 6857999"/>
              <a:gd name="connsiteX54" fmla="*/ 1594697 w 2227170"/>
              <a:gd name="connsiteY54" fmla="*/ 4754123 h 6857999"/>
              <a:gd name="connsiteX55" fmla="*/ 1610087 w 2227170"/>
              <a:gd name="connsiteY55" fmla="*/ 4701292 h 6857999"/>
              <a:gd name="connsiteX56" fmla="*/ 1645783 w 2227170"/>
              <a:gd name="connsiteY56" fmla="*/ 4645602 h 6857999"/>
              <a:gd name="connsiteX57" fmla="*/ 1671304 w 2227170"/>
              <a:gd name="connsiteY57" fmla="*/ 4516054 h 6857999"/>
              <a:gd name="connsiteX58" fmla="*/ 1664087 w 2227170"/>
              <a:gd name="connsiteY58" fmla="*/ 4465215 h 6857999"/>
              <a:gd name="connsiteX59" fmla="*/ 1638164 w 2227170"/>
              <a:gd name="connsiteY59" fmla="*/ 4374448 h 6857999"/>
              <a:gd name="connsiteX60" fmla="*/ 1588685 w 2227170"/>
              <a:gd name="connsiteY60" fmla="*/ 4300238 h 6857999"/>
              <a:gd name="connsiteX61" fmla="*/ 1505039 w 2227170"/>
              <a:gd name="connsiteY61" fmla="*/ 4190727 h 6857999"/>
              <a:gd name="connsiteX62" fmla="*/ 1493843 w 2227170"/>
              <a:gd name="connsiteY62" fmla="*/ 4001566 h 6857999"/>
              <a:gd name="connsiteX63" fmla="*/ 1491439 w 2227170"/>
              <a:gd name="connsiteY63" fmla="*/ 3929077 h 6857999"/>
              <a:gd name="connsiteX64" fmla="*/ 1470437 w 2227170"/>
              <a:gd name="connsiteY64" fmla="*/ 3732048 h 6857999"/>
              <a:gd name="connsiteX65" fmla="*/ 1471926 w 2227170"/>
              <a:gd name="connsiteY65" fmla="*/ 3713390 h 6857999"/>
              <a:gd name="connsiteX66" fmla="*/ 1471925 w 2227170"/>
              <a:gd name="connsiteY66" fmla="*/ 3713390 h 6857999"/>
              <a:gd name="connsiteX67" fmla="*/ 1475829 w 2227170"/>
              <a:gd name="connsiteY67" fmla="*/ 3664425 h 6857999"/>
              <a:gd name="connsiteX68" fmla="*/ 1477249 w 2227170"/>
              <a:gd name="connsiteY68" fmla="*/ 3641757 h 6857999"/>
              <a:gd name="connsiteX69" fmla="*/ 1442718 w 2227170"/>
              <a:gd name="connsiteY69" fmla="*/ 3455028 h 6857999"/>
              <a:gd name="connsiteX70" fmla="*/ 1436081 w 2227170"/>
              <a:gd name="connsiteY70" fmla="*/ 3434627 h 6857999"/>
              <a:gd name="connsiteX71" fmla="*/ 0 w 2227170"/>
              <a:gd name="connsiteY71" fmla="*/ 0 h 6857999"/>
              <a:gd name="connsiteX72" fmla="*/ 480313 w 2227170"/>
              <a:gd name="connsiteY72" fmla="*/ 0 h 6857999"/>
              <a:gd name="connsiteX73" fmla="*/ 507191 w 2227170"/>
              <a:gd name="connsiteY73" fmla="*/ 126805 h 6857999"/>
              <a:gd name="connsiteX74" fmla="*/ 517515 w 2227170"/>
              <a:gd name="connsiteY74" fmla="*/ 185431 h 6857999"/>
              <a:gd name="connsiteX75" fmla="*/ 602322 w 2227170"/>
              <a:gd name="connsiteY75" fmla="*/ 432867 h 6857999"/>
              <a:gd name="connsiteX76" fmla="*/ 717957 w 2227170"/>
              <a:gd name="connsiteY76" fmla="*/ 662316 h 6857999"/>
              <a:gd name="connsiteX77" fmla="*/ 868507 w 2227170"/>
              <a:gd name="connsiteY77" fmla="*/ 840047 h 6857999"/>
              <a:gd name="connsiteX78" fmla="*/ 903438 w 2227170"/>
              <a:gd name="connsiteY78" fmla="*/ 888795 h 6857999"/>
              <a:gd name="connsiteX79" fmla="*/ 938295 w 2227170"/>
              <a:gd name="connsiteY79" fmla="*/ 1013493 h 6857999"/>
              <a:gd name="connsiteX80" fmla="*/ 962274 w 2227170"/>
              <a:gd name="connsiteY80" fmla="*/ 1122775 h 6857999"/>
              <a:gd name="connsiteX81" fmla="*/ 994395 w 2227170"/>
              <a:gd name="connsiteY81" fmla="*/ 1204073 h 6857999"/>
              <a:gd name="connsiteX82" fmla="*/ 1024698 w 2227170"/>
              <a:gd name="connsiteY82" fmla="*/ 1273134 h 6857999"/>
              <a:gd name="connsiteX83" fmla="*/ 1105920 w 2227170"/>
              <a:gd name="connsiteY83" fmla="*/ 1431309 h 6857999"/>
              <a:gd name="connsiteX84" fmla="*/ 1169137 w 2227170"/>
              <a:gd name="connsiteY84" fmla="*/ 1602741 h 6857999"/>
              <a:gd name="connsiteX85" fmla="*/ 1256045 w 2227170"/>
              <a:gd name="connsiteY85" fmla="*/ 1745656 h 6857999"/>
              <a:gd name="connsiteX86" fmla="*/ 1305410 w 2227170"/>
              <a:gd name="connsiteY86" fmla="*/ 1806507 h 6857999"/>
              <a:gd name="connsiteX87" fmla="*/ 1328595 w 2227170"/>
              <a:gd name="connsiteY87" fmla="*/ 1923029 h 6857999"/>
              <a:gd name="connsiteX88" fmla="*/ 1372362 w 2227170"/>
              <a:gd name="connsiteY88" fmla="*/ 2051976 h 6857999"/>
              <a:gd name="connsiteX89" fmla="*/ 1420614 w 2227170"/>
              <a:gd name="connsiteY89" fmla="*/ 2145889 h 6857999"/>
              <a:gd name="connsiteX90" fmla="*/ 1451666 w 2227170"/>
              <a:gd name="connsiteY90" fmla="*/ 2217503 h 6857999"/>
              <a:gd name="connsiteX91" fmla="*/ 1479100 w 2227170"/>
              <a:gd name="connsiteY91" fmla="*/ 2316384 h 6857999"/>
              <a:gd name="connsiteX92" fmla="*/ 1519073 w 2227170"/>
              <a:gd name="connsiteY92" fmla="*/ 2417297 h 6857999"/>
              <a:gd name="connsiteX93" fmla="*/ 1545426 w 2227170"/>
              <a:gd name="connsiteY93" fmla="*/ 2467287 h 6857999"/>
              <a:gd name="connsiteX94" fmla="*/ 1587486 w 2227170"/>
              <a:gd name="connsiteY94" fmla="*/ 2562780 h 6857999"/>
              <a:gd name="connsiteX95" fmla="*/ 1625487 w 2227170"/>
              <a:gd name="connsiteY95" fmla="*/ 2660424 h 6857999"/>
              <a:gd name="connsiteX96" fmla="*/ 1659666 w 2227170"/>
              <a:gd name="connsiteY96" fmla="*/ 2838661 h 6857999"/>
              <a:gd name="connsiteX97" fmla="*/ 1723303 w 2227170"/>
              <a:gd name="connsiteY97" fmla="*/ 3005526 h 6857999"/>
              <a:gd name="connsiteX98" fmla="*/ 1768467 w 2227170"/>
              <a:gd name="connsiteY98" fmla="*/ 3137119 h 6857999"/>
              <a:gd name="connsiteX99" fmla="*/ 1799379 w 2227170"/>
              <a:gd name="connsiteY99" fmla="*/ 3214434 h 6857999"/>
              <a:gd name="connsiteX100" fmla="*/ 1872393 w 2227170"/>
              <a:gd name="connsiteY100" fmla="*/ 3358657 h 6857999"/>
              <a:gd name="connsiteX101" fmla="*/ 1903898 w 2227170"/>
              <a:gd name="connsiteY101" fmla="*/ 3459898 h 6857999"/>
              <a:gd name="connsiteX102" fmla="*/ 1891868 w 2227170"/>
              <a:gd name="connsiteY102" fmla="*/ 3461356 h 6857999"/>
              <a:gd name="connsiteX103" fmla="*/ 1714447 w 2227170"/>
              <a:gd name="connsiteY103" fmla="*/ 3473344 h 6857999"/>
              <a:gd name="connsiteX104" fmla="*/ 1689927 w 2227170"/>
              <a:gd name="connsiteY104" fmla="*/ 3476520 h 6857999"/>
              <a:gd name="connsiteX105" fmla="*/ 1512523 w 2227170"/>
              <a:gd name="connsiteY105" fmla="*/ 3453342 h 6857999"/>
              <a:gd name="connsiteX106" fmla="*/ 1463356 w 2227170"/>
              <a:gd name="connsiteY106" fmla="*/ 3435415 h 6857999"/>
              <a:gd name="connsiteX107" fmla="*/ 1435748 w 2227170"/>
              <a:gd name="connsiteY107" fmla="*/ 3430627 h 6857999"/>
              <a:gd name="connsiteX108" fmla="*/ 1434021 w 2227170"/>
              <a:gd name="connsiteY108" fmla="*/ 3409971 h 6857999"/>
              <a:gd name="connsiteX109" fmla="*/ 1403697 w 2227170"/>
              <a:gd name="connsiteY109" fmla="*/ 3352066 h 6857999"/>
              <a:gd name="connsiteX110" fmla="*/ 1304079 w 2227170"/>
              <a:gd name="connsiteY110" fmla="*/ 3288499 h 6857999"/>
              <a:gd name="connsiteX111" fmla="*/ 1263513 w 2227170"/>
              <a:gd name="connsiteY111" fmla="*/ 3224801 h 6857999"/>
              <a:gd name="connsiteX112" fmla="*/ 1239849 w 2227170"/>
              <a:gd name="connsiteY112" fmla="*/ 3179271 h 6857999"/>
              <a:gd name="connsiteX113" fmla="*/ 1200295 w 2227170"/>
              <a:gd name="connsiteY113" fmla="*/ 3136681 h 6857999"/>
              <a:gd name="connsiteX114" fmla="*/ 1098516 w 2227170"/>
              <a:gd name="connsiteY114" fmla="*/ 3085335 h 6857999"/>
              <a:gd name="connsiteX115" fmla="*/ 1011619 w 2227170"/>
              <a:gd name="connsiteY115" fmla="*/ 3016205 h 6857999"/>
              <a:gd name="connsiteX116" fmla="*/ 973275 w 2227170"/>
              <a:gd name="connsiteY116" fmla="*/ 2908439 h 6857999"/>
              <a:gd name="connsiteX117" fmla="*/ 954491 w 2227170"/>
              <a:gd name="connsiteY117" fmla="*/ 2842361 h 6857999"/>
              <a:gd name="connsiteX118" fmla="*/ 1016911 w 2227170"/>
              <a:gd name="connsiteY118" fmla="*/ 2599848 h 6857999"/>
              <a:gd name="connsiteX119" fmla="*/ 1067676 w 2227170"/>
              <a:gd name="connsiteY119" fmla="*/ 2435466 h 6857999"/>
              <a:gd name="connsiteX120" fmla="*/ 1065045 w 2227170"/>
              <a:gd name="connsiteY120" fmla="*/ 2378738 h 6857999"/>
              <a:gd name="connsiteX121" fmla="*/ 998558 w 2227170"/>
              <a:gd name="connsiteY121" fmla="*/ 2210113 h 6857999"/>
              <a:gd name="connsiteX122" fmla="*/ 980810 w 2227170"/>
              <a:gd name="connsiteY122" fmla="*/ 2050248 h 6857999"/>
              <a:gd name="connsiteX123" fmla="*/ 985875 w 2227170"/>
              <a:gd name="connsiteY123" fmla="*/ 1932531 h 6857999"/>
              <a:gd name="connsiteX124" fmla="*/ 991251 w 2227170"/>
              <a:gd name="connsiteY124" fmla="*/ 1831462 h 6857999"/>
              <a:gd name="connsiteX125" fmla="*/ 983833 w 2227170"/>
              <a:gd name="connsiteY125" fmla="*/ 1708173 h 6857999"/>
              <a:gd name="connsiteX126" fmla="*/ 966921 w 2227170"/>
              <a:gd name="connsiteY126" fmla="*/ 1636638 h 6857999"/>
              <a:gd name="connsiteX127" fmla="*/ 944156 w 2227170"/>
              <a:gd name="connsiteY127" fmla="*/ 1523444 h 6857999"/>
              <a:gd name="connsiteX128" fmla="*/ 910490 w 2227170"/>
              <a:gd name="connsiteY128" fmla="*/ 1405991 h 6857999"/>
              <a:gd name="connsiteX129" fmla="*/ 853488 w 2227170"/>
              <a:gd name="connsiteY129" fmla="*/ 1311394 h 6857999"/>
              <a:gd name="connsiteX130" fmla="*/ 801804 w 2227170"/>
              <a:gd name="connsiteY130" fmla="*/ 1257566 h 6857999"/>
              <a:gd name="connsiteX131" fmla="*/ 737368 w 2227170"/>
              <a:gd name="connsiteY131" fmla="*/ 1112096 h 6857999"/>
              <a:gd name="connsiteX132" fmla="*/ 597412 w 2227170"/>
              <a:gd name="connsiteY132" fmla="*/ 969072 h 6857999"/>
              <a:gd name="connsiteX133" fmla="*/ 542819 w 2227170"/>
              <a:gd name="connsiteY133" fmla="*/ 884069 h 6857999"/>
              <a:gd name="connsiteX134" fmla="*/ 530439 w 2227170"/>
              <a:gd name="connsiteY134" fmla="*/ 838495 h 6857999"/>
              <a:gd name="connsiteX135" fmla="*/ 495418 w 2227170"/>
              <a:gd name="connsiteY135" fmla="*/ 758969 h 6857999"/>
              <a:gd name="connsiteX136" fmla="*/ 467896 w 2227170"/>
              <a:gd name="connsiteY136" fmla="*/ 710990 h 6857999"/>
              <a:gd name="connsiteX137" fmla="*/ 360952 w 2227170"/>
              <a:gd name="connsiteY137" fmla="*/ 575332 h 6857999"/>
              <a:gd name="connsiteX138" fmla="*/ 329420 w 2227170"/>
              <a:gd name="connsiteY138" fmla="*/ 533869 h 6857999"/>
              <a:gd name="connsiteX139" fmla="*/ 277101 w 2227170"/>
              <a:gd name="connsiteY139" fmla="*/ 450003 h 6857999"/>
              <a:gd name="connsiteX140" fmla="*/ 262642 w 2227170"/>
              <a:gd name="connsiteY140" fmla="*/ 414480 h 6857999"/>
              <a:gd name="connsiteX141" fmla="*/ 219625 w 2227170"/>
              <a:gd name="connsiteY141" fmla="*/ 349349 h 6857999"/>
              <a:gd name="connsiteX142" fmla="*/ 104836 w 2227170"/>
              <a:gd name="connsiteY142" fmla="*/ 192439 h 6857999"/>
              <a:gd name="connsiteX143" fmla="*/ 37941 w 2227170"/>
              <a:gd name="connsiteY143" fmla="*/ 122586 h 6857999"/>
              <a:gd name="connsiteX144" fmla="*/ 16247 w 2227170"/>
              <a:gd name="connsiteY144" fmla="*/ 61476 h 685799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2227170" h="6857999">
                <a:moveTo>
                  <a:pt x="1435747" y="3430628"/>
                </a:moveTo>
                <a:lnTo>
                  <a:pt x="1463355" y="3435416"/>
                </a:lnTo>
                <a:cubicBezTo>
                  <a:pt x="1480184" y="3439826"/>
                  <a:pt x="1496566" y="3445726"/>
                  <a:pt x="1512522" y="3453342"/>
                </a:cubicBezTo>
                <a:cubicBezTo>
                  <a:pt x="1561201" y="3476708"/>
                  <a:pt x="1623580" y="3483625"/>
                  <a:pt x="1689926" y="3476521"/>
                </a:cubicBezTo>
                <a:cubicBezTo>
                  <a:pt x="1698220" y="3475588"/>
                  <a:pt x="1708677" y="3471849"/>
                  <a:pt x="1714445" y="3473345"/>
                </a:cubicBezTo>
                <a:cubicBezTo>
                  <a:pt x="1779620" y="3489747"/>
                  <a:pt x="1834653" y="3472188"/>
                  <a:pt x="1891867" y="3461357"/>
                </a:cubicBezTo>
                <a:lnTo>
                  <a:pt x="1903897" y="3459899"/>
                </a:lnTo>
                <a:lnTo>
                  <a:pt x="1939997" y="3575905"/>
                </a:lnTo>
                <a:cubicBezTo>
                  <a:pt x="1946484" y="3597372"/>
                  <a:pt x="1953252" y="3618812"/>
                  <a:pt x="1959353" y="3640463"/>
                </a:cubicBezTo>
                <a:lnTo>
                  <a:pt x="1972749" y="3697872"/>
                </a:lnTo>
                <a:lnTo>
                  <a:pt x="1974716" y="3706299"/>
                </a:lnTo>
                <a:cubicBezTo>
                  <a:pt x="1990622" y="3797563"/>
                  <a:pt x="2002102" y="3890387"/>
                  <a:pt x="2015942" y="3982180"/>
                </a:cubicBezTo>
                <a:cubicBezTo>
                  <a:pt x="2020339" y="4012204"/>
                  <a:pt x="2028650" y="4041142"/>
                  <a:pt x="2031892" y="4071548"/>
                </a:cubicBezTo>
                <a:cubicBezTo>
                  <a:pt x="2035443" y="4104448"/>
                  <a:pt x="2033020" y="4138953"/>
                  <a:pt x="2036571" y="4171852"/>
                </a:cubicBezTo>
                <a:cubicBezTo>
                  <a:pt x="2042360" y="4226575"/>
                  <a:pt x="2052059" y="4280215"/>
                  <a:pt x="2058065" y="4334965"/>
                </a:cubicBezTo>
                <a:cubicBezTo>
                  <a:pt x="2069516" y="4440581"/>
                  <a:pt x="2079848" y="4546311"/>
                  <a:pt x="2089962" y="4652006"/>
                </a:cubicBezTo>
                <a:cubicBezTo>
                  <a:pt x="2092086" y="4674630"/>
                  <a:pt x="2089393" y="4698483"/>
                  <a:pt x="2091986" y="4720900"/>
                </a:cubicBezTo>
                <a:cubicBezTo>
                  <a:pt x="2099090" y="4780437"/>
                  <a:pt x="2107526" y="4839889"/>
                  <a:pt x="2116222" y="4899103"/>
                </a:cubicBezTo>
                <a:cubicBezTo>
                  <a:pt x="2121567" y="4934975"/>
                  <a:pt x="2129409" y="4970386"/>
                  <a:pt x="2134280" y="5006463"/>
                </a:cubicBezTo>
                <a:cubicBezTo>
                  <a:pt x="2138181" y="5035327"/>
                  <a:pt x="2140233" y="5064748"/>
                  <a:pt x="2140946" y="5094252"/>
                </a:cubicBezTo>
                <a:cubicBezTo>
                  <a:pt x="2141573" y="5119660"/>
                  <a:pt x="2137495" y="5145495"/>
                  <a:pt x="2139028" y="5170758"/>
                </a:cubicBezTo>
                <a:cubicBezTo>
                  <a:pt x="2143115" y="5239128"/>
                  <a:pt x="2149053" y="5306937"/>
                  <a:pt x="2154083" y="5374894"/>
                </a:cubicBezTo>
                <a:cubicBezTo>
                  <a:pt x="2156003" y="5402116"/>
                  <a:pt x="2156328" y="5429662"/>
                  <a:pt x="2159878" y="5456299"/>
                </a:cubicBezTo>
                <a:cubicBezTo>
                  <a:pt x="2169087" y="5527565"/>
                  <a:pt x="2181047" y="5598128"/>
                  <a:pt x="2189136" y="5669510"/>
                </a:cubicBezTo>
                <a:cubicBezTo>
                  <a:pt x="2195841" y="5728715"/>
                  <a:pt x="2198200" y="5788945"/>
                  <a:pt x="2203058" y="5848712"/>
                </a:cubicBezTo>
                <a:cubicBezTo>
                  <a:pt x="2205241" y="5874065"/>
                  <a:pt x="2209957" y="5898688"/>
                  <a:pt x="2211270" y="5923918"/>
                </a:cubicBezTo>
                <a:cubicBezTo>
                  <a:pt x="2214375" y="5980441"/>
                  <a:pt x="2215629" y="6037520"/>
                  <a:pt x="2218696" y="6094309"/>
                </a:cubicBezTo>
                <a:cubicBezTo>
                  <a:pt x="2220549" y="6126699"/>
                  <a:pt x="2227542" y="6158719"/>
                  <a:pt x="2227155" y="6191335"/>
                </a:cubicBezTo>
                <a:cubicBezTo>
                  <a:pt x="2226207" y="6268795"/>
                  <a:pt x="2222365" y="6346394"/>
                  <a:pt x="2219390" y="6424114"/>
                </a:cubicBezTo>
                <a:cubicBezTo>
                  <a:pt x="2216292" y="6504264"/>
                  <a:pt x="2213668" y="6584212"/>
                  <a:pt x="2209703" y="6664246"/>
                </a:cubicBezTo>
                <a:cubicBezTo>
                  <a:pt x="2207306" y="6708013"/>
                  <a:pt x="2201832" y="6751624"/>
                  <a:pt x="2199216" y="6795360"/>
                </a:cubicBezTo>
                <a:lnTo>
                  <a:pt x="2197257" y="6857999"/>
                </a:lnTo>
                <a:lnTo>
                  <a:pt x="2026554" y="6857999"/>
                </a:lnTo>
                <a:lnTo>
                  <a:pt x="2060891" y="6720903"/>
                </a:lnTo>
                <a:cubicBezTo>
                  <a:pt x="2072503" y="6665089"/>
                  <a:pt x="2056350" y="6635319"/>
                  <a:pt x="2012613" y="6617730"/>
                </a:cubicBezTo>
                <a:cubicBezTo>
                  <a:pt x="1988364" y="6607784"/>
                  <a:pt x="1962210" y="6595663"/>
                  <a:pt x="1960297" y="6560549"/>
                </a:cubicBezTo>
                <a:cubicBezTo>
                  <a:pt x="1957307" y="6503223"/>
                  <a:pt x="1960688" y="6444619"/>
                  <a:pt x="1911439" y="6409646"/>
                </a:cubicBezTo>
                <a:cubicBezTo>
                  <a:pt x="1925288" y="6396076"/>
                  <a:pt x="1933540" y="6387707"/>
                  <a:pt x="1941755" y="6379605"/>
                </a:cubicBezTo>
                <a:cubicBezTo>
                  <a:pt x="1964582" y="6357226"/>
                  <a:pt x="1980146" y="6306327"/>
                  <a:pt x="1967169" y="6277544"/>
                </a:cubicBezTo>
                <a:cubicBezTo>
                  <a:pt x="1948370" y="6235151"/>
                  <a:pt x="1957958" y="6200015"/>
                  <a:pt x="1982077" y="6165295"/>
                </a:cubicBezTo>
                <a:cubicBezTo>
                  <a:pt x="2022088" y="6107214"/>
                  <a:pt x="2024735" y="6036528"/>
                  <a:pt x="2021065" y="5971487"/>
                </a:cubicBezTo>
                <a:cubicBezTo>
                  <a:pt x="2018464" y="5922385"/>
                  <a:pt x="2008510" y="5868982"/>
                  <a:pt x="1973662" y="5832226"/>
                </a:cubicBezTo>
                <a:cubicBezTo>
                  <a:pt x="1962477" y="5820581"/>
                  <a:pt x="1959306" y="5797535"/>
                  <a:pt x="1953549" y="5778754"/>
                </a:cubicBezTo>
                <a:cubicBezTo>
                  <a:pt x="1948891" y="5763124"/>
                  <a:pt x="1944782" y="5746757"/>
                  <a:pt x="1942739" y="5729863"/>
                </a:cubicBezTo>
                <a:cubicBezTo>
                  <a:pt x="1940409" y="5711839"/>
                  <a:pt x="1936175" y="5691638"/>
                  <a:pt x="1940531" y="5674826"/>
                </a:cubicBezTo>
                <a:cubicBezTo>
                  <a:pt x="1953455" y="5623827"/>
                  <a:pt x="1948183" y="5581155"/>
                  <a:pt x="1921890" y="5540158"/>
                </a:cubicBezTo>
                <a:cubicBezTo>
                  <a:pt x="1908295" y="5518914"/>
                  <a:pt x="1892512" y="5488106"/>
                  <a:pt x="1895673" y="5464049"/>
                </a:cubicBezTo>
                <a:cubicBezTo>
                  <a:pt x="1903251" y="5405489"/>
                  <a:pt x="1894476" y="5354705"/>
                  <a:pt x="1883229" y="5299486"/>
                </a:cubicBezTo>
                <a:cubicBezTo>
                  <a:pt x="1876073" y="5263904"/>
                  <a:pt x="1873244" y="5224301"/>
                  <a:pt x="1867297" y="5186434"/>
                </a:cubicBezTo>
                <a:cubicBezTo>
                  <a:pt x="1860260" y="5142157"/>
                  <a:pt x="1861988" y="5095296"/>
                  <a:pt x="1829639" y="5064337"/>
                </a:cubicBezTo>
                <a:cubicBezTo>
                  <a:pt x="1826152" y="5060853"/>
                  <a:pt x="1826740" y="5051950"/>
                  <a:pt x="1823656" y="5047159"/>
                </a:cubicBezTo>
                <a:cubicBezTo>
                  <a:pt x="1814298" y="5031960"/>
                  <a:pt x="1806371" y="5012874"/>
                  <a:pt x="1793723" y="5003744"/>
                </a:cubicBezTo>
                <a:cubicBezTo>
                  <a:pt x="1756761" y="4977307"/>
                  <a:pt x="1717858" y="4955228"/>
                  <a:pt x="1679944" y="4930834"/>
                </a:cubicBezTo>
                <a:cubicBezTo>
                  <a:pt x="1671835" y="4925607"/>
                  <a:pt x="1661303" y="4920315"/>
                  <a:pt x="1657480" y="4911337"/>
                </a:cubicBezTo>
                <a:cubicBezTo>
                  <a:pt x="1635585" y="4859522"/>
                  <a:pt x="1614886" y="4807057"/>
                  <a:pt x="1594697" y="4754123"/>
                </a:cubicBezTo>
                <a:cubicBezTo>
                  <a:pt x="1586633" y="4732840"/>
                  <a:pt x="1595035" y="4717144"/>
                  <a:pt x="1610087" y="4701292"/>
                </a:cubicBezTo>
                <a:cubicBezTo>
                  <a:pt x="1624417" y="4685883"/>
                  <a:pt x="1639744" y="4666529"/>
                  <a:pt x="1645783" y="4645602"/>
                </a:cubicBezTo>
                <a:cubicBezTo>
                  <a:pt x="1657646" y="4603705"/>
                  <a:pt x="1665182" y="4559572"/>
                  <a:pt x="1671304" y="4516054"/>
                </a:cubicBezTo>
                <a:cubicBezTo>
                  <a:pt x="1673597" y="4499770"/>
                  <a:pt x="1668234" y="4481320"/>
                  <a:pt x="1664087" y="4465215"/>
                </a:cubicBezTo>
                <a:cubicBezTo>
                  <a:pt x="1656218" y="4434707"/>
                  <a:pt x="1643929" y="4405752"/>
                  <a:pt x="1638164" y="4374448"/>
                </a:cubicBezTo>
                <a:cubicBezTo>
                  <a:pt x="1631557" y="4338122"/>
                  <a:pt x="1616055" y="4314707"/>
                  <a:pt x="1588685" y="4300238"/>
                </a:cubicBezTo>
                <a:cubicBezTo>
                  <a:pt x="1547937" y="4278712"/>
                  <a:pt x="1523199" y="4237659"/>
                  <a:pt x="1505039" y="4190727"/>
                </a:cubicBezTo>
                <a:cubicBezTo>
                  <a:pt x="1481808" y="4131100"/>
                  <a:pt x="1492604" y="4065370"/>
                  <a:pt x="1493843" y="4001566"/>
                </a:cubicBezTo>
                <a:cubicBezTo>
                  <a:pt x="1494406" y="3977140"/>
                  <a:pt x="1495513" y="3951977"/>
                  <a:pt x="1491439" y="3929077"/>
                </a:cubicBezTo>
                <a:cubicBezTo>
                  <a:pt x="1480036" y="3863970"/>
                  <a:pt x="1469366" y="3798964"/>
                  <a:pt x="1470437" y="3732048"/>
                </a:cubicBezTo>
                <a:lnTo>
                  <a:pt x="1471926" y="3713390"/>
                </a:lnTo>
                <a:lnTo>
                  <a:pt x="1471925" y="3713390"/>
                </a:lnTo>
                <a:lnTo>
                  <a:pt x="1475829" y="3664425"/>
                </a:lnTo>
                <a:cubicBezTo>
                  <a:pt x="1476881" y="3656951"/>
                  <a:pt x="1477283" y="3649381"/>
                  <a:pt x="1477249" y="3641757"/>
                </a:cubicBezTo>
                <a:cubicBezTo>
                  <a:pt x="1477488" y="3575629"/>
                  <a:pt x="1483447" y="3508130"/>
                  <a:pt x="1442718" y="3455028"/>
                </a:cubicBezTo>
                <a:cubicBezTo>
                  <a:pt x="1438983" y="3450146"/>
                  <a:pt x="1437151" y="3442741"/>
                  <a:pt x="1436081" y="3434627"/>
                </a:cubicBezTo>
                <a:close/>
                <a:moveTo>
                  <a:pt x="0" y="0"/>
                </a:moveTo>
                <a:lnTo>
                  <a:pt x="480313" y="0"/>
                </a:lnTo>
                <a:lnTo>
                  <a:pt x="507191" y="126805"/>
                </a:lnTo>
                <a:cubicBezTo>
                  <a:pt x="510850" y="146378"/>
                  <a:pt x="511427" y="167424"/>
                  <a:pt x="517515" y="185431"/>
                </a:cubicBezTo>
                <a:cubicBezTo>
                  <a:pt x="545215" y="268285"/>
                  <a:pt x="576289" y="349161"/>
                  <a:pt x="602322" y="432867"/>
                </a:cubicBezTo>
                <a:cubicBezTo>
                  <a:pt x="629316" y="519159"/>
                  <a:pt x="664449" y="597886"/>
                  <a:pt x="717957" y="662316"/>
                </a:cubicBezTo>
                <a:cubicBezTo>
                  <a:pt x="767691" y="722133"/>
                  <a:pt x="818517" y="780468"/>
                  <a:pt x="868507" y="840047"/>
                </a:cubicBezTo>
                <a:cubicBezTo>
                  <a:pt x="881192" y="855172"/>
                  <a:pt x="896631" y="869597"/>
                  <a:pt x="903438" y="888795"/>
                </a:cubicBezTo>
                <a:cubicBezTo>
                  <a:pt x="917728" y="928650"/>
                  <a:pt x="927846" y="971457"/>
                  <a:pt x="938295" y="1013493"/>
                </a:cubicBezTo>
                <a:cubicBezTo>
                  <a:pt x="947146" y="1049587"/>
                  <a:pt x="952227" y="1087329"/>
                  <a:pt x="962274" y="1122775"/>
                </a:cubicBezTo>
                <a:cubicBezTo>
                  <a:pt x="970228" y="1151120"/>
                  <a:pt x="983145" y="1177171"/>
                  <a:pt x="994395" y="1204073"/>
                </a:cubicBezTo>
                <a:cubicBezTo>
                  <a:pt x="1004144" y="1227496"/>
                  <a:pt x="1011858" y="1252812"/>
                  <a:pt x="1024698" y="1273134"/>
                </a:cubicBezTo>
                <a:cubicBezTo>
                  <a:pt x="1055755" y="1322698"/>
                  <a:pt x="1086123" y="1372439"/>
                  <a:pt x="1105920" y="1431309"/>
                </a:cubicBezTo>
                <a:cubicBezTo>
                  <a:pt x="1125612" y="1489349"/>
                  <a:pt x="1148972" y="1544909"/>
                  <a:pt x="1169137" y="1602741"/>
                </a:cubicBezTo>
                <a:cubicBezTo>
                  <a:pt x="1188802" y="1659416"/>
                  <a:pt x="1211781" y="1711385"/>
                  <a:pt x="1256045" y="1745656"/>
                </a:cubicBezTo>
                <a:cubicBezTo>
                  <a:pt x="1275564" y="1760924"/>
                  <a:pt x="1296322" y="1781541"/>
                  <a:pt x="1305410" y="1806507"/>
                </a:cubicBezTo>
                <a:cubicBezTo>
                  <a:pt x="1318315" y="1842083"/>
                  <a:pt x="1318707" y="1884882"/>
                  <a:pt x="1328595" y="1923029"/>
                </a:cubicBezTo>
                <a:cubicBezTo>
                  <a:pt x="1340183" y="1967950"/>
                  <a:pt x="1348451" y="2019205"/>
                  <a:pt x="1372362" y="2051976"/>
                </a:cubicBezTo>
                <a:cubicBezTo>
                  <a:pt x="1393690" y="2081114"/>
                  <a:pt x="1409558" y="2109756"/>
                  <a:pt x="1420614" y="2145889"/>
                </a:cubicBezTo>
                <a:cubicBezTo>
                  <a:pt x="1428329" y="2171204"/>
                  <a:pt x="1446013" y="2191660"/>
                  <a:pt x="1451666" y="2217503"/>
                </a:cubicBezTo>
                <a:cubicBezTo>
                  <a:pt x="1459262" y="2251515"/>
                  <a:pt x="1464220" y="2285429"/>
                  <a:pt x="1479100" y="2316384"/>
                </a:cubicBezTo>
                <a:cubicBezTo>
                  <a:pt x="1494480" y="2348495"/>
                  <a:pt x="1505180" y="2384032"/>
                  <a:pt x="1519073" y="2417297"/>
                </a:cubicBezTo>
                <a:cubicBezTo>
                  <a:pt x="1526537" y="2434955"/>
                  <a:pt x="1537451" y="2450104"/>
                  <a:pt x="1545426" y="2467287"/>
                </a:cubicBezTo>
                <a:cubicBezTo>
                  <a:pt x="1560015" y="2498743"/>
                  <a:pt x="1574095" y="2530674"/>
                  <a:pt x="1587486" y="2562780"/>
                </a:cubicBezTo>
                <a:cubicBezTo>
                  <a:pt x="1600880" y="2594883"/>
                  <a:pt x="1617279" y="2626052"/>
                  <a:pt x="1625487" y="2660424"/>
                </a:cubicBezTo>
                <a:cubicBezTo>
                  <a:pt x="1639356" y="2719002"/>
                  <a:pt x="1643839" y="2781437"/>
                  <a:pt x="1659666" y="2838661"/>
                </a:cubicBezTo>
                <a:cubicBezTo>
                  <a:pt x="1675816" y="2896745"/>
                  <a:pt x="1698487" y="2952480"/>
                  <a:pt x="1723303" y="3005526"/>
                </a:cubicBezTo>
                <a:cubicBezTo>
                  <a:pt x="1742828" y="3047477"/>
                  <a:pt x="1762476" y="3086994"/>
                  <a:pt x="1768467" y="3137119"/>
                </a:cubicBezTo>
                <a:cubicBezTo>
                  <a:pt x="1771830" y="3165089"/>
                  <a:pt x="1783459" y="3195584"/>
                  <a:pt x="1799379" y="3214434"/>
                </a:cubicBezTo>
                <a:cubicBezTo>
                  <a:pt x="1834097" y="3255256"/>
                  <a:pt x="1855719" y="3304309"/>
                  <a:pt x="1872393" y="3358657"/>
                </a:cubicBezTo>
                <a:lnTo>
                  <a:pt x="1903898" y="3459898"/>
                </a:lnTo>
                <a:lnTo>
                  <a:pt x="1891868" y="3461356"/>
                </a:lnTo>
                <a:cubicBezTo>
                  <a:pt x="1834654" y="3472187"/>
                  <a:pt x="1779621" y="3489747"/>
                  <a:pt x="1714447" y="3473344"/>
                </a:cubicBezTo>
                <a:cubicBezTo>
                  <a:pt x="1708678" y="3471848"/>
                  <a:pt x="1698221" y="3475587"/>
                  <a:pt x="1689927" y="3476520"/>
                </a:cubicBezTo>
                <a:cubicBezTo>
                  <a:pt x="1623581" y="3483624"/>
                  <a:pt x="1561203" y="3476707"/>
                  <a:pt x="1512523" y="3453342"/>
                </a:cubicBezTo>
                <a:cubicBezTo>
                  <a:pt x="1496568" y="3445724"/>
                  <a:pt x="1480185" y="3439824"/>
                  <a:pt x="1463356" y="3435415"/>
                </a:cubicBezTo>
                <a:lnTo>
                  <a:pt x="1435748" y="3430627"/>
                </a:lnTo>
                <a:lnTo>
                  <a:pt x="1434021" y="3409971"/>
                </a:lnTo>
                <a:cubicBezTo>
                  <a:pt x="1432029" y="3383279"/>
                  <a:pt x="1422980" y="3364307"/>
                  <a:pt x="1403697" y="3352066"/>
                </a:cubicBezTo>
                <a:cubicBezTo>
                  <a:pt x="1370357" y="3331312"/>
                  <a:pt x="1338080" y="3307714"/>
                  <a:pt x="1304079" y="3288499"/>
                </a:cubicBezTo>
                <a:cubicBezTo>
                  <a:pt x="1280753" y="3275143"/>
                  <a:pt x="1269685" y="3254802"/>
                  <a:pt x="1263513" y="3224801"/>
                </a:cubicBezTo>
                <a:cubicBezTo>
                  <a:pt x="1260131" y="3207989"/>
                  <a:pt x="1249727" y="3192368"/>
                  <a:pt x="1239849" y="3179271"/>
                </a:cubicBezTo>
                <a:cubicBezTo>
                  <a:pt x="1227926" y="3163435"/>
                  <a:pt x="1210513" y="3153636"/>
                  <a:pt x="1200295" y="3136681"/>
                </a:cubicBezTo>
                <a:cubicBezTo>
                  <a:pt x="1174729" y="3095239"/>
                  <a:pt x="1142304" y="3078970"/>
                  <a:pt x="1098516" y="3085335"/>
                </a:cubicBezTo>
                <a:cubicBezTo>
                  <a:pt x="1059686" y="3091033"/>
                  <a:pt x="1013874" y="3055184"/>
                  <a:pt x="1011619" y="3016205"/>
                </a:cubicBezTo>
                <a:cubicBezTo>
                  <a:pt x="1009059" y="2973099"/>
                  <a:pt x="992305" y="2941338"/>
                  <a:pt x="973275" y="2908439"/>
                </a:cubicBezTo>
                <a:cubicBezTo>
                  <a:pt x="962595" y="2890058"/>
                  <a:pt x="954588" y="2865245"/>
                  <a:pt x="954491" y="2842361"/>
                </a:cubicBezTo>
                <a:cubicBezTo>
                  <a:pt x="953900" y="2755427"/>
                  <a:pt x="980596" y="2677232"/>
                  <a:pt x="1016911" y="2599848"/>
                </a:cubicBezTo>
                <a:cubicBezTo>
                  <a:pt x="1040610" y="2549275"/>
                  <a:pt x="1053210" y="2491150"/>
                  <a:pt x="1067676" y="2435466"/>
                </a:cubicBezTo>
                <a:cubicBezTo>
                  <a:pt x="1072106" y="2418119"/>
                  <a:pt x="1070928" y="2395084"/>
                  <a:pt x="1065045" y="2378738"/>
                </a:cubicBezTo>
                <a:cubicBezTo>
                  <a:pt x="1044804" y="2321440"/>
                  <a:pt x="1023660" y="2264284"/>
                  <a:pt x="998558" y="2210113"/>
                </a:cubicBezTo>
                <a:cubicBezTo>
                  <a:pt x="974922" y="2159685"/>
                  <a:pt x="969670" y="2105857"/>
                  <a:pt x="980810" y="2050248"/>
                </a:cubicBezTo>
                <a:cubicBezTo>
                  <a:pt x="988944" y="2009738"/>
                  <a:pt x="988704" y="1972134"/>
                  <a:pt x="985875" y="1932531"/>
                </a:cubicBezTo>
                <a:cubicBezTo>
                  <a:pt x="983445" y="1899517"/>
                  <a:pt x="983632" y="1863605"/>
                  <a:pt x="991251" y="1831462"/>
                </a:cubicBezTo>
                <a:cubicBezTo>
                  <a:pt x="1002010" y="1786419"/>
                  <a:pt x="1001019" y="1747889"/>
                  <a:pt x="983833" y="1708173"/>
                </a:cubicBezTo>
                <a:cubicBezTo>
                  <a:pt x="974650" y="1687006"/>
                  <a:pt x="971894" y="1661024"/>
                  <a:pt x="966921" y="1636638"/>
                </a:cubicBezTo>
                <a:cubicBezTo>
                  <a:pt x="959164" y="1599065"/>
                  <a:pt x="953544" y="1560430"/>
                  <a:pt x="944156" y="1523444"/>
                </a:cubicBezTo>
                <a:cubicBezTo>
                  <a:pt x="934274" y="1483663"/>
                  <a:pt x="918090" y="1446266"/>
                  <a:pt x="910490" y="1405991"/>
                </a:cubicBezTo>
                <a:cubicBezTo>
                  <a:pt x="902221" y="1362626"/>
                  <a:pt x="884511" y="1332909"/>
                  <a:pt x="853488" y="1311394"/>
                </a:cubicBezTo>
                <a:cubicBezTo>
                  <a:pt x="833960" y="1297754"/>
                  <a:pt x="813693" y="1279930"/>
                  <a:pt x="801804" y="1257566"/>
                </a:cubicBezTo>
                <a:cubicBezTo>
                  <a:pt x="777567" y="1211409"/>
                  <a:pt x="761060" y="1158994"/>
                  <a:pt x="737368" y="1112096"/>
                </a:cubicBezTo>
                <a:cubicBezTo>
                  <a:pt x="704192" y="1046171"/>
                  <a:pt x="667774" y="984417"/>
                  <a:pt x="597412" y="969072"/>
                </a:cubicBezTo>
                <a:cubicBezTo>
                  <a:pt x="558582" y="960616"/>
                  <a:pt x="545495" y="932638"/>
                  <a:pt x="542819" y="884069"/>
                </a:cubicBezTo>
                <a:cubicBezTo>
                  <a:pt x="542001" y="867894"/>
                  <a:pt x="539302" y="844641"/>
                  <a:pt x="530439" y="838495"/>
                </a:cubicBezTo>
                <a:cubicBezTo>
                  <a:pt x="504064" y="820083"/>
                  <a:pt x="502635" y="789389"/>
                  <a:pt x="495418" y="758969"/>
                </a:cubicBezTo>
                <a:cubicBezTo>
                  <a:pt x="491137" y="740668"/>
                  <a:pt x="480917" y="717450"/>
                  <a:pt x="467896" y="710990"/>
                </a:cubicBezTo>
                <a:cubicBezTo>
                  <a:pt x="415237" y="684524"/>
                  <a:pt x="389928" y="628690"/>
                  <a:pt x="360952" y="575332"/>
                </a:cubicBezTo>
                <a:cubicBezTo>
                  <a:pt x="352320" y="559688"/>
                  <a:pt x="342318" y="542764"/>
                  <a:pt x="329420" y="533869"/>
                </a:cubicBezTo>
                <a:cubicBezTo>
                  <a:pt x="301564" y="514975"/>
                  <a:pt x="282964" y="490033"/>
                  <a:pt x="277101" y="450003"/>
                </a:cubicBezTo>
                <a:cubicBezTo>
                  <a:pt x="275358" y="437236"/>
                  <a:pt x="268913" y="424892"/>
                  <a:pt x="262642" y="414480"/>
                </a:cubicBezTo>
                <a:cubicBezTo>
                  <a:pt x="248980" y="392138"/>
                  <a:pt x="232048" y="372606"/>
                  <a:pt x="219625" y="349349"/>
                </a:cubicBezTo>
                <a:cubicBezTo>
                  <a:pt x="187497" y="290106"/>
                  <a:pt x="155946" y="231487"/>
                  <a:pt x="104836" y="192439"/>
                </a:cubicBezTo>
                <a:cubicBezTo>
                  <a:pt x="79877" y="173412"/>
                  <a:pt x="52832" y="151907"/>
                  <a:pt x="37941" y="122586"/>
                </a:cubicBezTo>
                <a:cubicBezTo>
                  <a:pt x="28510" y="103971"/>
                  <a:pt x="22002" y="83045"/>
                  <a:pt x="16247" y="61476"/>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 name="Title 1">
            <a:extLst>
              <a:ext uri="{FF2B5EF4-FFF2-40B4-BE49-F238E27FC236}">
                <a16:creationId xmlns:a16="http://schemas.microsoft.com/office/drawing/2014/main" id="{8E0D3A06-3EF7-CF4F-9599-59A3C402DBC5}"/>
              </a:ext>
            </a:extLst>
          </p:cNvPr>
          <p:cNvSpPr>
            <a:spLocks noGrp="1"/>
          </p:cNvSpPr>
          <p:nvPr>
            <p:ph type="title"/>
          </p:nvPr>
        </p:nvSpPr>
        <p:spPr>
          <a:xfrm>
            <a:off x="4545310" y="699248"/>
            <a:ext cx="3334814" cy="2381342"/>
          </a:xfrm>
        </p:spPr>
        <p:txBody>
          <a:bodyPr anchor="b">
            <a:normAutofit/>
          </a:bodyPr>
          <a:lstStyle/>
          <a:p>
            <a:pPr algn="ctr"/>
            <a:r>
              <a:rPr lang="en-US" dirty="0"/>
              <a:t>One plant, one fungus</a:t>
            </a:r>
          </a:p>
        </p:txBody>
      </p:sp>
      <p:sp>
        <p:nvSpPr>
          <p:cNvPr id="39" name="Freeform: Shape 38">
            <a:extLst>
              <a:ext uri="{FF2B5EF4-FFF2-40B4-BE49-F238E27FC236}">
                <a16:creationId xmlns:a16="http://schemas.microsoft.com/office/drawing/2014/main" id="{D3BC4B52-CC4A-4682-AFF8-09B671A260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398"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2" name="Picture 11" descr="A plant in a container&#10;&#10;Description automatically generated with low confidence">
            <a:extLst>
              <a:ext uri="{FF2B5EF4-FFF2-40B4-BE49-F238E27FC236}">
                <a16:creationId xmlns:a16="http://schemas.microsoft.com/office/drawing/2014/main" id="{C6C76F3F-3DFA-9C48-992C-626127387465}"/>
              </a:ext>
            </a:extLst>
          </p:cNvPr>
          <p:cNvPicPr>
            <a:picLocks noChangeAspect="1"/>
          </p:cNvPicPr>
          <p:nvPr/>
        </p:nvPicPr>
        <p:blipFill rotWithShape="1">
          <a:blip r:embed="rId4"/>
          <a:srcRect r="24293"/>
          <a:stretch/>
        </p:blipFill>
        <p:spPr>
          <a:xfrm>
            <a:off x="8298032" y="1"/>
            <a:ext cx="3893968" cy="6858000"/>
          </a:xfrm>
          <a:custGeom>
            <a:avLst/>
            <a:gdLst/>
            <a:ahLst/>
            <a:cxnLst/>
            <a:rect l="l" t="t" r="r" b="b"/>
            <a:pathLst>
              <a:path w="3893968" h="6858000">
                <a:moveTo>
                  <a:pt x="338369" y="0"/>
                </a:moveTo>
                <a:lnTo>
                  <a:pt x="3893968" y="0"/>
                </a:lnTo>
                <a:lnTo>
                  <a:pt x="3893968" y="6858000"/>
                </a:lnTo>
                <a:lnTo>
                  <a:pt x="1216671" y="6858000"/>
                </a:lnTo>
                <a:lnTo>
                  <a:pt x="1198416" y="6818459"/>
                </a:lnTo>
                <a:cubicBezTo>
                  <a:pt x="1190734" y="6803472"/>
                  <a:pt x="1187035" y="6786020"/>
                  <a:pt x="1183009" y="6769170"/>
                </a:cubicBezTo>
                <a:cubicBezTo>
                  <a:pt x="1172295" y="6725194"/>
                  <a:pt x="1169341" y="6678213"/>
                  <a:pt x="1138622" y="6641421"/>
                </a:cubicBezTo>
                <a:cubicBezTo>
                  <a:pt x="1114549" y="6612440"/>
                  <a:pt x="1085974" y="6588651"/>
                  <a:pt x="1047406" y="6581078"/>
                </a:cubicBezTo>
                <a:cubicBezTo>
                  <a:pt x="1021497" y="6575985"/>
                  <a:pt x="1004018" y="6562662"/>
                  <a:pt x="991710" y="6538917"/>
                </a:cubicBezTo>
                <a:cubicBezTo>
                  <a:pt x="981041" y="6518466"/>
                  <a:pt x="965269" y="6500777"/>
                  <a:pt x="952962" y="6481244"/>
                </a:cubicBezTo>
                <a:cubicBezTo>
                  <a:pt x="946472" y="6470931"/>
                  <a:pt x="938516" y="6459224"/>
                  <a:pt x="937458" y="6447652"/>
                </a:cubicBezTo>
                <a:cubicBezTo>
                  <a:pt x="934632" y="6416727"/>
                  <a:pt x="932894" y="6385131"/>
                  <a:pt x="935239" y="6354307"/>
                </a:cubicBezTo>
                <a:cubicBezTo>
                  <a:pt x="936511" y="6338889"/>
                  <a:pt x="945954" y="6322914"/>
                  <a:pt x="955280" y="6309818"/>
                </a:cubicBezTo>
                <a:cubicBezTo>
                  <a:pt x="965138" y="6296290"/>
                  <a:pt x="969377" y="6284043"/>
                  <a:pt x="958607" y="6270870"/>
                </a:cubicBezTo>
                <a:cubicBezTo>
                  <a:pt x="931703" y="6238132"/>
                  <a:pt x="904454" y="6205803"/>
                  <a:pt x="876308" y="6174132"/>
                </a:cubicBezTo>
                <a:cubicBezTo>
                  <a:pt x="871407" y="6168650"/>
                  <a:pt x="861488" y="6166879"/>
                  <a:pt x="853639" y="6164727"/>
                </a:cubicBezTo>
                <a:cubicBezTo>
                  <a:pt x="816950" y="6154686"/>
                  <a:pt x="779845" y="6146408"/>
                  <a:pt x="743586" y="6134801"/>
                </a:cubicBezTo>
                <a:cubicBezTo>
                  <a:pt x="731165" y="6130771"/>
                  <a:pt x="720915" y="6119081"/>
                  <a:pt x="710165" y="6110309"/>
                </a:cubicBezTo>
                <a:cubicBezTo>
                  <a:pt x="706663" y="6107567"/>
                  <a:pt x="705521" y="6101357"/>
                  <a:pt x="701917" y="6099584"/>
                </a:cubicBezTo>
                <a:cubicBezTo>
                  <a:pt x="668742" y="6084061"/>
                  <a:pt x="661569" y="6051619"/>
                  <a:pt x="647429" y="6022496"/>
                </a:cubicBezTo>
                <a:cubicBezTo>
                  <a:pt x="635396" y="5997577"/>
                  <a:pt x="625690" y="5970917"/>
                  <a:pt x="613055" y="5947779"/>
                </a:cubicBezTo>
                <a:cubicBezTo>
                  <a:pt x="593323" y="5911894"/>
                  <a:pt x="576507" y="5878614"/>
                  <a:pt x="572144" y="5837119"/>
                </a:cubicBezTo>
                <a:cubicBezTo>
                  <a:pt x="570393" y="5820061"/>
                  <a:pt x="551309" y="5801720"/>
                  <a:pt x="535849" y="5789550"/>
                </a:cubicBezTo>
                <a:cubicBezTo>
                  <a:pt x="505966" y="5766073"/>
                  <a:pt x="493620" y="5737740"/>
                  <a:pt x="495189" y="5700485"/>
                </a:cubicBezTo>
                <a:cubicBezTo>
                  <a:pt x="495787" y="5688187"/>
                  <a:pt x="488469" y="5675080"/>
                  <a:pt x="483167" y="5663132"/>
                </a:cubicBezTo>
                <a:cubicBezTo>
                  <a:pt x="478315" y="5651905"/>
                  <a:pt x="471809" y="5641405"/>
                  <a:pt x="464972" y="5631508"/>
                </a:cubicBezTo>
                <a:cubicBezTo>
                  <a:pt x="456621" y="5619645"/>
                  <a:pt x="449678" y="5604401"/>
                  <a:pt x="438035" y="5598387"/>
                </a:cubicBezTo>
                <a:cubicBezTo>
                  <a:pt x="401668" y="5579329"/>
                  <a:pt x="383369" y="5544462"/>
                  <a:pt x="372106" y="5511248"/>
                </a:cubicBezTo>
                <a:cubicBezTo>
                  <a:pt x="356996" y="5467291"/>
                  <a:pt x="346209" y="5418348"/>
                  <a:pt x="369471" y="5371457"/>
                </a:cubicBezTo>
                <a:cubicBezTo>
                  <a:pt x="383550" y="5343391"/>
                  <a:pt x="385210" y="5317603"/>
                  <a:pt x="361431" y="5291847"/>
                </a:cubicBezTo>
                <a:cubicBezTo>
                  <a:pt x="345107" y="5274398"/>
                  <a:pt x="348937" y="5236746"/>
                  <a:pt x="364192" y="5217372"/>
                </a:cubicBezTo>
                <a:cubicBezTo>
                  <a:pt x="369673" y="5210365"/>
                  <a:pt x="375137" y="5203170"/>
                  <a:pt x="384393" y="5191420"/>
                </a:cubicBezTo>
                <a:cubicBezTo>
                  <a:pt x="336126" y="5176127"/>
                  <a:pt x="328192" y="5135340"/>
                  <a:pt x="315081" y="5096554"/>
                </a:cubicBezTo>
                <a:cubicBezTo>
                  <a:pt x="306982" y="5072810"/>
                  <a:pt x="282541" y="5069113"/>
                  <a:pt x="260118" y="5066571"/>
                </a:cubicBezTo>
                <a:cubicBezTo>
                  <a:pt x="219739" y="5062225"/>
                  <a:pt x="200534" y="5044659"/>
                  <a:pt x="200101" y="5004334"/>
                </a:cubicBezTo>
                <a:cubicBezTo>
                  <a:pt x="199667" y="4959801"/>
                  <a:pt x="201887" y="4915027"/>
                  <a:pt x="205282" y="4870526"/>
                </a:cubicBezTo>
                <a:cubicBezTo>
                  <a:pt x="207493" y="4842394"/>
                  <a:pt x="216776" y="4816294"/>
                  <a:pt x="237135" y="4794155"/>
                </a:cubicBezTo>
                <a:cubicBezTo>
                  <a:pt x="256979" y="4772639"/>
                  <a:pt x="254096" y="4768311"/>
                  <a:pt x="234769" y="4747312"/>
                </a:cubicBezTo>
                <a:cubicBezTo>
                  <a:pt x="212248" y="4722779"/>
                  <a:pt x="191160" y="4697159"/>
                  <a:pt x="171312" y="4670469"/>
                </a:cubicBezTo>
                <a:cubicBezTo>
                  <a:pt x="164997" y="4662055"/>
                  <a:pt x="164007" y="4649137"/>
                  <a:pt x="161847" y="4638047"/>
                </a:cubicBezTo>
                <a:cubicBezTo>
                  <a:pt x="158025" y="4619266"/>
                  <a:pt x="152446" y="4600072"/>
                  <a:pt x="153024" y="4581273"/>
                </a:cubicBezTo>
                <a:cubicBezTo>
                  <a:pt x="153671" y="4563232"/>
                  <a:pt x="159836" y="4544876"/>
                  <a:pt x="166106" y="4527662"/>
                </a:cubicBezTo>
                <a:cubicBezTo>
                  <a:pt x="183711" y="4479566"/>
                  <a:pt x="206974" y="4434780"/>
                  <a:pt x="242952" y="4397249"/>
                </a:cubicBezTo>
                <a:cubicBezTo>
                  <a:pt x="247676" y="4392419"/>
                  <a:pt x="248776" y="4383519"/>
                  <a:pt x="249824" y="4376152"/>
                </a:cubicBezTo>
                <a:cubicBezTo>
                  <a:pt x="251596" y="4364130"/>
                  <a:pt x="253141" y="4351746"/>
                  <a:pt x="252430" y="4339758"/>
                </a:cubicBezTo>
                <a:cubicBezTo>
                  <a:pt x="249021" y="4281533"/>
                  <a:pt x="271420" y="4233574"/>
                  <a:pt x="310483" y="4192126"/>
                </a:cubicBezTo>
                <a:cubicBezTo>
                  <a:pt x="321638" y="4180203"/>
                  <a:pt x="322204" y="4171734"/>
                  <a:pt x="307088" y="4161254"/>
                </a:cubicBezTo>
                <a:cubicBezTo>
                  <a:pt x="289526" y="4149088"/>
                  <a:pt x="294190" y="4128957"/>
                  <a:pt x="296371" y="4110965"/>
                </a:cubicBezTo>
                <a:cubicBezTo>
                  <a:pt x="298501" y="4092407"/>
                  <a:pt x="300805" y="4073639"/>
                  <a:pt x="302936" y="4055080"/>
                </a:cubicBezTo>
                <a:cubicBezTo>
                  <a:pt x="304360" y="4041369"/>
                  <a:pt x="305423" y="4027880"/>
                  <a:pt x="307434" y="4014304"/>
                </a:cubicBezTo>
                <a:cubicBezTo>
                  <a:pt x="313711" y="3972028"/>
                  <a:pt x="307277" y="3935121"/>
                  <a:pt x="273285" y="3904367"/>
                </a:cubicBezTo>
                <a:cubicBezTo>
                  <a:pt x="247229" y="3880922"/>
                  <a:pt x="237210" y="3848744"/>
                  <a:pt x="241230" y="3813177"/>
                </a:cubicBezTo>
                <a:cubicBezTo>
                  <a:pt x="241779" y="3808726"/>
                  <a:pt x="245070" y="3802879"/>
                  <a:pt x="243276" y="3799981"/>
                </a:cubicBezTo>
                <a:cubicBezTo>
                  <a:pt x="216902" y="3756289"/>
                  <a:pt x="252672" y="3716481"/>
                  <a:pt x="251290" y="3674138"/>
                </a:cubicBezTo>
                <a:cubicBezTo>
                  <a:pt x="250727" y="3655443"/>
                  <a:pt x="263035" y="3635188"/>
                  <a:pt x="272701" y="3617470"/>
                </a:cubicBezTo>
                <a:cubicBezTo>
                  <a:pt x="285970" y="3593109"/>
                  <a:pt x="298896" y="3571267"/>
                  <a:pt x="289223" y="3540780"/>
                </a:cubicBezTo>
                <a:cubicBezTo>
                  <a:pt x="279361" y="3510308"/>
                  <a:pt x="289661" y="3480672"/>
                  <a:pt x="309536" y="3455326"/>
                </a:cubicBezTo>
                <a:cubicBezTo>
                  <a:pt x="324601" y="3435968"/>
                  <a:pt x="324333" y="3416286"/>
                  <a:pt x="317440" y="3393195"/>
                </a:cubicBezTo>
                <a:cubicBezTo>
                  <a:pt x="308872" y="3364327"/>
                  <a:pt x="305700" y="3333817"/>
                  <a:pt x="299375" y="3304362"/>
                </a:cubicBezTo>
                <a:cubicBezTo>
                  <a:pt x="298026" y="3297979"/>
                  <a:pt x="294625" y="3290066"/>
                  <a:pt x="289725" y="3286686"/>
                </a:cubicBezTo>
                <a:cubicBezTo>
                  <a:pt x="228943" y="3245373"/>
                  <a:pt x="222391" y="3179973"/>
                  <a:pt x="213841" y="3115712"/>
                </a:cubicBezTo>
                <a:cubicBezTo>
                  <a:pt x="208562" y="3076788"/>
                  <a:pt x="204974" y="3037516"/>
                  <a:pt x="202333" y="2998158"/>
                </a:cubicBezTo>
                <a:cubicBezTo>
                  <a:pt x="201311" y="2984859"/>
                  <a:pt x="203063" y="2970544"/>
                  <a:pt x="207679" y="2958260"/>
                </a:cubicBezTo>
                <a:cubicBezTo>
                  <a:pt x="217395" y="2932695"/>
                  <a:pt x="230888" y="2908699"/>
                  <a:pt x="240811" y="2883304"/>
                </a:cubicBezTo>
                <a:cubicBezTo>
                  <a:pt x="244723" y="2873766"/>
                  <a:pt x="243837" y="2861986"/>
                  <a:pt x="243624" y="2851292"/>
                </a:cubicBezTo>
                <a:cubicBezTo>
                  <a:pt x="243427" y="2832371"/>
                  <a:pt x="236967" y="2811919"/>
                  <a:pt x="242323" y="2795169"/>
                </a:cubicBezTo>
                <a:cubicBezTo>
                  <a:pt x="256133" y="2751630"/>
                  <a:pt x="248562" y="2712721"/>
                  <a:pt x="227468" y="2674477"/>
                </a:cubicBezTo>
                <a:cubicBezTo>
                  <a:pt x="197898" y="2620936"/>
                  <a:pt x="194974" y="2568022"/>
                  <a:pt x="229169" y="2515160"/>
                </a:cubicBezTo>
                <a:cubicBezTo>
                  <a:pt x="244595" y="2491368"/>
                  <a:pt x="234271" y="2470503"/>
                  <a:pt x="218516" y="2453005"/>
                </a:cubicBezTo>
                <a:cubicBezTo>
                  <a:pt x="200223" y="2432867"/>
                  <a:pt x="194125" y="2412190"/>
                  <a:pt x="203806" y="2386246"/>
                </a:cubicBezTo>
                <a:cubicBezTo>
                  <a:pt x="205960" y="2380500"/>
                  <a:pt x="203921" y="2372844"/>
                  <a:pt x="202383" y="2366479"/>
                </a:cubicBezTo>
                <a:cubicBezTo>
                  <a:pt x="194277" y="2330108"/>
                  <a:pt x="182927" y="2293842"/>
                  <a:pt x="213009" y="2260869"/>
                </a:cubicBezTo>
                <a:cubicBezTo>
                  <a:pt x="218923" y="2254397"/>
                  <a:pt x="220676" y="2244289"/>
                  <a:pt x="224312" y="2235920"/>
                </a:cubicBezTo>
                <a:cubicBezTo>
                  <a:pt x="239095" y="2200902"/>
                  <a:pt x="237508" y="2202386"/>
                  <a:pt x="213159" y="2174578"/>
                </a:cubicBezTo>
                <a:cubicBezTo>
                  <a:pt x="200355" y="2160060"/>
                  <a:pt x="186823" y="2139680"/>
                  <a:pt x="186125" y="2121572"/>
                </a:cubicBezTo>
                <a:cubicBezTo>
                  <a:pt x="181881" y="2012343"/>
                  <a:pt x="145114" y="1911445"/>
                  <a:pt x="109864" y="1810408"/>
                </a:cubicBezTo>
                <a:cubicBezTo>
                  <a:pt x="88103" y="1748120"/>
                  <a:pt x="81469" y="1685980"/>
                  <a:pt x="91769" y="1620762"/>
                </a:cubicBezTo>
                <a:cubicBezTo>
                  <a:pt x="99319" y="1573585"/>
                  <a:pt x="75980" y="1531718"/>
                  <a:pt x="58766" y="1489867"/>
                </a:cubicBezTo>
                <a:cubicBezTo>
                  <a:pt x="55296" y="1481193"/>
                  <a:pt x="44098" y="1473800"/>
                  <a:pt x="34747" y="1469871"/>
                </a:cubicBezTo>
                <a:cubicBezTo>
                  <a:pt x="1693" y="1455674"/>
                  <a:pt x="-5822" y="1427857"/>
                  <a:pt x="4009" y="1390995"/>
                </a:cubicBezTo>
                <a:cubicBezTo>
                  <a:pt x="11672" y="1361792"/>
                  <a:pt x="22973" y="1334742"/>
                  <a:pt x="45160" y="1309565"/>
                </a:cubicBezTo>
                <a:cubicBezTo>
                  <a:pt x="71154" y="1280027"/>
                  <a:pt x="101047" y="1249173"/>
                  <a:pt x="109185" y="1206343"/>
                </a:cubicBezTo>
                <a:cubicBezTo>
                  <a:pt x="112659" y="1187852"/>
                  <a:pt x="111997" y="1172227"/>
                  <a:pt x="104951" y="1153741"/>
                </a:cubicBezTo>
                <a:cubicBezTo>
                  <a:pt x="91344" y="1117871"/>
                  <a:pt x="80754" y="1081537"/>
                  <a:pt x="109281" y="1044112"/>
                </a:cubicBezTo>
                <a:cubicBezTo>
                  <a:pt x="125001" y="1023546"/>
                  <a:pt x="133854" y="996911"/>
                  <a:pt x="126699" y="966766"/>
                </a:cubicBezTo>
                <a:cubicBezTo>
                  <a:pt x="117713" y="929136"/>
                  <a:pt x="128390" y="893152"/>
                  <a:pt x="145915" y="858839"/>
                </a:cubicBezTo>
                <a:cubicBezTo>
                  <a:pt x="152256" y="846589"/>
                  <a:pt x="155129" y="831979"/>
                  <a:pt x="157503" y="818181"/>
                </a:cubicBezTo>
                <a:cubicBezTo>
                  <a:pt x="163007" y="786305"/>
                  <a:pt x="167546" y="754324"/>
                  <a:pt x="171498" y="722208"/>
                </a:cubicBezTo>
                <a:cubicBezTo>
                  <a:pt x="174831" y="695887"/>
                  <a:pt x="176631" y="669515"/>
                  <a:pt x="179187" y="643071"/>
                </a:cubicBezTo>
                <a:cubicBezTo>
                  <a:pt x="181898" y="614129"/>
                  <a:pt x="192167" y="590426"/>
                  <a:pt x="219739" y="576047"/>
                </a:cubicBezTo>
                <a:cubicBezTo>
                  <a:pt x="228499" y="571420"/>
                  <a:pt x="234877" y="561655"/>
                  <a:pt x="241807" y="553752"/>
                </a:cubicBezTo>
                <a:cubicBezTo>
                  <a:pt x="246840" y="548128"/>
                  <a:pt x="250390" y="540914"/>
                  <a:pt x="255648" y="535652"/>
                </a:cubicBezTo>
                <a:cubicBezTo>
                  <a:pt x="283353" y="508059"/>
                  <a:pt x="311279" y="480830"/>
                  <a:pt x="339002" y="453429"/>
                </a:cubicBezTo>
                <a:cubicBezTo>
                  <a:pt x="341623" y="450701"/>
                  <a:pt x="344794" y="447734"/>
                  <a:pt x="345828" y="444388"/>
                </a:cubicBezTo>
                <a:cubicBezTo>
                  <a:pt x="356625" y="409732"/>
                  <a:pt x="366629" y="374766"/>
                  <a:pt x="378222" y="340421"/>
                </a:cubicBezTo>
                <a:cubicBezTo>
                  <a:pt x="382751" y="327190"/>
                  <a:pt x="388574" y="313459"/>
                  <a:pt x="397572" y="303070"/>
                </a:cubicBezTo>
                <a:cubicBezTo>
                  <a:pt x="417983" y="279398"/>
                  <a:pt x="440464" y="257448"/>
                  <a:pt x="447297" y="225451"/>
                </a:cubicBezTo>
                <a:cubicBezTo>
                  <a:pt x="449308" y="216084"/>
                  <a:pt x="449839" y="205132"/>
                  <a:pt x="446575" y="196630"/>
                </a:cubicBezTo>
                <a:cubicBezTo>
                  <a:pt x="433090" y="162088"/>
                  <a:pt x="417206" y="128533"/>
                  <a:pt x="403168" y="94234"/>
                </a:cubicBezTo>
                <a:cubicBezTo>
                  <a:pt x="394482" y="72455"/>
                  <a:pt x="384657" y="52883"/>
                  <a:pt x="360144" y="44217"/>
                </a:cubicBezTo>
                <a:cubicBezTo>
                  <a:pt x="353229" y="41791"/>
                  <a:pt x="345238" y="33911"/>
                  <a:pt x="343268" y="27013"/>
                </a:cubicBezTo>
                <a:close/>
              </a:path>
            </a:pathLst>
          </a:custGeom>
        </p:spPr>
      </p:pic>
      <p:sp>
        <p:nvSpPr>
          <p:cNvPr id="41" name="Freeform: Shape 40">
            <a:extLst>
              <a:ext uri="{FF2B5EF4-FFF2-40B4-BE49-F238E27FC236}">
                <a16:creationId xmlns:a16="http://schemas.microsoft.com/office/drawing/2014/main" id="{36A362B9-12E6-445C-8985-B25866945E6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37398" y="-1"/>
            <a:ext cx="1482665" cy="6857998"/>
          </a:xfrm>
          <a:custGeom>
            <a:avLst/>
            <a:gdLst>
              <a:gd name="connsiteX0" fmla="*/ 604365 w 1482665"/>
              <a:gd name="connsiteY0" fmla="*/ 0 h 6857998"/>
              <a:gd name="connsiteX1" fmla="*/ 609263 w 1482665"/>
              <a:gd name="connsiteY1" fmla="*/ 27013 h 6857998"/>
              <a:gd name="connsiteX2" fmla="*/ 626139 w 1482665"/>
              <a:gd name="connsiteY2" fmla="*/ 44217 h 6857998"/>
              <a:gd name="connsiteX3" fmla="*/ 669163 w 1482665"/>
              <a:gd name="connsiteY3" fmla="*/ 94234 h 6857998"/>
              <a:gd name="connsiteX4" fmla="*/ 712570 w 1482665"/>
              <a:gd name="connsiteY4" fmla="*/ 196630 h 6857998"/>
              <a:gd name="connsiteX5" fmla="*/ 713292 w 1482665"/>
              <a:gd name="connsiteY5" fmla="*/ 225451 h 6857998"/>
              <a:gd name="connsiteX6" fmla="*/ 663568 w 1482665"/>
              <a:gd name="connsiteY6" fmla="*/ 303070 h 6857998"/>
              <a:gd name="connsiteX7" fmla="*/ 644217 w 1482665"/>
              <a:gd name="connsiteY7" fmla="*/ 340422 h 6857998"/>
              <a:gd name="connsiteX8" fmla="*/ 611823 w 1482665"/>
              <a:gd name="connsiteY8" fmla="*/ 444389 h 6857998"/>
              <a:gd name="connsiteX9" fmla="*/ 604997 w 1482665"/>
              <a:gd name="connsiteY9" fmla="*/ 453430 h 6857998"/>
              <a:gd name="connsiteX10" fmla="*/ 521643 w 1482665"/>
              <a:gd name="connsiteY10" fmla="*/ 535653 h 6857998"/>
              <a:gd name="connsiteX11" fmla="*/ 507802 w 1482665"/>
              <a:gd name="connsiteY11" fmla="*/ 553752 h 6857998"/>
              <a:gd name="connsiteX12" fmla="*/ 485734 w 1482665"/>
              <a:gd name="connsiteY12" fmla="*/ 576048 h 6857998"/>
              <a:gd name="connsiteX13" fmla="*/ 445182 w 1482665"/>
              <a:gd name="connsiteY13" fmla="*/ 643072 h 6857998"/>
              <a:gd name="connsiteX14" fmla="*/ 437493 w 1482665"/>
              <a:gd name="connsiteY14" fmla="*/ 722208 h 6857998"/>
              <a:gd name="connsiteX15" fmla="*/ 423498 w 1482665"/>
              <a:gd name="connsiteY15" fmla="*/ 818181 h 6857998"/>
              <a:gd name="connsiteX16" fmla="*/ 411910 w 1482665"/>
              <a:gd name="connsiteY16" fmla="*/ 858840 h 6857998"/>
              <a:gd name="connsiteX17" fmla="*/ 392694 w 1482665"/>
              <a:gd name="connsiteY17" fmla="*/ 966766 h 6857998"/>
              <a:gd name="connsiteX18" fmla="*/ 375276 w 1482665"/>
              <a:gd name="connsiteY18" fmla="*/ 1044113 h 6857998"/>
              <a:gd name="connsiteX19" fmla="*/ 370946 w 1482665"/>
              <a:gd name="connsiteY19" fmla="*/ 1153742 h 6857998"/>
              <a:gd name="connsiteX20" fmla="*/ 375180 w 1482665"/>
              <a:gd name="connsiteY20" fmla="*/ 1206343 h 6857998"/>
              <a:gd name="connsiteX21" fmla="*/ 311155 w 1482665"/>
              <a:gd name="connsiteY21" fmla="*/ 1309565 h 6857998"/>
              <a:gd name="connsiteX22" fmla="*/ 270005 w 1482665"/>
              <a:gd name="connsiteY22" fmla="*/ 1390995 h 6857998"/>
              <a:gd name="connsiteX23" fmla="*/ 300742 w 1482665"/>
              <a:gd name="connsiteY23" fmla="*/ 1469872 h 6857998"/>
              <a:gd name="connsiteX24" fmla="*/ 324761 w 1482665"/>
              <a:gd name="connsiteY24" fmla="*/ 1489867 h 6857998"/>
              <a:gd name="connsiteX25" fmla="*/ 357764 w 1482665"/>
              <a:gd name="connsiteY25" fmla="*/ 1620763 h 6857998"/>
              <a:gd name="connsiteX26" fmla="*/ 375859 w 1482665"/>
              <a:gd name="connsiteY26" fmla="*/ 1810408 h 6857998"/>
              <a:gd name="connsiteX27" fmla="*/ 452120 w 1482665"/>
              <a:gd name="connsiteY27" fmla="*/ 2121573 h 6857998"/>
              <a:gd name="connsiteX28" fmla="*/ 479154 w 1482665"/>
              <a:gd name="connsiteY28" fmla="*/ 2174579 h 6857998"/>
              <a:gd name="connsiteX29" fmla="*/ 490307 w 1482665"/>
              <a:gd name="connsiteY29" fmla="*/ 2235921 h 6857998"/>
              <a:gd name="connsiteX30" fmla="*/ 479004 w 1482665"/>
              <a:gd name="connsiteY30" fmla="*/ 2260869 h 6857998"/>
              <a:gd name="connsiteX31" fmla="*/ 468379 w 1482665"/>
              <a:gd name="connsiteY31" fmla="*/ 2366479 h 6857998"/>
              <a:gd name="connsiteX32" fmla="*/ 469801 w 1482665"/>
              <a:gd name="connsiteY32" fmla="*/ 2386246 h 6857998"/>
              <a:gd name="connsiteX33" fmla="*/ 484511 w 1482665"/>
              <a:gd name="connsiteY33" fmla="*/ 2453006 h 6857998"/>
              <a:gd name="connsiteX34" fmla="*/ 495165 w 1482665"/>
              <a:gd name="connsiteY34" fmla="*/ 2515160 h 6857998"/>
              <a:gd name="connsiteX35" fmla="*/ 493463 w 1482665"/>
              <a:gd name="connsiteY35" fmla="*/ 2674477 h 6857998"/>
              <a:gd name="connsiteX36" fmla="*/ 508318 w 1482665"/>
              <a:gd name="connsiteY36" fmla="*/ 2795170 h 6857998"/>
              <a:gd name="connsiteX37" fmla="*/ 509620 w 1482665"/>
              <a:gd name="connsiteY37" fmla="*/ 2851292 h 6857998"/>
              <a:gd name="connsiteX38" fmla="*/ 506806 w 1482665"/>
              <a:gd name="connsiteY38" fmla="*/ 2883305 h 6857998"/>
              <a:gd name="connsiteX39" fmla="*/ 473674 w 1482665"/>
              <a:gd name="connsiteY39" fmla="*/ 2958260 h 6857998"/>
              <a:gd name="connsiteX40" fmla="*/ 468328 w 1482665"/>
              <a:gd name="connsiteY40" fmla="*/ 2998159 h 6857998"/>
              <a:gd name="connsiteX41" fmla="*/ 479836 w 1482665"/>
              <a:gd name="connsiteY41" fmla="*/ 3115713 h 6857998"/>
              <a:gd name="connsiteX42" fmla="*/ 555720 w 1482665"/>
              <a:gd name="connsiteY42" fmla="*/ 3286686 h 6857998"/>
              <a:gd name="connsiteX43" fmla="*/ 565371 w 1482665"/>
              <a:gd name="connsiteY43" fmla="*/ 3304362 h 6857998"/>
              <a:gd name="connsiteX44" fmla="*/ 583436 w 1482665"/>
              <a:gd name="connsiteY44" fmla="*/ 3393195 h 6857998"/>
              <a:gd name="connsiteX45" fmla="*/ 575531 w 1482665"/>
              <a:gd name="connsiteY45" fmla="*/ 3455326 h 6857998"/>
              <a:gd name="connsiteX46" fmla="*/ 554223 w 1482665"/>
              <a:gd name="connsiteY46" fmla="*/ 3496130 h 6857998"/>
              <a:gd name="connsiteX47" fmla="*/ 553961 w 1482665"/>
              <a:gd name="connsiteY47" fmla="*/ 3498197 h 6857998"/>
              <a:gd name="connsiteX48" fmla="*/ 553960 w 1482665"/>
              <a:gd name="connsiteY48" fmla="*/ 3498197 h 6857998"/>
              <a:gd name="connsiteX49" fmla="*/ 551436 w 1482665"/>
              <a:gd name="connsiteY49" fmla="*/ 3518135 h 6857998"/>
              <a:gd name="connsiteX50" fmla="*/ 555218 w 1482665"/>
              <a:gd name="connsiteY50" fmla="*/ 3540779 h 6857998"/>
              <a:gd name="connsiteX51" fmla="*/ 538695 w 1482665"/>
              <a:gd name="connsiteY51" fmla="*/ 3617469 h 6857998"/>
              <a:gd name="connsiteX52" fmla="*/ 517285 w 1482665"/>
              <a:gd name="connsiteY52" fmla="*/ 3674138 h 6857998"/>
              <a:gd name="connsiteX53" fmla="*/ 513668 w 1482665"/>
              <a:gd name="connsiteY53" fmla="*/ 3700065 h 6857998"/>
              <a:gd name="connsiteX54" fmla="*/ 513522 w 1482665"/>
              <a:gd name="connsiteY54" fmla="*/ 3700095 h 6857998"/>
              <a:gd name="connsiteX55" fmla="*/ 513667 w 1482665"/>
              <a:gd name="connsiteY55" fmla="*/ 3700066 h 6857998"/>
              <a:gd name="connsiteX56" fmla="*/ 512906 w 1482665"/>
              <a:gd name="connsiteY56" fmla="*/ 3705519 h 6857998"/>
              <a:gd name="connsiteX57" fmla="*/ 509270 w 1482665"/>
              <a:gd name="connsiteY57" fmla="*/ 3799980 h 6857998"/>
              <a:gd name="connsiteX58" fmla="*/ 507225 w 1482665"/>
              <a:gd name="connsiteY58" fmla="*/ 3813176 h 6857998"/>
              <a:gd name="connsiteX59" fmla="*/ 539280 w 1482665"/>
              <a:gd name="connsiteY59" fmla="*/ 3904366 h 6857998"/>
              <a:gd name="connsiteX60" fmla="*/ 573428 w 1482665"/>
              <a:gd name="connsiteY60" fmla="*/ 4014303 h 6857998"/>
              <a:gd name="connsiteX61" fmla="*/ 568930 w 1482665"/>
              <a:gd name="connsiteY61" fmla="*/ 4055079 h 6857998"/>
              <a:gd name="connsiteX62" fmla="*/ 562365 w 1482665"/>
              <a:gd name="connsiteY62" fmla="*/ 4110965 h 6857998"/>
              <a:gd name="connsiteX63" fmla="*/ 573083 w 1482665"/>
              <a:gd name="connsiteY63" fmla="*/ 4161253 h 6857998"/>
              <a:gd name="connsiteX64" fmla="*/ 576478 w 1482665"/>
              <a:gd name="connsiteY64" fmla="*/ 4192125 h 6857998"/>
              <a:gd name="connsiteX65" fmla="*/ 518425 w 1482665"/>
              <a:gd name="connsiteY65" fmla="*/ 4339756 h 6857998"/>
              <a:gd name="connsiteX66" fmla="*/ 515819 w 1482665"/>
              <a:gd name="connsiteY66" fmla="*/ 4376151 h 6857998"/>
              <a:gd name="connsiteX67" fmla="*/ 508946 w 1482665"/>
              <a:gd name="connsiteY67" fmla="*/ 4397248 h 6857998"/>
              <a:gd name="connsiteX68" fmla="*/ 432100 w 1482665"/>
              <a:gd name="connsiteY68" fmla="*/ 4527661 h 6857998"/>
              <a:gd name="connsiteX69" fmla="*/ 419018 w 1482665"/>
              <a:gd name="connsiteY69" fmla="*/ 4581271 h 6857998"/>
              <a:gd name="connsiteX70" fmla="*/ 427842 w 1482665"/>
              <a:gd name="connsiteY70" fmla="*/ 4638045 h 6857998"/>
              <a:gd name="connsiteX71" fmla="*/ 437307 w 1482665"/>
              <a:gd name="connsiteY71" fmla="*/ 4670468 h 6857998"/>
              <a:gd name="connsiteX72" fmla="*/ 500763 w 1482665"/>
              <a:gd name="connsiteY72" fmla="*/ 4747310 h 6857998"/>
              <a:gd name="connsiteX73" fmla="*/ 503130 w 1482665"/>
              <a:gd name="connsiteY73" fmla="*/ 4794154 h 6857998"/>
              <a:gd name="connsiteX74" fmla="*/ 471276 w 1482665"/>
              <a:gd name="connsiteY74" fmla="*/ 4870525 h 6857998"/>
              <a:gd name="connsiteX75" fmla="*/ 466095 w 1482665"/>
              <a:gd name="connsiteY75" fmla="*/ 5004333 h 6857998"/>
              <a:gd name="connsiteX76" fmla="*/ 526112 w 1482665"/>
              <a:gd name="connsiteY76" fmla="*/ 5066571 h 6857998"/>
              <a:gd name="connsiteX77" fmla="*/ 581076 w 1482665"/>
              <a:gd name="connsiteY77" fmla="*/ 5096554 h 6857998"/>
              <a:gd name="connsiteX78" fmla="*/ 650387 w 1482665"/>
              <a:gd name="connsiteY78" fmla="*/ 5191419 h 6857998"/>
              <a:gd name="connsiteX79" fmla="*/ 630186 w 1482665"/>
              <a:gd name="connsiteY79" fmla="*/ 5217371 h 6857998"/>
              <a:gd name="connsiteX80" fmla="*/ 627425 w 1482665"/>
              <a:gd name="connsiteY80" fmla="*/ 5291847 h 6857998"/>
              <a:gd name="connsiteX81" fmla="*/ 635466 w 1482665"/>
              <a:gd name="connsiteY81" fmla="*/ 5371456 h 6857998"/>
              <a:gd name="connsiteX82" fmla="*/ 638101 w 1482665"/>
              <a:gd name="connsiteY82" fmla="*/ 5511248 h 6857998"/>
              <a:gd name="connsiteX83" fmla="*/ 704029 w 1482665"/>
              <a:gd name="connsiteY83" fmla="*/ 5598387 h 6857998"/>
              <a:gd name="connsiteX84" fmla="*/ 730967 w 1482665"/>
              <a:gd name="connsiteY84" fmla="*/ 5631508 h 6857998"/>
              <a:gd name="connsiteX85" fmla="*/ 749162 w 1482665"/>
              <a:gd name="connsiteY85" fmla="*/ 5663130 h 6857998"/>
              <a:gd name="connsiteX86" fmla="*/ 761184 w 1482665"/>
              <a:gd name="connsiteY86" fmla="*/ 5700484 h 6857998"/>
              <a:gd name="connsiteX87" fmla="*/ 801844 w 1482665"/>
              <a:gd name="connsiteY87" fmla="*/ 5789549 h 6857998"/>
              <a:gd name="connsiteX88" fmla="*/ 838139 w 1482665"/>
              <a:gd name="connsiteY88" fmla="*/ 5837118 h 6857998"/>
              <a:gd name="connsiteX89" fmla="*/ 879049 w 1482665"/>
              <a:gd name="connsiteY89" fmla="*/ 5947777 h 6857998"/>
              <a:gd name="connsiteX90" fmla="*/ 913424 w 1482665"/>
              <a:gd name="connsiteY90" fmla="*/ 6022496 h 6857998"/>
              <a:gd name="connsiteX91" fmla="*/ 967911 w 1482665"/>
              <a:gd name="connsiteY91" fmla="*/ 6099584 h 6857998"/>
              <a:gd name="connsiteX92" fmla="*/ 976160 w 1482665"/>
              <a:gd name="connsiteY92" fmla="*/ 6110307 h 6857998"/>
              <a:gd name="connsiteX93" fmla="*/ 1009580 w 1482665"/>
              <a:gd name="connsiteY93" fmla="*/ 6134800 h 6857998"/>
              <a:gd name="connsiteX94" fmla="*/ 1119632 w 1482665"/>
              <a:gd name="connsiteY94" fmla="*/ 6164726 h 6857998"/>
              <a:gd name="connsiteX95" fmla="*/ 1142302 w 1482665"/>
              <a:gd name="connsiteY95" fmla="*/ 6174132 h 6857998"/>
              <a:gd name="connsiteX96" fmla="*/ 1224601 w 1482665"/>
              <a:gd name="connsiteY96" fmla="*/ 6270869 h 6857998"/>
              <a:gd name="connsiteX97" fmla="*/ 1221274 w 1482665"/>
              <a:gd name="connsiteY97" fmla="*/ 6309817 h 6857998"/>
              <a:gd name="connsiteX98" fmla="*/ 1201234 w 1482665"/>
              <a:gd name="connsiteY98" fmla="*/ 6354305 h 6857998"/>
              <a:gd name="connsiteX99" fmla="*/ 1203453 w 1482665"/>
              <a:gd name="connsiteY99" fmla="*/ 6447651 h 6857998"/>
              <a:gd name="connsiteX100" fmla="*/ 1218957 w 1482665"/>
              <a:gd name="connsiteY100" fmla="*/ 6481243 h 6857998"/>
              <a:gd name="connsiteX101" fmla="*/ 1257705 w 1482665"/>
              <a:gd name="connsiteY101" fmla="*/ 6538915 h 6857998"/>
              <a:gd name="connsiteX102" fmla="*/ 1313400 w 1482665"/>
              <a:gd name="connsiteY102" fmla="*/ 6581077 h 6857998"/>
              <a:gd name="connsiteX103" fmla="*/ 1404616 w 1482665"/>
              <a:gd name="connsiteY103" fmla="*/ 6641421 h 6857998"/>
              <a:gd name="connsiteX104" fmla="*/ 1449003 w 1482665"/>
              <a:gd name="connsiteY104" fmla="*/ 6769170 h 6857998"/>
              <a:gd name="connsiteX105" fmla="*/ 1464411 w 1482665"/>
              <a:gd name="connsiteY105" fmla="*/ 6818457 h 6857998"/>
              <a:gd name="connsiteX106" fmla="*/ 1482665 w 1482665"/>
              <a:gd name="connsiteY106" fmla="*/ 6857998 h 6857998"/>
              <a:gd name="connsiteX107" fmla="*/ 1000755 w 1482665"/>
              <a:gd name="connsiteY107" fmla="*/ 6857998 h 6857998"/>
              <a:gd name="connsiteX108" fmla="*/ 979250 w 1482665"/>
              <a:gd name="connsiteY108" fmla="*/ 6816111 h 6857998"/>
              <a:gd name="connsiteX109" fmla="*/ 956780 w 1482665"/>
              <a:gd name="connsiteY109" fmla="*/ 6748151 h 6857998"/>
              <a:gd name="connsiteX110" fmla="*/ 908453 w 1482665"/>
              <a:gd name="connsiteY110" fmla="*/ 6640082 h 6857998"/>
              <a:gd name="connsiteX111" fmla="*/ 822909 w 1482665"/>
              <a:gd name="connsiteY111" fmla="*/ 6428288 h 6857998"/>
              <a:gd name="connsiteX112" fmla="*/ 808485 w 1482665"/>
              <a:gd name="connsiteY112" fmla="*/ 6381398 h 6857998"/>
              <a:gd name="connsiteX113" fmla="*/ 755048 w 1482665"/>
              <a:gd name="connsiteY113" fmla="*/ 6263466 h 6857998"/>
              <a:gd name="connsiteX114" fmla="*/ 719917 w 1482665"/>
              <a:gd name="connsiteY114" fmla="*/ 6193026 h 6857998"/>
              <a:gd name="connsiteX115" fmla="*/ 698070 w 1482665"/>
              <a:gd name="connsiteY115" fmla="*/ 6133997 h 6857998"/>
              <a:gd name="connsiteX116" fmla="*/ 685592 w 1482665"/>
              <a:gd name="connsiteY116" fmla="*/ 6081192 h 6857998"/>
              <a:gd name="connsiteX117" fmla="*/ 635166 w 1482665"/>
              <a:gd name="connsiteY117" fmla="*/ 5943853 h 6857998"/>
              <a:gd name="connsiteX118" fmla="*/ 615235 w 1482665"/>
              <a:gd name="connsiteY118" fmla="*/ 5889051 h 6857998"/>
              <a:gd name="connsiteX119" fmla="*/ 551077 w 1482665"/>
              <a:gd name="connsiteY119" fmla="*/ 5747994 h 6857998"/>
              <a:gd name="connsiteX120" fmla="*/ 506212 w 1482665"/>
              <a:gd name="connsiteY120" fmla="*/ 5627557 h 6857998"/>
              <a:gd name="connsiteX121" fmla="*/ 485372 w 1482665"/>
              <a:gd name="connsiteY121" fmla="*/ 5577430 h 6857998"/>
              <a:gd name="connsiteX122" fmla="*/ 447647 w 1482665"/>
              <a:gd name="connsiteY122" fmla="*/ 5461888 h 6857998"/>
              <a:gd name="connsiteX123" fmla="*/ 422573 w 1482665"/>
              <a:gd name="connsiteY123" fmla="*/ 5396841 h 6857998"/>
              <a:gd name="connsiteX124" fmla="*/ 386243 w 1482665"/>
              <a:gd name="connsiteY124" fmla="*/ 5235835 h 6857998"/>
              <a:gd name="connsiteX125" fmla="*/ 350188 w 1482665"/>
              <a:gd name="connsiteY125" fmla="*/ 5069445 h 6857998"/>
              <a:gd name="connsiteX126" fmla="*/ 334916 w 1482665"/>
              <a:gd name="connsiteY126" fmla="*/ 4977679 h 6857998"/>
              <a:gd name="connsiteX127" fmla="*/ 316732 w 1482665"/>
              <a:gd name="connsiteY127" fmla="*/ 4898038 h 6857998"/>
              <a:gd name="connsiteX128" fmla="*/ 303487 w 1482665"/>
              <a:gd name="connsiteY128" fmla="*/ 4828467 h 6857998"/>
              <a:gd name="connsiteX129" fmla="*/ 279427 w 1482665"/>
              <a:gd name="connsiteY129" fmla="*/ 4717991 h 6857998"/>
              <a:gd name="connsiteX130" fmla="*/ 271575 w 1482665"/>
              <a:gd name="connsiteY130" fmla="*/ 4671841 h 6857998"/>
              <a:gd name="connsiteX131" fmla="*/ 261746 w 1482665"/>
              <a:gd name="connsiteY131" fmla="*/ 4562167 h 6857998"/>
              <a:gd name="connsiteX132" fmla="*/ 260158 w 1482665"/>
              <a:gd name="connsiteY132" fmla="*/ 4523860 h 6857998"/>
              <a:gd name="connsiteX133" fmla="*/ 276972 w 1482665"/>
              <a:gd name="connsiteY133" fmla="*/ 4448290 h 6857998"/>
              <a:gd name="connsiteX134" fmla="*/ 277882 w 1482665"/>
              <a:gd name="connsiteY134" fmla="*/ 4439409 h 6857998"/>
              <a:gd name="connsiteX135" fmla="*/ 282776 w 1482665"/>
              <a:gd name="connsiteY135" fmla="*/ 4390368 h 6857998"/>
              <a:gd name="connsiteX136" fmla="*/ 283402 w 1482665"/>
              <a:gd name="connsiteY136" fmla="*/ 4363722 h 6857998"/>
              <a:gd name="connsiteX137" fmla="*/ 293599 w 1482665"/>
              <a:gd name="connsiteY137" fmla="*/ 4261782 h 6857998"/>
              <a:gd name="connsiteX138" fmla="*/ 297435 w 1482665"/>
              <a:gd name="connsiteY138" fmla="*/ 4203280 h 6857998"/>
              <a:gd name="connsiteX139" fmla="*/ 291841 w 1482665"/>
              <a:gd name="connsiteY139" fmla="*/ 4156730 h 6857998"/>
              <a:gd name="connsiteX140" fmla="*/ 282644 w 1482665"/>
              <a:gd name="connsiteY140" fmla="*/ 4074927 h 6857998"/>
              <a:gd name="connsiteX141" fmla="*/ 275888 w 1482665"/>
              <a:gd name="connsiteY141" fmla="*/ 4049146 h 6857998"/>
              <a:gd name="connsiteX142" fmla="*/ 277593 w 1482665"/>
              <a:gd name="connsiteY142" fmla="*/ 3929618 h 6857998"/>
              <a:gd name="connsiteX143" fmla="*/ 272369 w 1482665"/>
              <a:gd name="connsiteY143" fmla="*/ 3861992 h 6857998"/>
              <a:gd name="connsiteX144" fmla="*/ 280974 w 1482665"/>
              <a:gd name="connsiteY144" fmla="*/ 3784495 h 6857998"/>
              <a:gd name="connsiteX145" fmla="*/ 278188 w 1482665"/>
              <a:gd name="connsiteY145" fmla="*/ 3762368 h 6857998"/>
              <a:gd name="connsiteX146" fmla="*/ 274587 w 1482665"/>
              <a:gd name="connsiteY146" fmla="*/ 3737636 h 6857998"/>
              <a:gd name="connsiteX147" fmla="*/ 274110 w 1482665"/>
              <a:gd name="connsiteY147" fmla="*/ 3733149 h 6857998"/>
              <a:gd name="connsiteX148" fmla="*/ 307451 w 1482665"/>
              <a:gd name="connsiteY148" fmla="*/ 3729245 h 6857998"/>
              <a:gd name="connsiteX149" fmla="*/ 420781 w 1482665"/>
              <a:gd name="connsiteY149" fmla="*/ 3714526 h 6857998"/>
              <a:gd name="connsiteX150" fmla="*/ 307452 w 1482665"/>
              <a:gd name="connsiteY150" fmla="*/ 3729244 h 6857998"/>
              <a:gd name="connsiteX151" fmla="*/ 274111 w 1482665"/>
              <a:gd name="connsiteY151" fmla="*/ 3733148 h 6857998"/>
              <a:gd name="connsiteX152" fmla="*/ 266480 w 1482665"/>
              <a:gd name="connsiteY152" fmla="*/ 3661472 h 6857998"/>
              <a:gd name="connsiteX153" fmla="*/ 256559 w 1482665"/>
              <a:gd name="connsiteY153" fmla="*/ 3615703 h 6857998"/>
              <a:gd name="connsiteX154" fmla="*/ 251912 w 1482665"/>
              <a:gd name="connsiteY154" fmla="*/ 3527176 h 6857998"/>
              <a:gd name="connsiteX155" fmla="*/ 243998 w 1482665"/>
              <a:gd name="connsiteY155" fmla="*/ 3494992 h 6857998"/>
              <a:gd name="connsiteX156" fmla="*/ 237062 w 1482665"/>
              <a:gd name="connsiteY156" fmla="*/ 3424466 h 6857998"/>
              <a:gd name="connsiteX157" fmla="*/ 235887 w 1482665"/>
              <a:gd name="connsiteY157" fmla="*/ 3412521 h 6857998"/>
              <a:gd name="connsiteX158" fmla="*/ 231972 w 1482665"/>
              <a:gd name="connsiteY158" fmla="*/ 3338271 h 6857998"/>
              <a:gd name="connsiteX159" fmla="*/ 223937 w 1482665"/>
              <a:gd name="connsiteY159" fmla="*/ 3267077 h 6857998"/>
              <a:gd name="connsiteX160" fmla="*/ 213012 w 1482665"/>
              <a:gd name="connsiteY160" fmla="*/ 3216616 h 6857998"/>
              <a:gd name="connsiteX161" fmla="*/ 204156 w 1482665"/>
              <a:gd name="connsiteY161" fmla="*/ 3161566 h 6857998"/>
              <a:gd name="connsiteX162" fmla="*/ 167623 w 1482665"/>
              <a:gd name="connsiteY162" fmla="*/ 3010908 h 6857998"/>
              <a:gd name="connsiteX163" fmla="*/ 170542 w 1482665"/>
              <a:gd name="connsiteY163" fmla="*/ 2982138 h 6857998"/>
              <a:gd name="connsiteX164" fmla="*/ 160998 w 1482665"/>
              <a:gd name="connsiteY164" fmla="*/ 2821168 h 6857998"/>
              <a:gd name="connsiteX165" fmla="*/ 157427 w 1482665"/>
              <a:gd name="connsiteY165" fmla="*/ 2786297 h 6857998"/>
              <a:gd name="connsiteX166" fmla="*/ 171250 w 1482665"/>
              <a:gd name="connsiteY166" fmla="*/ 2690530 h 6857998"/>
              <a:gd name="connsiteX167" fmla="*/ 122562 w 1482665"/>
              <a:gd name="connsiteY167" fmla="*/ 2549209 h 6857998"/>
              <a:gd name="connsiteX168" fmla="*/ 65809 w 1482665"/>
              <a:gd name="connsiteY168" fmla="*/ 2417997 h 6857998"/>
              <a:gd name="connsiteX169" fmla="*/ 58557 w 1482665"/>
              <a:gd name="connsiteY169" fmla="*/ 2401444 h 6857998"/>
              <a:gd name="connsiteX170" fmla="*/ 44442 w 1482665"/>
              <a:gd name="connsiteY170" fmla="*/ 2353760 h 6857998"/>
              <a:gd name="connsiteX171" fmla="*/ 35533 w 1482665"/>
              <a:gd name="connsiteY171" fmla="*/ 2293932 h 6857998"/>
              <a:gd name="connsiteX172" fmla="*/ 20216 w 1482665"/>
              <a:gd name="connsiteY172" fmla="*/ 2218428 h 6857998"/>
              <a:gd name="connsiteX173" fmla="*/ 25068 w 1482665"/>
              <a:gd name="connsiteY173" fmla="*/ 2156387 h 6857998"/>
              <a:gd name="connsiteX174" fmla="*/ 32822 w 1482665"/>
              <a:gd name="connsiteY174" fmla="*/ 2069593 h 6857998"/>
              <a:gd name="connsiteX175" fmla="*/ 40270 w 1482665"/>
              <a:gd name="connsiteY175" fmla="*/ 1987801 h 6857998"/>
              <a:gd name="connsiteX176" fmla="*/ 20494 w 1482665"/>
              <a:gd name="connsiteY176" fmla="*/ 1963975 h 6857998"/>
              <a:gd name="connsiteX177" fmla="*/ 1728 w 1482665"/>
              <a:gd name="connsiteY177" fmla="*/ 1926090 h 6857998"/>
              <a:gd name="connsiteX178" fmla="*/ 15953 w 1482665"/>
              <a:gd name="connsiteY178" fmla="*/ 1880793 h 6857998"/>
              <a:gd name="connsiteX179" fmla="*/ 44378 w 1482665"/>
              <a:gd name="connsiteY179" fmla="*/ 1775275 h 6857998"/>
              <a:gd name="connsiteX180" fmla="*/ 40192 w 1482665"/>
              <a:gd name="connsiteY180" fmla="*/ 1710615 h 6857998"/>
              <a:gd name="connsiteX181" fmla="*/ 43506 w 1482665"/>
              <a:gd name="connsiteY181" fmla="*/ 1568941 h 6857998"/>
              <a:gd name="connsiteX182" fmla="*/ 58087 w 1482665"/>
              <a:gd name="connsiteY182" fmla="*/ 1475211 h 6857998"/>
              <a:gd name="connsiteX183" fmla="*/ 78062 w 1482665"/>
              <a:gd name="connsiteY183" fmla="*/ 1407007 h 6857998"/>
              <a:gd name="connsiteX184" fmla="*/ 103406 w 1482665"/>
              <a:gd name="connsiteY184" fmla="*/ 1309613 h 6857998"/>
              <a:gd name="connsiteX185" fmla="*/ 112398 w 1482665"/>
              <a:gd name="connsiteY185" fmla="*/ 1213333 h 6857998"/>
              <a:gd name="connsiteX186" fmla="*/ 128337 w 1482665"/>
              <a:gd name="connsiteY186" fmla="*/ 1142817 h 6857998"/>
              <a:gd name="connsiteX187" fmla="*/ 135869 w 1482665"/>
              <a:gd name="connsiteY187" fmla="*/ 1057764 h 6857998"/>
              <a:gd name="connsiteX188" fmla="*/ 130022 w 1482665"/>
              <a:gd name="connsiteY188" fmla="*/ 987518 h 6857998"/>
              <a:gd name="connsiteX189" fmla="*/ 117312 w 1482665"/>
              <a:gd name="connsiteY189" fmla="*/ 877725 h 6857998"/>
              <a:gd name="connsiteX190" fmla="*/ 150914 w 1482665"/>
              <a:gd name="connsiteY190" fmla="*/ 738832 h 6857998"/>
              <a:gd name="connsiteX191" fmla="*/ 156184 w 1482665"/>
              <a:gd name="connsiteY191" fmla="*/ 683447 h 6857998"/>
              <a:gd name="connsiteX192" fmla="*/ 156246 w 1482665"/>
              <a:gd name="connsiteY192" fmla="*/ 631789 h 6857998"/>
              <a:gd name="connsiteX193" fmla="*/ 176856 w 1482665"/>
              <a:gd name="connsiteY193" fmla="*/ 520291 h 6857998"/>
              <a:gd name="connsiteX194" fmla="*/ 182873 w 1482665"/>
              <a:gd name="connsiteY194" fmla="*/ 475169 h 6857998"/>
              <a:gd name="connsiteX195" fmla="*/ 177029 w 1482665"/>
              <a:gd name="connsiteY195" fmla="*/ 413338 h 6857998"/>
              <a:gd name="connsiteX196" fmla="*/ 180788 w 1482665"/>
              <a:gd name="connsiteY196" fmla="*/ 299554 h 6857998"/>
              <a:gd name="connsiteX197" fmla="*/ 211504 w 1482665"/>
              <a:gd name="connsiteY197" fmla="*/ 183499 h 6857998"/>
              <a:gd name="connsiteX198" fmla="*/ 203169 w 1482665"/>
              <a:gd name="connsiteY198" fmla="*/ 136243 h 6857998"/>
              <a:gd name="connsiteX199" fmla="*/ 202558 w 1482665"/>
              <a:gd name="connsiteY199" fmla="*/ 119082 h 6857998"/>
              <a:gd name="connsiteX200" fmla="*/ 217768 w 1482665"/>
              <a:gd name="connsiteY200" fmla="*/ 2930 h 6857998"/>
              <a:gd name="connsiteX201" fmla="*/ 217273 w 1482665"/>
              <a:gd name="connsiteY201" fmla="*/ 1 h 68579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Lst>
            <a:rect l="l" t="t" r="r" b="b"/>
            <a:pathLst>
              <a:path w="1482665" h="6857998">
                <a:moveTo>
                  <a:pt x="604365" y="0"/>
                </a:moveTo>
                <a:lnTo>
                  <a:pt x="609263" y="27013"/>
                </a:lnTo>
                <a:cubicBezTo>
                  <a:pt x="611233" y="33911"/>
                  <a:pt x="619224" y="41791"/>
                  <a:pt x="626139" y="44217"/>
                </a:cubicBezTo>
                <a:cubicBezTo>
                  <a:pt x="650652" y="52883"/>
                  <a:pt x="660477" y="72456"/>
                  <a:pt x="669163" y="94234"/>
                </a:cubicBezTo>
                <a:cubicBezTo>
                  <a:pt x="683201" y="128533"/>
                  <a:pt x="699085" y="162089"/>
                  <a:pt x="712570" y="196630"/>
                </a:cubicBezTo>
                <a:cubicBezTo>
                  <a:pt x="715834" y="205132"/>
                  <a:pt x="715304" y="216085"/>
                  <a:pt x="713292" y="225451"/>
                </a:cubicBezTo>
                <a:cubicBezTo>
                  <a:pt x="706459" y="257448"/>
                  <a:pt x="683978" y="279398"/>
                  <a:pt x="663568" y="303070"/>
                </a:cubicBezTo>
                <a:cubicBezTo>
                  <a:pt x="654569" y="313459"/>
                  <a:pt x="648747" y="327191"/>
                  <a:pt x="644217" y="340422"/>
                </a:cubicBezTo>
                <a:cubicBezTo>
                  <a:pt x="632624" y="374766"/>
                  <a:pt x="622620" y="409733"/>
                  <a:pt x="611823" y="444389"/>
                </a:cubicBezTo>
                <a:cubicBezTo>
                  <a:pt x="610789" y="447734"/>
                  <a:pt x="607618" y="450701"/>
                  <a:pt x="604997" y="453430"/>
                </a:cubicBezTo>
                <a:cubicBezTo>
                  <a:pt x="577274" y="480831"/>
                  <a:pt x="549348" y="508059"/>
                  <a:pt x="521643" y="535653"/>
                </a:cubicBezTo>
                <a:cubicBezTo>
                  <a:pt x="516385" y="540915"/>
                  <a:pt x="512835" y="548128"/>
                  <a:pt x="507802" y="553752"/>
                </a:cubicBezTo>
                <a:cubicBezTo>
                  <a:pt x="500873" y="561655"/>
                  <a:pt x="494494" y="571420"/>
                  <a:pt x="485734" y="576048"/>
                </a:cubicBezTo>
                <a:cubicBezTo>
                  <a:pt x="458163" y="590427"/>
                  <a:pt x="447893" y="614129"/>
                  <a:pt x="445182" y="643072"/>
                </a:cubicBezTo>
                <a:cubicBezTo>
                  <a:pt x="442626" y="669516"/>
                  <a:pt x="440826" y="695887"/>
                  <a:pt x="437493" y="722208"/>
                </a:cubicBezTo>
                <a:cubicBezTo>
                  <a:pt x="433541" y="754325"/>
                  <a:pt x="429002" y="786305"/>
                  <a:pt x="423498" y="818181"/>
                </a:cubicBezTo>
                <a:cubicBezTo>
                  <a:pt x="421124" y="831979"/>
                  <a:pt x="418251" y="846590"/>
                  <a:pt x="411910" y="858840"/>
                </a:cubicBezTo>
                <a:cubicBezTo>
                  <a:pt x="394385" y="893153"/>
                  <a:pt x="383708" y="929136"/>
                  <a:pt x="392694" y="966766"/>
                </a:cubicBezTo>
                <a:cubicBezTo>
                  <a:pt x="399849" y="996912"/>
                  <a:pt x="390997" y="1023546"/>
                  <a:pt x="375276" y="1044113"/>
                </a:cubicBezTo>
                <a:cubicBezTo>
                  <a:pt x="346749" y="1081537"/>
                  <a:pt x="357339" y="1117871"/>
                  <a:pt x="370946" y="1153742"/>
                </a:cubicBezTo>
                <a:cubicBezTo>
                  <a:pt x="377992" y="1172228"/>
                  <a:pt x="378654" y="1187852"/>
                  <a:pt x="375180" y="1206343"/>
                </a:cubicBezTo>
                <a:cubicBezTo>
                  <a:pt x="367043" y="1249174"/>
                  <a:pt x="337149" y="1280028"/>
                  <a:pt x="311155" y="1309565"/>
                </a:cubicBezTo>
                <a:cubicBezTo>
                  <a:pt x="288969" y="1334743"/>
                  <a:pt x="277667" y="1361792"/>
                  <a:pt x="270005" y="1390995"/>
                </a:cubicBezTo>
                <a:cubicBezTo>
                  <a:pt x="260173" y="1427857"/>
                  <a:pt x="267688" y="1455674"/>
                  <a:pt x="300742" y="1469872"/>
                </a:cubicBezTo>
                <a:cubicBezTo>
                  <a:pt x="310093" y="1473800"/>
                  <a:pt x="321291" y="1481193"/>
                  <a:pt x="324761" y="1489867"/>
                </a:cubicBezTo>
                <a:cubicBezTo>
                  <a:pt x="341975" y="1531719"/>
                  <a:pt x="365314" y="1573586"/>
                  <a:pt x="357764" y="1620763"/>
                </a:cubicBezTo>
                <a:cubicBezTo>
                  <a:pt x="347465" y="1685981"/>
                  <a:pt x="354098" y="1748120"/>
                  <a:pt x="375859" y="1810408"/>
                </a:cubicBezTo>
                <a:cubicBezTo>
                  <a:pt x="411109" y="1911446"/>
                  <a:pt x="447876" y="2012343"/>
                  <a:pt x="452120" y="2121573"/>
                </a:cubicBezTo>
                <a:cubicBezTo>
                  <a:pt x="452818" y="2139681"/>
                  <a:pt x="466350" y="2160060"/>
                  <a:pt x="479154" y="2174579"/>
                </a:cubicBezTo>
                <a:cubicBezTo>
                  <a:pt x="503504" y="2202386"/>
                  <a:pt x="505090" y="2200902"/>
                  <a:pt x="490307" y="2235921"/>
                </a:cubicBezTo>
                <a:cubicBezTo>
                  <a:pt x="486671" y="2244289"/>
                  <a:pt x="484918" y="2254397"/>
                  <a:pt x="479004" y="2260869"/>
                </a:cubicBezTo>
                <a:cubicBezTo>
                  <a:pt x="448923" y="2293842"/>
                  <a:pt x="460272" y="2330108"/>
                  <a:pt x="468379" y="2366479"/>
                </a:cubicBezTo>
                <a:cubicBezTo>
                  <a:pt x="469916" y="2372845"/>
                  <a:pt x="471955" y="2380500"/>
                  <a:pt x="469801" y="2386246"/>
                </a:cubicBezTo>
                <a:cubicBezTo>
                  <a:pt x="460121" y="2412190"/>
                  <a:pt x="466218" y="2432868"/>
                  <a:pt x="484511" y="2453006"/>
                </a:cubicBezTo>
                <a:cubicBezTo>
                  <a:pt x="500266" y="2470503"/>
                  <a:pt x="510590" y="2491368"/>
                  <a:pt x="495165" y="2515160"/>
                </a:cubicBezTo>
                <a:cubicBezTo>
                  <a:pt x="460969" y="2568022"/>
                  <a:pt x="463893" y="2620936"/>
                  <a:pt x="493463" y="2674477"/>
                </a:cubicBezTo>
                <a:cubicBezTo>
                  <a:pt x="514557" y="2712722"/>
                  <a:pt x="522129" y="2751630"/>
                  <a:pt x="508318" y="2795170"/>
                </a:cubicBezTo>
                <a:cubicBezTo>
                  <a:pt x="502962" y="2811920"/>
                  <a:pt x="509422" y="2832371"/>
                  <a:pt x="509620" y="2851292"/>
                </a:cubicBezTo>
                <a:cubicBezTo>
                  <a:pt x="509832" y="2861986"/>
                  <a:pt x="510718" y="2873767"/>
                  <a:pt x="506806" y="2883305"/>
                </a:cubicBezTo>
                <a:cubicBezTo>
                  <a:pt x="496883" y="2908699"/>
                  <a:pt x="483390" y="2932696"/>
                  <a:pt x="473674" y="2958260"/>
                </a:cubicBezTo>
                <a:cubicBezTo>
                  <a:pt x="469058" y="2970544"/>
                  <a:pt x="467306" y="2984860"/>
                  <a:pt x="468328" y="2998159"/>
                </a:cubicBezTo>
                <a:cubicBezTo>
                  <a:pt x="470969" y="3037516"/>
                  <a:pt x="474558" y="3076788"/>
                  <a:pt x="479836" y="3115713"/>
                </a:cubicBezTo>
                <a:cubicBezTo>
                  <a:pt x="488387" y="3179974"/>
                  <a:pt x="494938" y="3245373"/>
                  <a:pt x="555720" y="3286686"/>
                </a:cubicBezTo>
                <a:cubicBezTo>
                  <a:pt x="560620" y="3290067"/>
                  <a:pt x="564022" y="3297980"/>
                  <a:pt x="565371" y="3304362"/>
                </a:cubicBezTo>
                <a:cubicBezTo>
                  <a:pt x="571696" y="3333817"/>
                  <a:pt x="574867" y="3364327"/>
                  <a:pt x="583436" y="3393195"/>
                </a:cubicBezTo>
                <a:cubicBezTo>
                  <a:pt x="590328" y="3416286"/>
                  <a:pt x="590596" y="3435968"/>
                  <a:pt x="575531" y="3455326"/>
                </a:cubicBezTo>
                <a:cubicBezTo>
                  <a:pt x="565593" y="3467999"/>
                  <a:pt x="558050" y="3481744"/>
                  <a:pt x="554223" y="3496130"/>
                </a:cubicBezTo>
                <a:lnTo>
                  <a:pt x="553961" y="3498197"/>
                </a:lnTo>
                <a:lnTo>
                  <a:pt x="553960" y="3498197"/>
                </a:lnTo>
                <a:lnTo>
                  <a:pt x="551436" y="3518135"/>
                </a:lnTo>
                <a:cubicBezTo>
                  <a:pt x="551548" y="3525595"/>
                  <a:pt x="552752" y="3533161"/>
                  <a:pt x="555218" y="3540779"/>
                </a:cubicBezTo>
                <a:cubicBezTo>
                  <a:pt x="564891" y="3571265"/>
                  <a:pt x="551966" y="3593108"/>
                  <a:pt x="538695" y="3617469"/>
                </a:cubicBezTo>
                <a:cubicBezTo>
                  <a:pt x="529031" y="3635186"/>
                  <a:pt x="516723" y="3655441"/>
                  <a:pt x="517285" y="3674138"/>
                </a:cubicBezTo>
                <a:lnTo>
                  <a:pt x="513668" y="3700065"/>
                </a:lnTo>
                <a:lnTo>
                  <a:pt x="513522" y="3700095"/>
                </a:lnTo>
                <a:lnTo>
                  <a:pt x="513667" y="3700066"/>
                </a:lnTo>
                <a:lnTo>
                  <a:pt x="512906" y="3705519"/>
                </a:lnTo>
                <a:cubicBezTo>
                  <a:pt x="504666" y="3736627"/>
                  <a:pt x="489490" y="3767211"/>
                  <a:pt x="509270" y="3799980"/>
                </a:cubicBezTo>
                <a:cubicBezTo>
                  <a:pt x="511065" y="3802878"/>
                  <a:pt x="507773" y="3808725"/>
                  <a:pt x="507225" y="3813176"/>
                </a:cubicBezTo>
                <a:cubicBezTo>
                  <a:pt x="503204" y="3848743"/>
                  <a:pt x="513224" y="3880922"/>
                  <a:pt x="539280" y="3904366"/>
                </a:cubicBezTo>
                <a:cubicBezTo>
                  <a:pt x="573271" y="3935120"/>
                  <a:pt x="579705" y="3972027"/>
                  <a:pt x="573428" y="4014303"/>
                </a:cubicBezTo>
                <a:cubicBezTo>
                  <a:pt x="571417" y="4027879"/>
                  <a:pt x="570355" y="4041368"/>
                  <a:pt x="568930" y="4055079"/>
                </a:cubicBezTo>
                <a:cubicBezTo>
                  <a:pt x="566799" y="4073638"/>
                  <a:pt x="564496" y="4092406"/>
                  <a:pt x="562365" y="4110965"/>
                </a:cubicBezTo>
                <a:cubicBezTo>
                  <a:pt x="560185" y="4128956"/>
                  <a:pt x="555521" y="4149087"/>
                  <a:pt x="573083" y="4161253"/>
                </a:cubicBezTo>
                <a:cubicBezTo>
                  <a:pt x="588198" y="4171733"/>
                  <a:pt x="587633" y="4180202"/>
                  <a:pt x="576478" y="4192125"/>
                </a:cubicBezTo>
                <a:cubicBezTo>
                  <a:pt x="537414" y="4233572"/>
                  <a:pt x="515015" y="4281532"/>
                  <a:pt x="518425" y="4339756"/>
                </a:cubicBezTo>
                <a:cubicBezTo>
                  <a:pt x="519135" y="4351745"/>
                  <a:pt x="517590" y="4364130"/>
                  <a:pt x="515819" y="4376151"/>
                </a:cubicBezTo>
                <a:cubicBezTo>
                  <a:pt x="514770" y="4383518"/>
                  <a:pt x="513670" y="4392418"/>
                  <a:pt x="508946" y="4397248"/>
                </a:cubicBezTo>
                <a:cubicBezTo>
                  <a:pt x="472969" y="4434779"/>
                  <a:pt x="449705" y="4479566"/>
                  <a:pt x="432100" y="4527661"/>
                </a:cubicBezTo>
                <a:cubicBezTo>
                  <a:pt x="425830" y="4544875"/>
                  <a:pt x="419665" y="4563232"/>
                  <a:pt x="419018" y="4581271"/>
                </a:cubicBezTo>
                <a:cubicBezTo>
                  <a:pt x="418440" y="4600071"/>
                  <a:pt x="424020" y="4619266"/>
                  <a:pt x="427842" y="4638045"/>
                </a:cubicBezTo>
                <a:cubicBezTo>
                  <a:pt x="430001" y="4649136"/>
                  <a:pt x="430992" y="4662053"/>
                  <a:pt x="437307" y="4670468"/>
                </a:cubicBezTo>
                <a:cubicBezTo>
                  <a:pt x="457155" y="4697159"/>
                  <a:pt x="478242" y="4722778"/>
                  <a:pt x="500763" y="4747310"/>
                </a:cubicBezTo>
                <a:cubicBezTo>
                  <a:pt x="520091" y="4768310"/>
                  <a:pt x="522973" y="4772639"/>
                  <a:pt x="503130" y="4794154"/>
                </a:cubicBezTo>
                <a:cubicBezTo>
                  <a:pt x="482771" y="4816293"/>
                  <a:pt x="473487" y="4842394"/>
                  <a:pt x="471276" y="4870525"/>
                </a:cubicBezTo>
                <a:cubicBezTo>
                  <a:pt x="467881" y="4915026"/>
                  <a:pt x="465662" y="4959799"/>
                  <a:pt x="466095" y="5004333"/>
                </a:cubicBezTo>
                <a:cubicBezTo>
                  <a:pt x="466529" y="5044659"/>
                  <a:pt x="485734" y="5062225"/>
                  <a:pt x="526112" y="5066571"/>
                </a:cubicBezTo>
                <a:cubicBezTo>
                  <a:pt x="548535" y="5069112"/>
                  <a:pt x="572977" y="5072810"/>
                  <a:pt x="581076" y="5096554"/>
                </a:cubicBezTo>
                <a:cubicBezTo>
                  <a:pt x="594186" y="5135338"/>
                  <a:pt x="602121" y="5176127"/>
                  <a:pt x="650387" y="5191419"/>
                </a:cubicBezTo>
                <a:cubicBezTo>
                  <a:pt x="641132" y="5203168"/>
                  <a:pt x="635667" y="5210364"/>
                  <a:pt x="630186" y="5217371"/>
                </a:cubicBezTo>
                <a:cubicBezTo>
                  <a:pt x="614931" y="5236746"/>
                  <a:pt x="611101" y="5274397"/>
                  <a:pt x="627425" y="5291847"/>
                </a:cubicBezTo>
                <a:cubicBezTo>
                  <a:pt x="651204" y="5317603"/>
                  <a:pt x="649544" y="5343389"/>
                  <a:pt x="635466" y="5371456"/>
                </a:cubicBezTo>
                <a:cubicBezTo>
                  <a:pt x="612203" y="5418347"/>
                  <a:pt x="622990" y="5467290"/>
                  <a:pt x="638101" y="5511248"/>
                </a:cubicBezTo>
                <a:cubicBezTo>
                  <a:pt x="649363" y="5544462"/>
                  <a:pt x="667662" y="5579328"/>
                  <a:pt x="704029" y="5598387"/>
                </a:cubicBezTo>
                <a:cubicBezTo>
                  <a:pt x="715672" y="5604399"/>
                  <a:pt x="722615" y="5619644"/>
                  <a:pt x="730967" y="5631508"/>
                </a:cubicBezTo>
                <a:cubicBezTo>
                  <a:pt x="737804" y="5641405"/>
                  <a:pt x="744309" y="5651903"/>
                  <a:pt x="749162" y="5663130"/>
                </a:cubicBezTo>
                <a:cubicBezTo>
                  <a:pt x="754463" y="5675079"/>
                  <a:pt x="761782" y="5688186"/>
                  <a:pt x="761184" y="5700484"/>
                </a:cubicBezTo>
                <a:cubicBezTo>
                  <a:pt x="759614" y="5737740"/>
                  <a:pt x="771960" y="5766072"/>
                  <a:pt x="801844" y="5789549"/>
                </a:cubicBezTo>
                <a:cubicBezTo>
                  <a:pt x="817303" y="5801719"/>
                  <a:pt x="836388" y="5820061"/>
                  <a:pt x="838139" y="5837118"/>
                </a:cubicBezTo>
                <a:cubicBezTo>
                  <a:pt x="842502" y="5878614"/>
                  <a:pt x="859317" y="5911893"/>
                  <a:pt x="879049" y="5947777"/>
                </a:cubicBezTo>
                <a:cubicBezTo>
                  <a:pt x="891685" y="5970916"/>
                  <a:pt x="901390" y="5997576"/>
                  <a:pt x="913424" y="6022496"/>
                </a:cubicBezTo>
                <a:cubicBezTo>
                  <a:pt x="927563" y="6051619"/>
                  <a:pt x="934736" y="6084059"/>
                  <a:pt x="967911" y="6099584"/>
                </a:cubicBezTo>
                <a:cubicBezTo>
                  <a:pt x="971515" y="6101356"/>
                  <a:pt x="972656" y="6107567"/>
                  <a:pt x="976160" y="6110307"/>
                </a:cubicBezTo>
                <a:cubicBezTo>
                  <a:pt x="986909" y="6119081"/>
                  <a:pt x="997159" y="6130771"/>
                  <a:pt x="1009580" y="6134800"/>
                </a:cubicBezTo>
                <a:cubicBezTo>
                  <a:pt x="1045840" y="6146407"/>
                  <a:pt x="1082944" y="6154685"/>
                  <a:pt x="1119632" y="6164726"/>
                </a:cubicBezTo>
                <a:cubicBezTo>
                  <a:pt x="1127482" y="6166877"/>
                  <a:pt x="1137401" y="6168649"/>
                  <a:pt x="1142302" y="6174132"/>
                </a:cubicBezTo>
                <a:cubicBezTo>
                  <a:pt x="1170448" y="6205802"/>
                  <a:pt x="1197698" y="6238132"/>
                  <a:pt x="1224601" y="6270869"/>
                </a:cubicBezTo>
                <a:cubicBezTo>
                  <a:pt x="1235371" y="6284042"/>
                  <a:pt x="1231132" y="6296289"/>
                  <a:pt x="1221274" y="6309817"/>
                </a:cubicBezTo>
                <a:cubicBezTo>
                  <a:pt x="1211948" y="6322912"/>
                  <a:pt x="1202505" y="6338888"/>
                  <a:pt x="1201234" y="6354305"/>
                </a:cubicBezTo>
                <a:cubicBezTo>
                  <a:pt x="1198888" y="6385130"/>
                  <a:pt x="1200626" y="6416726"/>
                  <a:pt x="1203453" y="6447651"/>
                </a:cubicBezTo>
                <a:cubicBezTo>
                  <a:pt x="1204511" y="6459223"/>
                  <a:pt x="1212466" y="6470931"/>
                  <a:pt x="1218957" y="6481243"/>
                </a:cubicBezTo>
                <a:cubicBezTo>
                  <a:pt x="1231263" y="6500776"/>
                  <a:pt x="1247036" y="6518465"/>
                  <a:pt x="1257705" y="6538915"/>
                </a:cubicBezTo>
                <a:cubicBezTo>
                  <a:pt x="1270012" y="6562662"/>
                  <a:pt x="1287492" y="6575985"/>
                  <a:pt x="1313400" y="6581077"/>
                </a:cubicBezTo>
                <a:cubicBezTo>
                  <a:pt x="1351968" y="6588650"/>
                  <a:pt x="1380543" y="6612439"/>
                  <a:pt x="1404616" y="6641421"/>
                </a:cubicBezTo>
                <a:cubicBezTo>
                  <a:pt x="1435335" y="6678212"/>
                  <a:pt x="1438290" y="6725193"/>
                  <a:pt x="1449003" y="6769170"/>
                </a:cubicBezTo>
                <a:cubicBezTo>
                  <a:pt x="1453029" y="6786020"/>
                  <a:pt x="1456729" y="6803471"/>
                  <a:pt x="1464411" y="6818457"/>
                </a:cubicBezTo>
                <a:lnTo>
                  <a:pt x="1482665" y="6857998"/>
                </a:lnTo>
                <a:lnTo>
                  <a:pt x="1000755" y="6857998"/>
                </a:lnTo>
                <a:lnTo>
                  <a:pt x="979250" y="6816111"/>
                </a:lnTo>
                <a:cubicBezTo>
                  <a:pt x="970168" y="6794177"/>
                  <a:pt x="965863" y="6770086"/>
                  <a:pt x="956780" y="6748151"/>
                </a:cubicBezTo>
                <a:cubicBezTo>
                  <a:pt x="941775" y="6711644"/>
                  <a:pt x="923647" y="6676570"/>
                  <a:pt x="908453" y="6640082"/>
                </a:cubicBezTo>
                <a:cubicBezTo>
                  <a:pt x="879255" y="6569674"/>
                  <a:pt x="850985" y="6498989"/>
                  <a:pt x="822909" y="6428288"/>
                </a:cubicBezTo>
                <a:cubicBezTo>
                  <a:pt x="816934" y="6413148"/>
                  <a:pt x="814822" y="6396314"/>
                  <a:pt x="808485" y="6381398"/>
                </a:cubicBezTo>
                <a:cubicBezTo>
                  <a:pt x="791477" y="6341822"/>
                  <a:pt x="773350" y="6302540"/>
                  <a:pt x="755048" y="6263466"/>
                </a:cubicBezTo>
                <a:cubicBezTo>
                  <a:pt x="743894" y="6239807"/>
                  <a:pt x="730707" y="6216908"/>
                  <a:pt x="719917" y="6193026"/>
                </a:cubicBezTo>
                <a:cubicBezTo>
                  <a:pt x="711284" y="6173919"/>
                  <a:pt x="704118" y="6154105"/>
                  <a:pt x="698070" y="6133997"/>
                </a:cubicBezTo>
                <a:cubicBezTo>
                  <a:pt x="692853" y="6116682"/>
                  <a:pt x="691551" y="6098246"/>
                  <a:pt x="685592" y="6081192"/>
                </a:cubicBezTo>
                <a:cubicBezTo>
                  <a:pt x="669514" y="6035024"/>
                  <a:pt x="651968" y="5989570"/>
                  <a:pt x="635166" y="5943853"/>
                </a:cubicBezTo>
                <a:cubicBezTo>
                  <a:pt x="628516" y="5925524"/>
                  <a:pt x="623160" y="5906692"/>
                  <a:pt x="615235" y="5889051"/>
                </a:cubicBezTo>
                <a:cubicBezTo>
                  <a:pt x="594274" y="5841801"/>
                  <a:pt x="571108" y="5795521"/>
                  <a:pt x="551077" y="5747994"/>
                </a:cubicBezTo>
                <a:cubicBezTo>
                  <a:pt x="534467" y="5708575"/>
                  <a:pt x="521357" y="5667688"/>
                  <a:pt x="506212" y="5627557"/>
                </a:cubicBezTo>
                <a:cubicBezTo>
                  <a:pt x="499682" y="5610555"/>
                  <a:pt x="491139" y="5594502"/>
                  <a:pt x="485372" y="5577430"/>
                </a:cubicBezTo>
                <a:cubicBezTo>
                  <a:pt x="472314" y="5539214"/>
                  <a:pt x="460723" y="5500292"/>
                  <a:pt x="447647" y="5461888"/>
                </a:cubicBezTo>
                <a:cubicBezTo>
                  <a:pt x="440100" y="5440003"/>
                  <a:pt x="428258" y="5419278"/>
                  <a:pt x="422573" y="5396841"/>
                </a:cubicBezTo>
                <a:cubicBezTo>
                  <a:pt x="409095" y="5343553"/>
                  <a:pt x="398049" y="5289660"/>
                  <a:pt x="386243" y="5235835"/>
                </a:cubicBezTo>
                <a:cubicBezTo>
                  <a:pt x="374093" y="5180322"/>
                  <a:pt x="361580" y="5125031"/>
                  <a:pt x="350188" y="5069445"/>
                </a:cubicBezTo>
                <a:cubicBezTo>
                  <a:pt x="344154" y="5039006"/>
                  <a:pt x="340760" y="5008134"/>
                  <a:pt x="334916" y="4977679"/>
                </a:cubicBezTo>
                <a:cubicBezTo>
                  <a:pt x="329796" y="4950982"/>
                  <a:pt x="322420" y="4924682"/>
                  <a:pt x="316732" y="4898038"/>
                </a:cubicBezTo>
                <a:cubicBezTo>
                  <a:pt x="311944" y="4874947"/>
                  <a:pt x="308277" y="4851558"/>
                  <a:pt x="303487" y="4828467"/>
                </a:cubicBezTo>
                <a:cubicBezTo>
                  <a:pt x="295710" y="4791492"/>
                  <a:pt x="287380" y="4754757"/>
                  <a:pt x="279427" y="4717991"/>
                </a:cubicBezTo>
                <a:cubicBezTo>
                  <a:pt x="276299" y="4702591"/>
                  <a:pt x="270066" y="4686707"/>
                  <a:pt x="271575" y="4671841"/>
                </a:cubicBezTo>
                <a:cubicBezTo>
                  <a:pt x="275423" y="4634375"/>
                  <a:pt x="270023" y="4598330"/>
                  <a:pt x="261746" y="4562167"/>
                </a:cubicBezTo>
                <a:cubicBezTo>
                  <a:pt x="258892" y="4549802"/>
                  <a:pt x="258043" y="4536297"/>
                  <a:pt x="260158" y="4523860"/>
                </a:cubicBezTo>
                <a:cubicBezTo>
                  <a:pt x="264337" y="4498417"/>
                  <a:pt x="271242" y="4473492"/>
                  <a:pt x="276972" y="4448290"/>
                </a:cubicBezTo>
                <a:cubicBezTo>
                  <a:pt x="277678" y="4445546"/>
                  <a:pt x="277574" y="4442304"/>
                  <a:pt x="277882" y="4439409"/>
                </a:cubicBezTo>
                <a:cubicBezTo>
                  <a:pt x="279636" y="4422985"/>
                  <a:pt x="281404" y="4406757"/>
                  <a:pt x="282776" y="4390368"/>
                </a:cubicBezTo>
                <a:cubicBezTo>
                  <a:pt x="283496" y="4381505"/>
                  <a:pt x="282871" y="4372570"/>
                  <a:pt x="283402" y="4363722"/>
                </a:cubicBezTo>
                <a:cubicBezTo>
                  <a:pt x="285628" y="4329468"/>
                  <a:pt x="273313" y="4293097"/>
                  <a:pt x="293599" y="4261782"/>
                </a:cubicBezTo>
                <a:cubicBezTo>
                  <a:pt x="306663" y="4241459"/>
                  <a:pt x="301566" y="4223369"/>
                  <a:pt x="297435" y="4203280"/>
                </a:cubicBezTo>
                <a:cubicBezTo>
                  <a:pt x="294324" y="4188066"/>
                  <a:pt x="293454" y="4172267"/>
                  <a:pt x="291841" y="4156730"/>
                </a:cubicBezTo>
                <a:cubicBezTo>
                  <a:pt x="288777" y="4129463"/>
                  <a:pt x="286090" y="4102160"/>
                  <a:pt x="282644" y="4074927"/>
                </a:cubicBezTo>
                <a:cubicBezTo>
                  <a:pt x="281468" y="4066234"/>
                  <a:pt x="275910" y="4057753"/>
                  <a:pt x="275888" y="4049146"/>
                </a:cubicBezTo>
                <a:cubicBezTo>
                  <a:pt x="275887" y="4009354"/>
                  <a:pt x="277975" y="3969373"/>
                  <a:pt x="277593" y="3929618"/>
                </a:cubicBezTo>
                <a:cubicBezTo>
                  <a:pt x="277443" y="3907060"/>
                  <a:pt x="271742" y="3884432"/>
                  <a:pt x="272369" y="3861992"/>
                </a:cubicBezTo>
                <a:cubicBezTo>
                  <a:pt x="273065" y="3836105"/>
                  <a:pt x="278553" y="3810351"/>
                  <a:pt x="280974" y="3784495"/>
                </a:cubicBezTo>
                <a:cubicBezTo>
                  <a:pt x="281660" y="3777354"/>
                  <a:pt x="279243" y="3769733"/>
                  <a:pt x="278188" y="3762368"/>
                </a:cubicBezTo>
                <a:cubicBezTo>
                  <a:pt x="277045" y="3754055"/>
                  <a:pt x="275539" y="3745966"/>
                  <a:pt x="274587" y="3737636"/>
                </a:cubicBezTo>
                <a:lnTo>
                  <a:pt x="274110" y="3733149"/>
                </a:lnTo>
                <a:lnTo>
                  <a:pt x="307451" y="3729245"/>
                </a:lnTo>
                <a:lnTo>
                  <a:pt x="420781" y="3714526"/>
                </a:lnTo>
                <a:lnTo>
                  <a:pt x="307452" y="3729244"/>
                </a:lnTo>
                <a:lnTo>
                  <a:pt x="274111" y="3733148"/>
                </a:lnTo>
                <a:lnTo>
                  <a:pt x="266480" y="3661472"/>
                </a:lnTo>
                <a:cubicBezTo>
                  <a:pt x="264299" y="3645987"/>
                  <a:pt x="255031" y="3630383"/>
                  <a:pt x="256559" y="3615703"/>
                </a:cubicBezTo>
                <a:cubicBezTo>
                  <a:pt x="259373" y="3585795"/>
                  <a:pt x="244356" y="3557516"/>
                  <a:pt x="251912" y="3527176"/>
                </a:cubicBezTo>
                <a:cubicBezTo>
                  <a:pt x="254116" y="3517788"/>
                  <a:pt x="245382" y="3505962"/>
                  <a:pt x="243998" y="3494992"/>
                </a:cubicBezTo>
                <a:lnTo>
                  <a:pt x="237062" y="3424466"/>
                </a:lnTo>
                <a:lnTo>
                  <a:pt x="235887" y="3412521"/>
                </a:lnTo>
                <a:cubicBezTo>
                  <a:pt x="233822" y="3387840"/>
                  <a:pt x="228827" y="3362470"/>
                  <a:pt x="231972" y="3338271"/>
                </a:cubicBezTo>
                <a:cubicBezTo>
                  <a:pt x="235392" y="3312898"/>
                  <a:pt x="232587" y="3290581"/>
                  <a:pt x="223937" y="3267077"/>
                </a:cubicBezTo>
                <a:cubicBezTo>
                  <a:pt x="218064" y="3250969"/>
                  <a:pt x="215900" y="3233567"/>
                  <a:pt x="213012" y="3216616"/>
                </a:cubicBezTo>
                <a:cubicBezTo>
                  <a:pt x="209813" y="3198353"/>
                  <a:pt x="211941" y="3177689"/>
                  <a:pt x="204156" y="3161566"/>
                </a:cubicBezTo>
                <a:cubicBezTo>
                  <a:pt x="181020" y="3113557"/>
                  <a:pt x="172373" y="3062888"/>
                  <a:pt x="167623" y="3010908"/>
                </a:cubicBezTo>
                <a:cubicBezTo>
                  <a:pt x="166756" y="3001420"/>
                  <a:pt x="168527" y="2991502"/>
                  <a:pt x="170542" y="2982138"/>
                </a:cubicBezTo>
                <a:cubicBezTo>
                  <a:pt x="182762" y="2927454"/>
                  <a:pt x="176374" y="2874284"/>
                  <a:pt x="160998" y="2821168"/>
                </a:cubicBezTo>
                <a:cubicBezTo>
                  <a:pt x="157698" y="2810183"/>
                  <a:pt x="156174" y="2797697"/>
                  <a:pt x="157427" y="2786297"/>
                </a:cubicBezTo>
                <a:cubicBezTo>
                  <a:pt x="161189" y="2754195"/>
                  <a:pt x="169403" y="2722645"/>
                  <a:pt x="171250" y="2690530"/>
                </a:cubicBezTo>
                <a:cubicBezTo>
                  <a:pt x="174243" y="2637459"/>
                  <a:pt x="143920" y="2594508"/>
                  <a:pt x="122562" y="2549209"/>
                </a:cubicBezTo>
                <a:cubicBezTo>
                  <a:pt x="102363" y="2506099"/>
                  <a:pt x="62470" y="2471484"/>
                  <a:pt x="65809" y="2417997"/>
                </a:cubicBezTo>
                <a:cubicBezTo>
                  <a:pt x="66082" y="2412617"/>
                  <a:pt x="60422" y="2407204"/>
                  <a:pt x="58557" y="2401444"/>
                </a:cubicBezTo>
                <a:cubicBezTo>
                  <a:pt x="53477" y="2385647"/>
                  <a:pt x="47642" y="2369921"/>
                  <a:pt x="44442" y="2353760"/>
                </a:cubicBezTo>
                <a:cubicBezTo>
                  <a:pt x="40346" y="2334048"/>
                  <a:pt x="39250" y="2313680"/>
                  <a:pt x="35533" y="2293932"/>
                </a:cubicBezTo>
                <a:cubicBezTo>
                  <a:pt x="30915" y="2268528"/>
                  <a:pt x="22539" y="2243852"/>
                  <a:pt x="20216" y="2218428"/>
                </a:cubicBezTo>
                <a:cubicBezTo>
                  <a:pt x="18344" y="2197940"/>
                  <a:pt x="23508" y="2176998"/>
                  <a:pt x="25068" y="2156387"/>
                </a:cubicBezTo>
                <a:cubicBezTo>
                  <a:pt x="27193" y="2127307"/>
                  <a:pt x="22986" y="2095935"/>
                  <a:pt x="32822" y="2069593"/>
                </a:cubicBezTo>
                <a:cubicBezTo>
                  <a:pt x="43261" y="2041475"/>
                  <a:pt x="46802" y="2015326"/>
                  <a:pt x="40270" y="1987801"/>
                </a:cubicBezTo>
                <a:cubicBezTo>
                  <a:pt x="38092" y="1978626"/>
                  <a:pt x="29031" y="1967402"/>
                  <a:pt x="20494" y="1963975"/>
                </a:cubicBezTo>
                <a:cubicBezTo>
                  <a:pt x="1431" y="1956341"/>
                  <a:pt x="-2957" y="1943928"/>
                  <a:pt x="1728" y="1926090"/>
                </a:cubicBezTo>
                <a:cubicBezTo>
                  <a:pt x="5670" y="1910617"/>
                  <a:pt x="6643" y="1891972"/>
                  <a:pt x="15953" y="1880793"/>
                </a:cubicBezTo>
                <a:cubicBezTo>
                  <a:pt x="42326" y="1849112"/>
                  <a:pt x="39894" y="1812030"/>
                  <a:pt x="44378" y="1775275"/>
                </a:cubicBezTo>
                <a:cubicBezTo>
                  <a:pt x="47111" y="1752836"/>
                  <a:pt x="45428" y="1732327"/>
                  <a:pt x="40192" y="1710615"/>
                </a:cubicBezTo>
                <a:cubicBezTo>
                  <a:pt x="28614" y="1663468"/>
                  <a:pt x="34611" y="1616049"/>
                  <a:pt x="43506" y="1568941"/>
                </a:cubicBezTo>
                <a:cubicBezTo>
                  <a:pt x="49458" y="1537788"/>
                  <a:pt x="51927" y="1506189"/>
                  <a:pt x="58087" y="1475211"/>
                </a:cubicBezTo>
                <a:cubicBezTo>
                  <a:pt x="62855" y="1452010"/>
                  <a:pt x="68949" y="1428691"/>
                  <a:pt x="78062" y="1407007"/>
                </a:cubicBezTo>
                <a:cubicBezTo>
                  <a:pt x="91450" y="1375554"/>
                  <a:pt x="113342" y="1347158"/>
                  <a:pt x="103406" y="1309613"/>
                </a:cubicBezTo>
                <a:cubicBezTo>
                  <a:pt x="94647" y="1276551"/>
                  <a:pt x="103823" y="1245107"/>
                  <a:pt x="112398" y="1213333"/>
                </a:cubicBezTo>
                <a:cubicBezTo>
                  <a:pt x="118682" y="1189993"/>
                  <a:pt x="125158" y="1166639"/>
                  <a:pt x="128337" y="1142817"/>
                </a:cubicBezTo>
                <a:cubicBezTo>
                  <a:pt x="132066" y="1114546"/>
                  <a:pt x="126549" y="1083485"/>
                  <a:pt x="135869" y="1057764"/>
                </a:cubicBezTo>
                <a:cubicBezTo>
                  <a:pt x="145653" y="1030852"/>
                  <a:pt x="135536" y="1010162"/>
                  <a:pt x="130022" y="987518"/>
                </a:cubicBezTo>
                <a:cubicBezTo>
                  <a:pt x="121364" y="951388"/>
                  <a:pt x="108170" y="915863"/>
                  <a:pt x="117312" y="877725"/>
                </a:cubicBezTo>
                <a:cubicBezTo>
                  <a:pt x="128381" y="831376"/>
                  <a:pt x="140621" y="785301"/>
                  <a:pt x="150914" y="738832"/>
                </a:cubicBezTo>
                <a:cubicBezTo>
                  <a:pt x="154823" y="720874"/>
                  <a:pt x="155382" y="701887"/>
                  <a:pt x="156184" y="683447"/>
                </a:cubicBezTo>
                <a:cubicBezTo>
                  <a:pt x="156694" y="665994"/>
                  <a:pt x="149492" y="645801"/>
                  <a:pt x="156246" y="631789"/>
                </a:cubicBezTo>
                <a:cubicBezTo>
                  <a:pt x="173615" y="595769"/>
                  <a:pt x="180461" y="559754"/>
                  <a:pt x="176856" y="520291"/>
                </a:cubicBezTo>
                <a:cubicBezTo>
                  <a:pt x="175502" y="505492"/>
                  <a:pt x="182724" y="490294"/>
                  <a:pt x="182873" y="475169"/>
                </a:cubicBezTo>
                <a:cubicBezTo>
                  <a:pt x="182896" y="454505"/>
                  <a:pt x="185870" y="430512"/>
                  <a:pt x="177029" y="413338"/>
                </a:cubicBezTo>
                <a:cubicBezTo>
                  <a:pt x="156124" y="372972"/>
                  <a:pt x="167251" y="337714"/>
                  <a:pt x="180788" y="299554"/>
                </a:cubicBezTo>
                <a:cubicBezTo>
                  <a:pt x="194189" y="261982"/>
                  <a:pt x="204001" y="222826"/>
                  <a:pt x="211504" y="183499"/>
                </a:cubicBezTo>
                <a:cubicBezTo>
                  <a:pt x="214170" y="168715"/>
                  <a:pt x="205952" y="152060"/>
                  <a:pt x="203169" y="136243"/>
                </a:cubicBezTo>
                <a:cubicBezTo>
                  <a:pt x="202268" y="130586"/>
                  <a:pt x="201126" y="124377"/>
                  <a:pt x="202558" y="119082"/>
                </a:cubicBezTo>
                <a:cubicBezTo>
                  <a:pt x="212824" y="80698"/>
                  <a:pt x="220596" y="42109"/>
                  <a:pt x="217768" y="2930"/>
                </a:cubicBezTo>
                <a:lnTo>
                  <a:pt x="217273" y="1"/>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EFF81B52-BE18-F04C-90F7-16DEB4A92833}"/>
              </a:ext>
            </a:extLst>
          </p:cNvPr>
          <p:cNvSpPr>
            <a:spLocks noGrp="1"/>
          </p:cNvSpPr>
          <p:nvPr>
            <p:ph idx="1"/>
          </p:nvPr>
        </p:nvSpPr>
        <p:spPr>
          <a:xfrm>
            <a:off x="4618434" y="3352801"/>
            <a:ext cx="3252578" cy="2805951"/>
          </a:xfrm>
        </p:spPr>
        <p:txBody>
          <a:bodyPr>
            <a:normAutofit/>
          </a:bodyPr>
          <a:lstStyle/>
          <a:p>
            <a:r>
              <a:rPr lang="en-US" i="1" dirty="0"/>
              <a:t>Pseudotsuga menziesii</a:t>
            </a:r>
          </a:p>
          <a:p>
            <a:r>
              <a:rPr lang="en-US" dirty="0"/>
              <a:t>Today: </a:t>
            </a:r>
            <a:r>
              <a:rPr lang="en-US" i="1" dirty="0"/>
              <a:t>Suillus </a:t>
            </a:r>
            <a:r>
              <a:rPr lang="en-US" i="1" dirty="0" err="1"/>
              <a:t>lakei</a:t>
            </a:r>
            <a:endParaRPr lang="en-US" i="1" dirty="0"/>
          </a:p>
        </p:txBody>
      </p:sp>
    </p:spTree>
    <p:extLst>
      <p:ext uri="{BB962C8B-B14F-4D97-AF65-F5344CB8AC3E}">
        <p14:creationId xmlns:p14="http://schemas.microsoft.com/office/powerpoint/2010/main" val="232830315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58D5D6-3713-5B47-A5F4-D9D232C52C5F}"/>
              </a:ext>
            </a:extLst>
          </p:cNvPr>
          <p:cNvSpPr>
            <a:spLocks noGrp="1"/>
          </p:cNvSpPr>
          <p:nvPr>
            <p:ph type="title"/>
          </p:nvPr>
        </p:nvSpPr>
        <p:spPr>
          <a:xfrm>
            <a:off x="702365" y="410817"/>
            <a:ext cx="10508974" cy="1263649"/>
          </a:xfrm>
        </p:spPr>
        <p:txBody>
          <a:bodyPr>
            <a:normAutofit fontScale="90000"/>
          </a:bodyPr>
          <a:lstStyle/>
          <a:p>
            <a:r>
              <a:rPr lang="en-US" dirty="0"/>
              <a:t>How do water and N stress shift symbiosis?</a:t>
            </a:r>
          </a:p>
        </p:txBody>
      </p:sp>
      <p:pic>
        <p:nvPicPr>
          <p:cNvPr id="5" name="Content Placeholder 4">
            <a:extLst>
              <a:ext uri="{FF2B5EF4-FFF2-40B4-BE49-F238E27FC236}">
                <a16:creationId xmlns:a16="http://schemas.microsoft.com/office/drawing/2014/main" id="{208A853A-9AF2-CF42-9D31-C1BAF3AB53CC}"/>
              </a:ext>
            </a:extLst>
          </p:cNvPr>
          <p:cNvPicPr>
            <a:picLocks noGrp="1" noChangeAspect="1"/>
          </p:cNvPicPr>
          <p:nvPr>
            <p:ph idx="1"/>
          </p:nvPr>
        </p:nvPicPr>
        <p:blipFill>
          <a:blip r:embed="rId3"/>
          <a:stretch>
            <a:fillRect/>
          </a:stretch>
        </p:blipFill>
        <p:spPr>
          <a:xfrm>
            <a:off x="1113183" y="2302566"/>
            <a:ext cx="7178625" cy="2985051"/>
          </a:xfrm>
          <a:solidFill>
            <a:schemeClr val="tx1"/>
          </a:solidFill>
        </p:spPr>
      </p:pic>
      <p:pic>
        <p:nvPicPr>
          <p:cNvPr id="7" name="Graphic 6" descr="DNA with solid fill">
            <a:extLst>
              <a:ext uri="{FF2B5EF4-FFF2-40B4-BE49-F238E27FC236}">
                <a16:creationId xmlns:a16="http://schemas.microsoft.com/office/drawing/2014/main" id="{17521A91-A011-0845-B058-B85BE741D2D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9289775" y="3025497"/>
            <a:ext cx="1590260" cy="1590260"/>
          </a:xfrm>
          <a:prstGeom prst="rect">
            <a:avLst/>
          </a:prstGeom>
        </p:spPr>
      </p:pic>
      <p:pic>
        <p:nvPicPr>
          <p:cNvPr id="9" name="Graphic 8" descr="Network with solid fill">
            <a:extLst>
              <a:ext uri="{FF2B5EF4-FFF2-40B4-BE49-F238E27FC236}">
                <a16:creationId xmlns:a16="http://schemas.microsoft.com/office/drawing/2014/main" id="{B0760B52-FA8F-2046-BDF9-7933F41186E3}"/>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9289775" y="4603472"/>
            <a:ext cx="1590260" cy="1590260"/>
          </a:xfrm>
          <a:prstGeom prst="rect">
            <a:avLst/>
          </a:prstGeom>
        </p:spPr>
      </p:pic>
      <p:pic>
        <p:nvPicPr>
          <p:cNvPr id="11" name="Graphic 10" descr="Scales of justice with solid fill">
            <a:extLst>
              <a:ext uri="{FF2B5EF4-FFF2-40B4-BE49-F238E27FC236}">
                <a16:creationId xmlns:a16="http://schemas.microsoft.com/office/drawing/2014/main" id="{225B68F9-2634-6044-AAF0-6775FC3C7244}"/>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9289775" y="1348132"/>
            <a:ext cx="1590260" cy="1590260"/>
          </a:xfrm>
          <a:prstGeom prst="rect">
            <a:avLst/>
          </a:prstGeom>
        </p:spPr>
      </p:pic>
      <p:sp>
        <p:nvSpPr>
          <p:cNvPr id="12" name="Rectangle 11">
            <a:extLst>
              <a:ext uri="{FF2B5EF4-FFF2-40B4-BE49-F238E27FC236}">
                <a16:creationId xmlns:a16="http://schemas.microsoft.com/office/drawing/2014/main" id="{33D5E5CE-FD91-BC4A-AA1B-2ABDCF60760F}"/>
              </a:ext>
            </a:extLst>
          </p:cNvPr>
          <p:cNvSpPr/>
          <p:nvPr/>
        </p:nvSpPr>
        <p:spPr>
          <a:xfrm>
            <a:off x="1987826" y="2403612"/>
            <a:ext cx="1649896" cy="2782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61290619-589F-C642-83E1-F303ED517A87}"/>
              </a:ext>
            </a:extLst>
          </p:cNvPr>
          <p:cNvSpPr/>
          <p:nvPr/>
        </p:nvSpPr>
        <p:spPr>
          <a:xfrm>
            <a:off x="3489921" y="2403612"/>
            <a:ext cx="1649896" cy="2782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F1622FA9-176D-2C48-8661-B85DBB8C031B}"/>
              </a:ext>
            </a:extLst>
          </p:cNvPr>
          <p:cNvSpPr/>
          <p:nvPr/>
        </p:nvSpPr>
        <p:spPr>
          <a:xfrm>
            <a:off x="5066387" y="2403611"/>
            <a:ext cx="1449084" cy="2782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DD9DEB1-67CB-A540-8F1C-ED8E48A1C264}"/>
              </a:ext>
            </a:extLst>
          </p:cNvPr>
          <p:cNvSpPr/>
          <p:nvPr/>
        </p:nvSpPr>
        <p:spPr>
          <a:xfrm>
            <a:off x="6568482" y="2433430"/>
            <a:ext cx="1649896" cy="278295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181937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0" nodeType="clickEffect">
                                  <p:stCondLst>
                                    <p:cond delay="0"/>
                                  </p:stCondLst>
                                  <p:childTnLst>
                                    <p:set>
                                      <p:cBhvr>
                                        <p:cTn id="18" dur="1" fill="hold">
                                          <p:stCondLst>
                                            <p:cond delay="0"/>
                                          </p:stCondLst>
                                        </p:cTn>
                                        <p:tgtEl>
                                          <p:spTgt spid="15"/>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4" grpId="0" animBg="1"/>
      <p:bldP spid="1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Content Placeholder 4">
            <a:extLst>
              <a:ext uri="{FF2B5EF4-FFF2-40B4-BE49-F238E27FC236}">
                <a16:creationId xmlns:a16="http://schemas.microsoft.com/office/drawing/2014/main" id="{2D045713-D1A8-5541-A80C-7B28409CE4FD}"/>
              </a:ext>
            </a:extLst>
          </p:cNvPr>
          <p:cNvPicPr>
            <a:picLocks noGrp="1" noChangeAspect="1"/>
          </p:cNvPicPr>
          <p:nvPr>
            <p:ph idx="1"/>
          </p:nvPr>
        </p:nvPicPr>
        <p:blipFill rotWithShape="1">
          <a:blip r:embed="rId2"/>
          <a:srcRect l="15894" r="41916"/>
          <a:stretch/>
        </p:blipFill>
        <p:spPr>
          <a:xfrm rot="5400000">
            <a:off x="2666728" y="-2666728"/>
            <a:ext cx="6857999" cy="12191455"/>
          </a:xfrm>
          <a:prstGeom prst="rect">
            <a:avLst/>
          </a:prstGeom>
        </p:spPr>
      </p:pic>
      <p:sp>
        <p:nvSpPr>
          <p:cNvPr id="11" name="Rectangle 10">
            <a:extLst>
              <a:ext uri="{FF2B5EF4-FFF2-40B4-BE49-F238E27FC236}">
                <a16:creationId xmlns:a16="http://schemas.microsoft.com/office/drawing/2014/main" id="{0A3D475D-F146-44DA-80FB-3306B95B8D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923925" y="-923925"/>
            <a:ext cx="6858000" cy="8705850"/>
          </a:xfrm>
          <a:prstGeom prst="rect">
            <a:avLst/>
          </a:prstGeom>
          <a:gradFill>
            <a:gsLst>
              <a:gs pos="100000">
                <a:srgbClr val="000000">
                  <a:alpha val="0"/>
                </a:srgbClr>
              </a:gs>
              <a:gs pos="31000">
                <a:srgbClr val="000000">
                  <a:alpha val="70000"/>
                </a:srgbClr>
              </a:gs>
              <a:gs pos="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C7380CE-13F5-4447-87FA-A920421BE5A3}"/>
              </a:ext>
            </a:extLst>
          </p:cNvPr>
          <p:cNvSpPr>
            <a:spLocks noGrp="1"/>
          </p:cNvSpPr>
          <p:nvPr>
            <p:ph type="title"/>
          </p:nvPr>
        </p:nvSpPr>
        <p:spPr>
          <a:xfrm>
            <a:off x="762000" y="1523999"/>
            <a:ext cx="5334000" cy="3535018"/>
          </a:xfrm>
        </p:spPr>
        <p:txBody>
          <a:bodyPr vert="horz" lIns="91440" tIns="45720" rIns="91440" bIns="45720" rtlCol="0" anchor="ctr" anchorCtr="0">
            <a:normAutofit/>
          </a:bodyPr>
          <a:lstStyle/>
          <a:p>
            <a:r>
              <a:rPr lang="en-US" sz="7400">
                <a:solidFill>
                  <a:srgbClr val="FFFFFF"/>
                </a:solidFill>
              </a:rPr>
              <a:t>Preliminary findings</a:t>
            </a:r>
          </a:p>
        </p:txBody>
      </p:sp>
    </p:spTree>
    <p:extLst>
      <p:ext uri="{BB962C8B-B14F-4D97-AF65-F5344CB8AC3E}">
        <p14:creationId xmlns:p14="http://schemas.microsoft.com/office/powerpoint/2010/main" val="37637832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8849B9-FDFC-854C-BDC0-E19F97E06FBF}"/>
              </a:ext>
            </a:extLst>
          </p:cNvPr>
          <p:cNvSpPr>
            <a:spLocks noGrp="1"/>
          </p:cNvSpPr>
          <p:nvPr>
            <p:ph type="title"/>
          </p:nvPr>
        </p:nvSpPr>
        <p:spPr>
          <a:xfrm>
            <a:off x="722243" y="562881"/>
            <a:ext cx="9144000" cy="1263649"/>
          </a:xfrm>
        </p:spPr>
        <p:txBody>
          <a:bodyPr>
            <a:normAutofit fontScale="90000"/>
          </a:bodyPr>
          <a:lstStyle/>
          <a:p>
            <a:r>
              <a:rPr lang="en-US" dirty="0"/>
              <a:t>Seedlings buffer themselves against changing soil moisture</a:t>
            </a:r>
          </a:p>
        </p:txBody>
      </p:sp>
      <p:pic>
        <p:nvPicPr>
          <p:cNvPr id="16" name="Content Placeholder 15">
            <a:extLst>
              <a:ext uri="{FF2B5EF4-FFF2-40B4-BE49-F238E27FC236}">
                <a16:creationId xmlns:a16="http://schemas.microsoft.com/office/drawing/2014/main" id="{72E58647-F47B-6844-B01E-FFCF43E301E1}"/>
              </a:ext>
            </a:extLst>
          </p:cNvPr>
          <p:cNvPicPr>
            <a:picLocks noGrp="1" noChangeAspect="1"/>
          </p:cNvPicPr>
          <p:nvPr>
            <p:ph idx="1"/>
          </p:nvPr>
        </p:nvPicPr>
        <p:blipFill>
          <a:blip r:embed="rId2"/>
          <a:stretch>
            <a:fillRect/>
          </a:stretch>
        </p:blipFill>
        <p:spPr>
          <a:xfrm>
            <a:off x="928379" y="2192880"/>
            <a:ext cx="5843441" cy="3611571"/>
          </a:xfrm>
          <a:solidFill>
            <a:schemeClr val="tx2"/>
          </a:solidFill>
        </p:spPr>
      </p:pic>
      <p:pic>
        <p:nvPicPr>
          <p:cNvPr id="18" name="Picture 17">
            <a:extLst>
              <a:ext uri="{FF2B5EF4-FFF2-40B4-BE49-F238E27FC236}">
                <a16:creationId xmlns:a16="http://schemas.microsoft.com/office/drawing/2014/main" id="{0D825869-2B45-FC4B-B883-AC82DF8DE875}"/>
              </a:ext>
            </a:extLst>
          </p:cNvPr>
          <p:cNvPicPr>
            <a:picLocks noChangeAspect="1"/>
          </p:cNvPicPr>
          <p:nvPr/>
        </p:nvPicPr>
        <p:blipFill>
          <a:blip r:embed="rId3"/>
          <a:stretch>
            <a:fillRect/>
          </a:stretch>
        </p:blipFill>
        <p:spPr>
          <a:xfrm>
            <a:off x="5294243" y="2192881"/>
            <a:ext cx="5843439" cy="3611570"/>
          </a:xfrm>
          <a:prstGeom prst="rect">
            <a:avLst/>
          </a:prstGeom>
          <a:solidFill>
            <a:schemeClr val="tx2"/>
          </a:solidFill>
        </p:spPr>
      </p:pic>
      <p:sp>
        <p:nvSpPr>
          <p:cNvPr id="3" name="Rectangle 2">
            <a:extLst>
              <a:ext uri="{FF2B5EF4-FFF2-40B4-BE49-F238E27FC236}">
                <a16:creationId xmlns:a16="http://schemas.microsoft.com/office/drawing/2014/main" id="{34142FA0-20D1-F341-94CB-A7E73955657F}"/>
              </a:ext>
            </a:extLst>
          </p:cNvPr>
          <p:cNvSpPr/>
          <p:nvPr/>
        </p:nvSpPr>
        <p:spPr>
          <a:xfrm>
            <a:off x="1610139" y="2345634"/>
            <a:ext cx="3684104" cy="2822713"/>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8000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DA9BAB-C88E-CF4F-AA4A-06202D6E7C69}"/>
              </a:ext>
            </a:extLst>
          </p:cNvPr>
          <p:cNvSpPr>
            <a:spLocks noGrp="1"/>
          </p:cNvSpPr>
          <p:nvPr>
            <p:ph type="title"/>
          </p:nvPr>
        </p:nvSpPr>
        <p:spPr>
          <a:xfrm>
            <a:off x="642730" y="529431"/>
            <a:ext cx="9144000" cy="1263649"/>
          </a:xfrm>
        </p:spPr>
        <p:txBody>
          <a:bodyPr>
            <a:normAutofit fontScale="90000"/>
          </a:bodyPr>
          <a:lstStyle/>
          <a:p>
            <a:r>
              <a:rPr lang="en-US" dirty="0"/>
              <a:t>How do symbiotic mechanisms change with water stress?</a:t>
            </a:r>
          </a:p>
        </p:txBody>
      </p:sp>
      <p:pic>
        <p:nvPicPr>
          <p:cNvPr id="7" name="Content Placeholder 6">
            <a:extLst>
              <a:ext uri="{FF2B5EF4-FFF2-40B4-BE49-F238E27FC236}">
                <a16:creationId xmlns:a16="http://schemas.microsoft.com/office/drawing/2014/main" id="{7EF9693F-B5FD-4848-AF03-79D0761F4739}"/>
              </a:ext>
            </a:extLst>
          </p:cNvPr>
          <p:cNvPicPr>
            <a:picLocks noGrp="1" noChangeAspect="1"/>
          </p:cNvPicPr>
          <p:nvPr>
            <p:ph idx="1"/>
          </p:nvPr>
        </p:nvPicPr>
        <p:blipFill>
          <a:blip r:embed="rId2"/>
          <a:stretch>
            <a:fillRect/>
          </a:stretch>
        </p:blipFill>
        <p:spPr>
          <a:xfrm>
            <a:off x="2686738" y="1888436"/>
            <a:ext cx="6818523" cy="4214226"/>
          </a:xfrm>
          <a:prstGeom prst="rect">
            <a:avLst/>
          </a:prstGeom>
          <a:solidFill>
            <a:schemeClr val="tx2"/>
          </a:solidFill>
        </p:spPr>
      </p:pic>
      <p:pic>
        <p:nvPicPr>
          <p:cNvPr id="4" name="Graphic 3" descr="DNA with solid fill">
            <a:extLst>
              <a:ext uri="{FF2B5EF4-FFF2-40B4-BE49-F238E27FC236}">
                <a16:creationId xmlns:a16="http://schemas.microsoft.com/office/drawing/2014/main" id="{08F01A91-9A20-E74A-B423-37A271B3545A}"/>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786730" y="2804232"/>
            <a:ext cx="1941444" cy="1941444"/>
          </a:xfrm>
          <a:prstGeom prst="rect">
            <a:avLst/>
          </a:prstGeom>
        </p:spPr>
      </p:pic>
      <p:sp>
        <p:nvSpPr>
          <p:cNvPr id="3" name="Oval 2">
            <a:extLst>
              <a:ext uri="{FF2B5EF4-FFF2-40B4-BE49-F238E27FC236}">
                <a16:creationId xmlns:a16="http://schemas.microsoft.com/office/drawing/2014/main" id="{A40DA383-AF1F-ED48-AC01-D764C6DC42A8}"/>
              </a:ext>
            </a:extLst>
          </p:cNvPr>
          <p:cNvSpPr/>
          <p:nvPr/>
        </p:nvSpPr>
        <p:spPr>
          <a:xfrm>
            <a:off x="3379305" y="3689911"/>
            <a:ext cx="4909931" cy="611275"/>
          </a:xfrm>
          <a:prstGeom prst="ellipse">
            <a:avLst/>
          </a:prstGeom>
          <a:noFill/>
          <a:ln w="63500">
            <a:solidFill>
              <a:srgbClr val="FBFFD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0F67BE2A-4F3E-0A49-887D-7EF9BCBE7AFC}"/>
              </a:ext>
            </a:extLst>
          </p:cNvPr>
          <p:cNvSpPr/>
          <p:nvPr/>
        </p:nvSpPr>
        <p:spPr>
          <a:xfrm>
            <a:off x="3379305" y="2292366"/>
            <a:ext cx="4909931" cy="611275"/>
          </a:xfrm>
          <a:prstGeom prst="ellipse">
            <a:avLst/>
          </a:prstGeom>
          <a:noFill/>
          <a:ln w="63500">
            <a:solidFill>
              <a:srgbClr val="0067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9455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F2E7DC0-FA4D-F045-919C-E9600646C5D1}"/>
              </a:ext>
            </a:extLst>
          </p:cNvPr>
          <p:cNvSpPr>
            <a:spLocks noGrp="1"/>
          </p:cNvSpPr>
          <p:nvPr>
            <p:ph type="title"/>
          </p:nvPr>
        </p:nvSpPr>
        <p:spPr>
          <a:xfrm>
            <a:off x="762000" y="771112"/>
            <a:ext cx="4400549" cy="1857375"/>
          </a:xfrm>
        </p:spPr>
        <p:txBody>
          <a:bodyPr anchor="b">
            <a:normAutofit/>
          </a:bodyPr>
          <a:lstStyle/>
          <a:p>
            <a:r>
              <a:rPr lang="en-US" sz="4100"/>
              <a:t>How do water and N stress shift symbiosis?</a:t>
            </a:r>
          </a:p>
        </p:txBody>
      </p:sp>
      <p:pic>
        <p:nvPicPr>
          <p:cNvPr id="5" name="Picture 4" descr="Sunlight filtering thru a forest woodland and underbrush">
            <a:extLst>
              <a:ext uri="{FF2B5EF4-FFF2-40B4-BE49-F238E27FC236}">
                <a16:creationId xmlns:a16="http://schemas.microsoft.com/office/drawing/2014/main" id="{07D7DD44-0D2C-D048-9198-04BE4473FD9F}"/>
              </a:ext>
            </a:extLst>
          </p:cNvPr>
          <p:cNvPicPr>
            <a:picLocks noChangeAspect="1"/>
          </p:cNvPicPr>
          <p:nvPr/>
        </p:nvPicPr>
        <p:blipFill rotWithShape="1">
          <a:blip r:embed="rId3"/>
          <a:srcRect l="14518" r="23037"/>
          <a:stretch/>
        </p:blipFill>
        <p:spPr>
          <a:xfrm>
            <a:off x="5752193" y="10"/>
            <a:ext cx="6439807" cy="6857989"/>
          </a:xfrm>
          <a:custGeom>
            <a:avLst/>
            <a:gdLst/>
            <a:ahLst/>
            <a:cxnLst/>
            <a:rect l="l" t="t" r="r" b="b"/>
            <a:pathLst>
              <a:path w="6439807" h="6857999">
                <a:moveTo>
                  <a:pt x="752157" y="6118149"/>
                </a:moveTo>
                <a:cubicBezTo>
                  <a:pt x="745608" y="6124102"/>
                  <a:pt x="737987" y="6129341"/>
                  <a:pt x="730938" y="6133722"/>
                </a:cubicBezTo>
                <a:cubicBezTo>
                  <a:pt x="723794" y="6138152"/>
                  <a:pt x="718448" y="6143474"/>
                  <a:pt x="714778" y="6149379"/>
                </a:cubicBezTo>
                <a:lnTo>
                  <a:pt x="709303" y="6166562"/>
                </a:lnTo>
                <a:lnTo>
                  <a:pt x="714778" y="6149380"/>
                </a:lnTo>
                <a:cubicBezTo>
                  <a:pt x="718448" y="6143474"/>
                  <a:pt x="723794" y="6138152"/>
                  <a:pt x="730938" y="6133723"/>
                </a:cubicBezTo>
                <a:cubicBezTo>
                  <a:pt x="737987" y="6129341"/>
                  <a:pt x="745608" y="6124102"/>
                  <a:pt x="752157" y="6118149"/>
                </a:cubicBezTo>
                <a:close/>
                <a:moveTo>
                  <a:pt x="844000" y="4941372"/>
                </a:moveTo>
                <a:lnTo>
                  <a:pt x="840670" y="4950868"/>
                </a:lnTo>
                <a:lnTo>
                  <a:pt x="830985" y="4991382"/>
                </a:lnTo>
                <a:lnTo>
                  <a:pt x="840670" y="4950869"/>
                </a:lnTo>
                <a:close/>
                <a:moveTo>
                  <a:pt x="840061" y="4749807"/>
                </a:moveTo>
                <a:cubicBezTo>
                  <a:pt x="852197" y="4762827"/>
                  <a:pt x="853054" y="4781365"/>
                  <a:pt x="854768" y="4799797"/>
                </a:cubicBezTo>
                <a:cubicBezTo>
                  <a:pt x="853054" y="4781365"/>
                  <a:pt x="852197" y="4762826"/>
                  <a:pt x="840061" y="4749807"/>
                </a:cubicBezTo>
                <a:close/>
                <a:moveTo>
                  <a:pt x="822263" y="4543185"/>
                </a:moveTo>
                <a:lnTo>
                  <a:pt x="816857" y="4557091"/>
                </a:lnTo>
                <a:cubicBezTo>
                  <a:pt x="805236" y="4573618"/>
                  <a:pt x="796449" y="4588275"/>
                  <a:pt x="790493" y="4602021"/>
                </a:cubicBezTo>
                <a:cubicBezTo>
                  <a:pt x="796449" y="4588275"/>
                  <a:pt x="805236" y="4573618"/>
                  <a:pt x="816857" y="4557092"/>
                </a:cubicBezTo>
                <a:cubicBezTo>
                  <a:pt x="819238" y="4553662"/>
                  <a:pt x="821286" y="4548281"/>
                  <a:pt x="822263" y="4543185"/>
                </a:cubicBezTo>
                <a:close/>
                <a:moveTo>
                  <a:pt x="356045" y="2819253"/>
                </a:moveTo>
                <a:lnTo>
                  <a:pt x="344401" y="2827483"/>
                </a:lnTo>
                <a:lnTo>
                  <a:pt x="344399" y="2827486"/>
                </a:lnTo>
                <a:lnTo>
                  <a:pt x="325551" y="2842392"/>
                </a:lnTo>
                <a:lnTo>
                  <a:pt x="315896" y="2861156"/>
                </a:lnTo>
                <a:lnTo>
                  <a:pt x="344399" y="2827486"/>
                </a:lnTo>
                <a:lnTo>
                  <a:pt x="344401" y="2827484"/>
                </a:lnTo>
                <a:close/>
                <a:moveTo>
                  <a:pt x="425699" y="1974015"/>
                </a:moveTo>
                <a:cubicBezTo>
                  <a:pt x="427224" y="1991685"/>
                  <a:pt x="433462" y="2008497"/>
                  <a:pt x="449941" y="2023547"/>
                </a:cubicBezTo>
                <a:cubicBezTo>
                  <a:pt x="441702" y="2016020"/>
                  <a:pt x="436022" y="2008056"/>
                  <a:pt x="432213" y="1999763"/>
                </a:cubicBezTo>
                <a:close/>
                <a:moveTo>
                  <a:pt x="442893" y="1768838"/>
                </a:moveTo>
                <a:cubicBezTo>
                  <a:pt x="451656" y="1779981"/>
                  <a:pt x="453942" y="1790986"/>
                  <a:pt x="452275" y="1801558"/>
                </a:cubicBezTo>
                <a:lnTo>
                  <a:pt x="451495" y="1785412"/>
                </a:lnTo>
                <a:cubicBezTo>
                  <a:pt x="450037" y="1779948"/>
                  <a:pt x="447274" y="1774411"/>
                  <a:pt x="442893" y="1768838"/>
                </a:cubicBezTo>
                <a:close/>
                <a:moveTo>
                  <a:pt x="333304" y="520953"/>
                </a:moveTo>
                <a:cubicBezTo>
                  <a:pt x="333742" y="528850"/>
                  <a:pt x="335479" y="536547"/>
                  <a:pt x="337867" y="544146"/>
                </a:cubicBezTo>
                <a:lnTo>
                  <a:pt x="340032" y="549926"/>
                </a:lnTo>
                <a:lnTo>
                  <a:pt x="340448" y="551717"/>
                </a:lnTo>
                <a:lnTo>
                  <a:pt x="346286" y="566616"/>
                </a:lnTo>
                <a:lnTo>
                  <a:pt x="346338" y="566754"/>
                </a:lnTo>
                <a:lnTo>
                  <a:pt x="352655" y="583595"/>
                </a:lnTo>
                <a:lnTo>
                  <a:pt x="359451" y="612658"/>
                </a:lnTo>
                <a:cubicBezTo>
                  <a:pt x="358988" y="604728"/>
                  <a:pt x="357231" y="597005"/>
                  <a:pt x="354829" y="589388"/>
                </a:cubicBezTo>
                <a:lnTo>
                  <a:pt x="352655" y="583595"/>
                </a:lnTo>
                <a:lnTo>
                  <a:pt x="352236" y="581804"/>
                </a:lnTo>
                <a:lnTo>
                  <a:pt x="346286" y="566616"/>
                </a:lnTo>
                <a:lnTo>
                  <a:pt x="340032" y="549926"/>
                </a:lnTo>
                <a:close/>
                <a:moveTo>
                  <a:pt x="384407" y="268794"/>
                </a:moveTo>
                <a:lnTo>
                  <a:pt x="387837" y="328017"/>
                </a:lnTo>
                <a:cubicBezTo>
                  <a:pt x="389527" y="318646"/>
                  <a:pt x="389932" y="309031"/>
                  <a:pt x="389283" y="299164"/>
                </a:cubicBezTo>
                <a:cubicBezTo>
                  <a:pt x="388634" y="289296"/>
                  <a:pt x="386932" y="279176"/>
                  <a:pt x="384407" y="268794"/>
                </a:cubicBezTo>
                <a:close/>
                <a:moveTo>
                  <a:pt x="66991" y="0"/>
                </a:moveTo>
                <a:lnTo>
                  <a:pt x="6439807" y="0"/>
                </a:lnTo>
                <a:lnTo>
                  <a:pt x="6439807" y="6857999"/>
                </a:lnTo>
                <a:lnTo>
                  <a:pt x="149318" y="6857999"/>
                </a:lnTo>
                <a:lnTo>
                  <a:pt x="149318" y="6857457"/>
                </a:lnTo>
                <a:lnTo>
                  <a:pt x="22079" y="6857457"/>
                </a:lnTo>
                <a:lnTo>
                  <a:pt x="26851" y="6796804"/>
                </a:lnTo>
                <a:cubicBezTo>
                  <a:pt x="32162" y="6777207"/>
                  <a:pt x="39591" y="6758011"/>
                  <a:pt x="44354" y="6738388"/>
                </a:cubicBezTo>
                <a:cubicBezTo>
                  <a:pt x="48736" y="6720103"/>
                  <a:pt x="58832" y="6702955"/>
                  <a:pt x="67214" y="6685617"/>
                </a:cubicBezTo>
                <a:cubicBezTo>
                  <a:pt x="83217" y="6652472"/>
                  <a:pt x="73120" y="6617036"/>
                  <a:pt x="77310" y="6583128"/>
                </a:cubicBezTo>
                <a:cubicBezTo>
                  <a:pt x="78646" y="6572269"/>
                  <a:pt x="80168" y="6561411"/>
                  <a:pt x="82837" y="6550742"/>
                </a:cubicBezTo>
                <a:cubicBezTo>
                  <a:pt x="89885" y="6521593"/>
                  <a:pt x="95981" y="6491874"/>
                  <a:pt x="105698" y="6463490"/>
                </a:cubicBezTo>
                <a:cubicBezTo>
                  <a:pt x="116555" y="6431292"/>
                  <a:pt x="131034" y="6400429"/>
                  <a:pt x="146085" y="6363664"/>
                </a:cubicBezTo>
                <a:cubicBezTo>
                  <a:pt x="142274" y="6350899"/>
                  <a:pt x="131986" y="6331277"/>
                  <a:pt x="131034" y="6311084"/>
                </a:cubicBezTo>
                <a:cubicBezTo>
                  <a:pt x="127795" y="6246121"/>
                  <a:pt x="145512" y="6185351"/>
                  <a:pt x="173519" y="6127247"/>
                </a:cubicBezTo>
                <a:cubicBezTo>
                  <a:pt x="181900" y="6109530"/>
                  <a:pt x="187424" y="6090477"/>
                  <a:pt x="195616" y="6072569"/>
                </a:cubicBezTo>
                <a:cubicBezTo>
                  <a:pt x="198472" y="6066284"/>
                  <a:pt x="204569" y="6058092"/>
                  <a:pt x="210287" y="6056948"/>
                </a:cubicBezTo>
                <a:cubicBezTo>
                  <a:pt x="243432" y="6050282"/>
                  <a:pt x="242862" y="6025515"/>
                  <a:pt x="244766" y="5999796"/>
                </a:cubicBezTo>
                <a:cubicBezTo>
                  <a:pt x="247051" y="5969124"/>
                  <a:pt x="252386" y="5938836"/>
                  <a:pt x="256958" y="5908355"/>
                </a:cubicBezTo>
                <a:cubicBezTo>
                  <a:pt x="257530" y="5904353"/>
                  <a:pt x="261530" y="5900735"/>
                  <a:pt x="264199" y="5897114"/>
                </a:cubicBezTo>
                <a:cubicBezTo>
                  <a:pt x="268199" y="5891590"/>
                  <a:pt x="274296" y="5886447"/>
                  <a:pt x="275818" y="5880348"/>
                </a:cubicBezTo>
                <a:cubicBezTo>
                  <a:pt x="283249" y="5849107"/>
                  <a:pt x="289535" y="5817674"/>
                  <a:pt x="296393" y="5786239"/>
                </a:cubicBezTo>
                <a:cubicBezTo>
                  <a:pt x="297919" y="5779191"/>
                  <a:pt x="299822" y="5771953"/>
                  <a:pt x="302870" y="5765474"/>
                </a:cubicBezTo>
                <a:cubicBezTo>
                  <a:pt x="305728" y="5759378"/>
                  <a:pt x="310682" y="5754234"/>
                  <a:pt x="313730" y="5748136"/>
                </a:cubicBezTo>
                <a:cubicBezTo>
                  <a:pt x="321921" y="5731564"/>
                  <a:pt x="329541" y="5714607"/>
                  <a:pt x="338685" y="5695178"/>
                </a:cubicBezTo>
                <a:cubicBezTo>
                  <a:pt x="321541" y="5684320"/>
                  <a:pt x="331258" y="5669647"/>
                  <a:pt x="339449" y="5651360"/>
                </a:cubicBezTo>
                <a:cubicBezTo>
                  <a:pt x="347831" y="5632691"/>
                  <a:pt x="350497" y="5611164"/>
                  <a:pt x="353546" y="5590590"/>
                </a:cubicBezTo>
                <a:cubicBezTo>
                  <a:pt x="359070" y="5552869"/>
                  <a:pt x="362499" y="5514957"/>
                  <a:pt x="367451" y="5477239"/>
                </a:cubicBezTo>
                <a:cubicBezTo>
                  <a:pt x="368595" y="5469236"/>
                  <a:pt x="370690" y="5460092"/>
                  <a:pt x="375454" y="5453995"/>
                </a:cubicBezTo>
                <a:cubicBezTo>
                  <a:pt x="407459" y="5412276"/>
                  <a:pt x="416411" y="5361598"/>
                  <a:pt x="413366" y="5313403"/>
                </a:cubicBezTo>
                <a:cubicBezTo>
                  <a:pt x="411078" y="5275491"/>
                  <a:pt x="409363" y="5238343"/>
                  <a:pt x="412601" y="5200813"/>
                </a:cubicBezTo>
                <a:cubicBezTo>
                  <a:pt x="412793" y="5197955"/>
                  <a:pt x="412411" y="5194145"/>
                  <a:pt x="410887" y="5192051"/>
                </a:cubicBezTo>
                <a:cubicBezTo>
                  <a:pt x="400791" y="5179097"/>
                  <a:pt x="400029" y="5165570"/>
                  <a:pt x="398315" y="5148995"/>
                </a:cubicBezTo>
                <a:cubicBezTo>
                  <a:pt x="395837" y="5125562"/>
                  <a:pt x="397553" y="5104036"/>
                  <a:pt x="401743" y="5082317"/>
                </a:cubicBezTo>
                <a:cubicBezTo>
                  <a:pt x="404791" y="5066505"/>
                  <a:pt x="411078" y="5050504"/>
                  <a:pt x="419080" y="5036405"/>
                </a:cubicBezTo>
                <a:cubicBezTo>
                  <a:pt x="430320" y="5016785"/>
                  <a:pt x="434701" y="4997922"/>
                  <a:pt x="419841" y="4979253"/>
                </a:cubicBezTo>
                <a:cubicBezTo>
                  <a:pt x="404029" y="4959061"/>
                  <a:pt x="409553" y="4936201"/>
                  <a:pt x="408983" y="4913909"/>
                </a:cubicBezTo>
                <a:cubicBezTo>
                  <a:pt x="408791" y="4904195"/>
                  <a:pt x="409174" y="4893907"/>
                  <a:pt x="406697" y="4884572"/>
                </a:cubicBezTo>
                <a:cubicBezTo>
                  <a:pt x="399647" y="4857522"/>
                  <a:pt x="388978" y="4831420"/>
                  <a:pt x="384216" y="4803988"/>
                </a:cubicBezTo>
                <a:cubicBezTo>
                  <a:pt x="381551" y="4788747"/>
                  <a:pt x="386312" y="4771793"/>
                  <a:pt x="389741" y="4755980"/>
                </a:cubicBezTo>
                <a:cubicBezTo>
                  <a:pt x="393361" y="4739978"/>
                  <a:pt x="398885" y="4724167"/>
                  <a:pt x="404601" y="4708734"/>
                </a:cubicBezTo>
                <a:cubicBezTo>
                  <a:pt x="408411" y="4698258"/>
                  <a:pt x="412031" y="4686828"/>
                  <a:pt x="418889" y="4678445"/>
                </a:cubicBezTo>
                <a:cubicBezTo>
                  <a:pt x="434510" y="4659393"/>
                  <a:pt x="437178" y="4639772"/>
                  <a:pt x="428986" y="4617291"/>
                </a:cubicBezTo>
                <a:cubicBezTo>
                  <a:pt x="427651" y="4613864"/>
                  <a:pt x="427651" y="4609863"/>
                  <a:pt x="427462" y="4606053"/>
                </a:cubicBezTo>
                <a:cubicBezTo>
                  <a:pt x="423462" y="4545086"/>
                  <a:pt x="420984" y="4484127"/>
                  <a:pt x="414888" y="4423545"/>
                </a:cubicBezTo>
                <a:cubicBezTo>
                  <a:pt x="412411" y="4398972"/>
                  <a:pt x="401553" y="4375349"/>
                  <a:pt x="394695" y="4351154"/>
                </a:cubicBezTo>
                <a:cubicBezTo>
                  <a:pt x="393361" y="4346201"/>
                  <a:pt x="391265" y="4340674"/>
                  <a:pt x="392218" y="4335722"/>
                </a:cubicBezTo>
                <a:cubicBezTo>
                  <a:pt x="401743" y="4281810"/>
                  <a:pt x="387837" y="4231324"/>
                  <a:pt x="369547" y="4181603"/>
                </a:cubicBezTo>
                <a:cubicBezTo>
                  <a:pt x="367642" y="4176461"/>
                  <a:pt x="368214" y="4170174"/>
                  <a:pt x="368595" y="4164458"/>
                </a:cubicBezTo>
                <a:cubicBezTo>
                  <a:pt x="369928" y="4148453"/>
                  <a:pt x="376597" y="4131119"/>
                  <a:pt x="372597" y="4116641"/>
                </a:cubicBezTo>
                <a:cubicBezTo>
                  <a:pt x="361545" y="4078159"/>
                  <a:pt x="348211" y="4040058"/>
                  <a:pt x="331447" y="4003861"/>
                </a:cubicBezTo>
                <a:cubicBezTo>
                  <a:pt x="314493" y="3967091"/>
                  <a:pt x="300203" y="3932993"/>
                  <a:pt x="317350" y="3890891"/>
                </a:cubicBezTo>
                <a:cubicBezTo>
                  <a:pt x="324589" y="3872985"/>
                  <a:pt x="319445" y="3849362"/>
                  <a:pt x="317541" y="3828785"/>
                </a:cubicBezTo>
                <a:cubicBezTo>
                  <a:pt x="316016" y="3813737"/>
                  <a:pt x="307442" y="3799258"/>
                  <a:pt x="307442" y="3784397"/>
                </a:cubicBezTo>
                <a:cubicBezTo>
                  <a:pt x="307442" y="3744770"/>
                  <a:pt x="297346" y="3709529"/>
                  <a:pt x="276771" y="3675238"/>
                </a:cubicBezTo>
                <a:cubicBezTo>
                  <a:pt x="268770" y="3661899"/>
                  <a:pt x="274105" y="3641134"/>
                  <a:pt x="272009" y="3623799"/>
                </a:cubicBezTo>
                <a:cubicBezTo>
                  <a:pt x="269533" y="3605509"/>
                  <a:pt x="267247" y="3586653"/>
                  <a:pt x="261721" y="3569124"/>
                </a:cubicBezTo>
                <a:cubicBezTo>
                  <a:pt x="247242" y="3523785"/>
                  <a:pt x="230859" y="3479015"/>
                  <a:pt x="215618" y="3433866"/>
                </a:cubicBezTo>
                <a:cubicBezTo>
                  <a:pt x="203045" y="3396719"/>
                  <a:pt x="212952" y="3360139"/>
                  <a:pt x="218285" y="3323372"/>
                </a:cubicBezTo>
                <a:cubicBezTo>
                  <a:pt x="221716" y="3300319"/>
                  <a:pt x="229907" y="3278795"/>
                  <a:pt x="217715" y="3252885"/>
                </a:cubicBezTo>
                <a:cubicBezTo>
                  <a:pt x="206093" y="3228119"/>
                  <a:pt x="208761" y="3196686"/>
                  <a:pt x="202474" y="3168870"/>
                </a:cubicBezTo>
                <a:cubicBezTo>
                  <a:pt x="197141" y="3145436"/>
                  <a:pt x="188566" y="3122770"/>
                  <a:pt x="180184" y="3100099"/>
                </a:cubicBezTo>
                <a:cubicBezTo>
                  <a:pt x="168753" y="3069235"/>
                  <a:pt x="156753" y="3038756"/>
                  <a:pt x="162468" y="3005035"/>
                </a:cubicBezTo>
                <a:cubicBezTo>
                  <a:pt x="168946" y="2966742"/>
                  <a:pt x="144561" y="2940455"/>
                  <a:pt x="128367" y="2910353"/>
                </a:cubicBezTo>
                <a:cubicBezTo>
                  <a:pt x="117318" y="2889587"/>
                  <a:pt x="109126" y="2866918"/>
                  <a:pt x="102267" y="2844248"/>
                </a:cubicBezTo>
                <a:cubicBezTo>
                  <a:pt x="93313" y="2813958"/>
                  <a:pt x="87978" y="2782716"/>
                  <a:pt x="79217" y="2752235"/>
                </a:cubicBezTo>
                <a:cubicBezTo>
                  <a:pt x="66072" y="2706131"/>
                  <a:pt x="55784" y="2659455"/>
                  <a:pt x="63024" y="2611450"/>
                </a:cubicBezTo>
                <a:cubicBezTo>
                  <a:pt x="66262" y="2589352"/>
                  <a:pt x="66072" y="2568774"/>
                  <a:pt x="61307" y="2546678"/>
                </a:cubicBezTo>
                <a:cubicBezTo>
                  <a:pt x="53497" y="2510483"/>
                  <a:pt x="52545" y="2473333"/>
                  <a:pt x="23399" y="2444184"/>
                </a:cubicBezTo>
                <a:cubicBezTo>
                  <a:pt x="13111" y="2433897"/>
                  <a:pt x="10446" y="2415420"/>
                  <a:pt x="5110" y="2400369"/>
                </a:cubicBezTo>
                <a:cubicBezTo>
                  <a:pt x="-1178" y="2383032"/>
                  <a:pt x="2062" y="2370270"/>
                  <a:pt x="20352" y="2360933"/>
                </a:cubicBezTo>
                <a:cubicBezTo>
                  <a:pt x="28541" y="2356744"/>
                  <a:pt x="36543" y="2344741"/>
                  <a:pt x="37878" y="2335405"/>
                </a:cubicBezTo>
                <a:cubicBezTo>
                  <a:pt x="41877" y="2307402"/>
                  <a:pt x="35972" y="2281683"/>
                  <a:pt x="23017" y="2254633"/>
                </a:cubicBezTo>
                <a:cubicBezTo>
                  <a:pt x="10825" y="2229296"/>
                  <a:pt x="12159" y="2197670"/>
                  <a:pt x="7395" y="2168903"/>
                </a:cubicBezTo>
                <a:cubicBezTo>
                  <a:pt x="5681" y="2158712"/>
                  <a:pt x="3062" y="2148519"/>
                  <a:pt x="871" y="2138304"/>
                </a:cubicBezTo>
                <a:lnTo>
                  <a:pt x="0" y="2131532"/>
                </a:lnTo>
                <a:lnTo>
                  <a:pt x="0" y="2072225"/>
                </a:lnTo>
                <a:lnTo>
                  <a:pt x="251" y="2069340"/>
                </a:lnTo>
                <a:cubicBezTo>
                  <a:pt x="2061" y="2056600"/>
                  <a:pt x="4156" y="2043835"/>
                  <a:pt x="5299" y="2030977"/>
                </a:cubicBezTo>
                <a:cubicBezTo>
                  <a:pt x="7203" y="2010974"/>
                  <a:pt x="6442" y="1990589"/>
                  <a:pt x="8729" y="1970586"/>
                </a:cubicBezTo>
                <a:cubicBezTo>
                  <a:pt x="10446" y="1954202"/>
                  <a:pt x="14826" y="1938009"/>
                  <a:pt x="18445" y="1921817"/>
                </a:cubicBezTo>
                <a:cubicBezTo>
                  <a:pt x="19779" y="1915912"/>
                  <a:pt x="24922" y="1910004"/>
                  <a:pt x="24161" y="1904673"/>
                </a:cubicBezTo>
                <a:cubicBezTo>
                  <a:pt x="15970" y="1851709"/>
                  <a:pt x="52545" y="1813610"/>
                  <a:pt x="68738" y="1768838"/>
                </a:cubicBezTo>
                <a:cubicBezTo>
                  <a:pt x="85885" y="1721785"/>
                  <a:pt x="112174" y="1676253"/>
                  <a:pt x="104364" y="1623675"/>
                </a:cubicBezTo>
                <a:cubicBezTo>
                  <a:pt x="99601" y="1591859"/>
                  <a:pt x="88551" y="1561189"/>
                  <a:pt x="81883" y="1529563"/>
                </a:cubicBezTo>
                <a:cubicBezTo>
                  <a:pt x="79597" y="1518324"/>
                  <a:pt x="79979" y="1505751"/>
                  <a:pt x="82264" y="1494509"/>
                </a:cubicBezTo>
                <a:cubicBezTo>
                  <a:pt x="92744" y="1440216"/>
                  <a:pt x="94267" y="1386684"/>
                  <a:pt x="77120" y="1333341"/>
                </a:cubicBezTo>
                <a:cubicBezTo>
                  <a:pt x="74262" y="1324198"/>
                  <a:pt x="71597" y="1314483"/>
                  <a:pt x="71597" y="1304955"/>
                </a:cubicBezTo>
                <a:cubicBezTo>
                  <a:pt x="71597" y="1252757"/>
                  <a:pt x="75597" y="1201512"/>
                  <a:pt x="94267" y="1151600"/>
                </a:cubicBezTo>
                <a:cubicBezTo>
                  <a:pt x="100554" y="1134834"/>
                  <a:pt x="96553" y="1114449"/>
                  <a:pt x="98078" y="1095972"/>
                </a:cubicBezTo>
                <a:cubicBezTo>
                  <a:pt x="99409" y="1078826"/>
                  <a:pt x="99981" y="1061298"/>
                  <a:pt x="104364" y="1044725"/>
                </a:cubicBezTo>
                <a:cubicBezTo>
                  <a:pt x="110839" y="1020529"/>
                  <a:pt x="111601" y="998052"/>
                  <a:pt x="105887" y="973095"/>
                </a:cubicBezTo>
                <a:cubicBezTo>
                  <a:pt x="100554" y="949281"/>
                  <a:pt x="103220" y="923562"/>
                  <a:pt x="103029" y="898797"/>
                </a:cubicBezTo>
                <a:cubicBezTo>
                  <a:pt x="102839" y="871173"/>
                  <a:pt x="102649" y="843552"/>
                  <a:pt x="103601" y="815929"/>
                </a:cubicBezTo>
                <a:cubicBezTo>
                  <a:pt x="103981" y="804877"/>
                  <a:pt x="111601" y="792306"/>
                  <a:pt x="108553" y="783158"/>
                </a:cubicBezTo>
                <a:cubicBezTo>
                  <a:pt x="98267" y="753633"/>
                  <a:pt x="110649" y="724104"/>
                  <a:pt x="105127" y="694576"/>
                </a:cubicBezTo>
                <a:cubicBezTo>
                  <a:pt x="102267" y="680096"/>
                  <a:pt x="110078" y="663713"/>
                  <a:pt x="110839" y="648092"/>
                </a:cubicBezTo>
                <a:cubicBezTo>
                  <a:pt x="112174" y="622564"/>
                  <a:pt x="111601" y="597037"/>
                  <a:pt x="111983" y="571508"/>
                </a:cubicBezTo>
                <a:cubicBezTo>
                  <a:pt x="112174" y="563125"/>
                  <a:pt x="112936" y="554933"/>
                  <a:pt x="113318" y="546552"/>
                </a:cubicBezTo>
                <a:cubicBezTo>
                  <a:pt x="113697" y="539121"/>
                  <a:pt x="115411" y="531310"/>
                  <a:pt x="114081" y="524262"/>
                </a:cubicBezTo>
                <a:cubicBezTo>
                  <a:pt x="109315" y="498733"/>
                  <a:pt x="101505" y="473587"/>
                  <a:pt x="98457" y="447870"/>
                </a:cubicBezTo>
                <a:cubicBezTo>
                  <a:pt x="95792" y="425581"/>
                  <a:pt x="99409" y="402529"/>
                  <a:pt x="97505" y="380050"/>
                </a:cubicBezTo>
                <a:cubicBezTo>
                  <a:pt x="94267" y="340425"/>
                  <a:pt x="88551" y="300800"/>
                  <a:pt x="84930" y="261173"/>
                </a:cubicBezTo>
                <a:cubicBezTo>
                  <a:pt x="84168" y="252600"/>
                  <a:pt x="88934" y="243648"/>
                  <a:pt x="89314" y="234883"/>
                </a:cubicBezTo>
                <a:cubicBezTo>
                  <a:pt x="90266" y="207450"/>
                  <a:pt x="90457" y="180017"/>
                  <a:pt x="91027" y="152584"/>
                </a:cubicBezTo>
                <a:cubicBezTo>
                  <a:pt x="91218" y="136963"/>
                  <a:pt x="90647" y="121150"/>
                  <a:pt x="92361" y="105718"/>
                </a:cubicBezTo>
                <a:cubicBezTo>
                  <a:pt x="94647" y="85336"/>
                  <a:pt x="98078" y="66857"/>
                  <a:pt x="83217" y="47806"/>
                </a:cubicBezTo>
                <a:cubicBezTo>
                  <a:pt x="77453" y="40471"/>
                  <a:pt x="73691" y="32636"/>
                  <a:pt x="71207" y="24480"/>
                </a:cubicBezTo>
                <a:close/>
              </a:path>
            </a:pathLst>
          </a:custGeom>
          <a:effectLst>
            <a:outerShdw blurRad="381000" dist="152400" dir="10800000" algn="tr" rotWithShape="0">
              <a:prstClr val="black">
                <a:alpha val="10000"/>
              </a:prstClr>
            </a:outerShdw>
          </a:effectLst>
        </p:spPr>
      </p:pic>
      <p:grpSp>
        <p:nvGrpSpPr>
          <p:cNvPr id="12" name="Group 11">
            <a:extLst>
              <a:ext uri="{FF2B5EF4-FFF2-40B4-BE49-F238E27FC236}">
                <a16:creationId xmlns:a16="http://schemas.microsoft.com/office/drawing/2014/main" id="{EE5D87AC-5CCC-4E1F-8B25-D3A6053029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632356" y="0"/>
            <a:ext cx="874718" cy="6857455"/>
            <a:chOff x="5632356" y="0"/>
            <a:chExt cx="874718" cy="6857455"/>
          </a:xfrm>
        </p:grpSpPr>
        <p:sp>
          <p:nvSpPr>
            <p:cNvPr id="13" name="Freeform: Shape 12">
              <a:extLst>
                <a:ext uri="{FF2B5EF4-FFF2-40B4-BE49-F238E27FC236}">
                  <a16:creationId xmlns:a16="http://schemas.microsoft.com/office/drawing/2014/main" id="{6EFC8E10-A01A-44C0-92B4-4837ED6C4B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6"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8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8"/>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329C434-C896-4DBB-9A47-D99A5EE41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flipH="1">
              <a:off x="2640988" y="2991370"/>
              <a:ext cx="6857455" cy="874716"/>
            </a:xfrm>
            <a:custGeom>
              <a:avLst/>
              <a:gdLst>
                <a:gd name="connsiteX0" fmla="*/ 6857455 w 6857455"/>
                <a:gd name="connsiteY0" fmla="*/ 804643 h 874716"/>
                <a:gd name="connsiteX1" fmla="*/ 6857455 w 6857455"/>
                <a:gd name="connsiteY1" fmla="*/ 562246 h 874716"/>
                <a:gd name="connsiteX2" fmla="*/ 6829178 w 6857455"/>
                <a:gd name="connsiteY2" fmla="*/ 551284 h 874716"/>
                <a:gd name="connsiteX3" fmla="*/ 6766024 w 6857455"/>
                <a:gd name="connsiteY3" fmla="*/ 500372 h 874716"/>
                <a:gd name="connsiteX4" fmla="*/ 6734971 w 6857455"/>
                <a:gd name="connsiteY4" fmla="*/ 500944 h 874716"/>
                <a:gd name="connsiteX5" fmla="*/ 6683915 w 6857455"/>
                <a:gd name="connsiteY5" fmla="*/ 507040 h 874716"/>
                <a:gd name="connsiteX6" fmla="*/ 6628860 w 6857455"/>
                <a:gd name="connsiteY6" fmla="*/ 495418 h 874716"/>
                <a:gd name="connsiteX7" fmla="*/ 6588662 w 6857455"/>
                <a:gd name="connsiteY7" fmla="*/ 487227 h 874716"/>
                <a:gd name="connsiteX8" fmla="*/ 6476074 w 6857455"/>
                <a:gd name="connsiteY8" fmla="*/ 511230 h 874716"/>
                <a:gd name="connsiteX9" fmla="*/ 6382345 w 6857455"/>
                <a:gd name="connsiteY9" fmla="*/ 534853 h 874716"/>
                <a:gd name="connsiteX10" fmla="*/ 6369391 w 6857455"/>
                <a:gd name="connsiteY10" fmla="*/ 531615 h 874716"/>
                <a:gd name="connsiteX11" fmla="*/ 6244799 w 6857455"/>
                <a:gd name="connsiteY11" fmla="*/ 512182 h 874716"/>
                <a:gd name="connsiteX12" fmla="*/ 6190315 w 6857455"/>
                <a:gd name="connsiteY12" fmla="*/ 485703 h 874716"/>
                <a:gd name="connsiteX13" fmla="*/ 6115446 w 6857455"/>
                <a:gd name="connsiteY13" fmla="*/ 462270 h 874716"/>
                <a:gd name="connsiteX14" fmla="*/ 6032194 w 6857455"/>
                <a:gd name="connsiteY14" fmla="*/ 434266 h 874716"/>
                <a:gd name="connsiteX15" fmla="*/ 5971042 w 6857455"/>
                <a:gd name="connsiteY15" fmla="*/ 420738 h 874716"/>
                <a:gd name="connsiteX16" fmla="*/ 5880933 w 6857455"/>
                <a:gd name="connsiteY16" fmla="*/ 430646 h 874716"/>
                <a:gd name="connsiteX17" fmla="*/ 5862452 w 6857455"/>
                <a:gd name="connsiteY17" fmla="*/ 438648 h 874716"/>
                <a:gd name="connsiteX18" fmla="*/ 5685283 w 6857455"/>
                <a:gd name="connsiteY18" fmla="*/ 498658 h 874716"/>
                <a:gd name="connsiteX19" fmla="*/ 5567169 w 6857455"/>
                <a:gd name="connsiteY19" fmla="*/ 499420 h 874716"/>
                <a:gd name="connsiteX20" fmla="*/ 5527923 w 6857455"/>
                <a:gd name="connsiteY20" fmla="*/ 490466 h 874716"/>
                <a:gd name="connsiteX21" fmla="*/ 5456292 w 6857455"/>
                <a:gd name="connsiteY21" fmla="*/ 450650 h 874716"/>
                <a:gd name="connsiteX22" fmla="*/ 5424670 w 6857455"/>
                <a:gd name="connsiteY22" fmla="*/ 444934 h 874716"/>
                <a:gd name="connsiteX23" fmla="*/ 5368662 w 6857455"/>
                <a:gd name="connsiteY23" fmla="*/ 441124 h 874716"/>
                <a:gd name="connsiteX24" fmla="*/ 5247118 w 6857455"/>
                <a:gd name="connsiteY24" fmla="*/ 444934 h 874716"/>
                <a:gd name="connsiteX25" fmla="*/ 5088617 w 6857455"/>
                <a:gd name="connsiteY25" fmla="*/ 428742 h 874716"/>
                <a:gd name="connsiteX26" fmla="*/ 5025750 w 6857455"/>
                <a:gd name="connsiteY26" fmla="*/ 433694 h 874716"/>
                <a:gd name="connsiteX27" fmla="*/ 4957930 w 6857455"/>
                <a:gd name="connsiteY27" fmla="*/ 442268 h 874716"/>
                <a:gd name="connsiteX28" fmla="*/ 4938116 w 6857455"/>
                <a:gd name="connsiteY28" fmla="*/ 441886 h 874716"/>
                <a:gd name="connsiteX29" fmla="*/ 4833910 w 6857455"/>
                <a:gd name="connsiteY29" fmla="*/ 421693 h 874716"/>
                <a:gd name="connsiteX30" fmla="*/ 4810095 w 6857455"/>
                <a:gd name="connsiteY30" fmla="*/ 408167 h 874716"/>
                <a:gd name="connsiteX31" fmla="*/ 4747991 w 6857455"/>
                <a:gd name="connsiteY31" fmla="*/ 413691 h 874716"/>
                <a:gd name="connsiteX32" fmla="*/ 4692745 w 6857455"/>
                <a:gd name="connsiteY32" fmla="*/ 435790 h 874716"/>
                <a:gd name="connsiteX33" fmla="*/ 4375933 w 6857455"/>
                <a:gd name="connsiteY33" fmla="*/ 483417 h 874716"/>
                <a:gd name="connsiteX34" fmla="*/ 4185426 w 6857455"/>
                <a:gd name="connsiteY34" fmla="*/ 484179 h 874716"/>
                <a:gd name="connsiteX35" fmla="*/ 4052072 w 6857455"/>
                <a:gd name="connsiteY35" fmla="*/ 505134 h 874716"/>
                <a:gd name="connsiteX36" fmla="*/ 4029973 w 6857455"/>
                <a:gd name="connsiteY36" fmla="*/ 527233 h 874716"/>
                <a:gd name="connsiteX37" fmla="*/ 3948626 w 6857455"/>
                <a:gd name="connsiteY37" fmla="*/ 550666 h 874716"/>
                <a:gd name="connsiteX38" fmla="*/ 3871280 w 6857455"/>
                <a:gd name="connsiteY38" fmla="*/ 502275 h 874716"/>
                <a:gd name="connsiteX39" fmla="*/ 3774312 w 6857455"/>
                <a:gd name="connsiteY39" fmla="*/ 429122 h 874716"/>
                <a:gd name="connsiteX40" fmla="*/ 3721543 w 6857455"/>
                <a:gd name="connsiteY40" fmla="*/ 428552 h 874716"/>
                <a:gd name="connsiteX41" fmla="*/ 3612763 w 6857455"/>
                <a:gd name="connsiteY41" fmla="*/ 414263 h 874716"/>
                <a:gd name="connsiteX42" fmla="*/ 3537323 w 6857455"/>
                <a:gd name="connsiteY42" fmla="*/ 389878 h 874716"/>
                <a:gd name="connsiteX43" fmla="*/ 3431593 w 6857455"/>
                <a:gd name="connsiteY43" fmla="*/ 360921 h 874716"/>
                <a:gd name="connsiteX44" fmla="*/ 3392158 w 6857455"/>
                <a:gd name="connsiteY44" fmla="*/ 345681 h 874716"/>
                <a:gd name="connsiteX45" fmla="*/ 3297856 w 6857455"/>
                <a:gd name="connsiteY45" fmla="*/ 323010 h 874716"/>
                <a:gd name="connsiteX46" fmla="*/ 3219748 w 6857455"/>
                <a:gd name="connsiteY46" fmla="*/ 308151 h 874716"/>
                <a:gd name="connsiteX47" fmla="*/ 3156692 w 6857455"/>
                <a:gd name="connsiteY47" fmla="*/ 261668 h 874716"/>
                <a:gd name="connsiteX48" fmla="*/ 3136497 w 6857455"/>
                <a:gd name="connsiteY48" fmla="*/ 237663 h 874716"/>
                <a:gd name="connsiteX49" fmla="*/ 3119733 w 6857455"/>
                <a:gd name="connsiteY49" fmla="*/ 222233 h 874716"/>
                <a:gd name="connsiteX50" fmla="*/ 3045436 w 6857455"/>
                <a:gd name="connsiteY50" fmla="*/ 131742 h 874716"/>
                <a:gd name="connsiteX51" fmla="*/ 3037054 w 6857455"/>
                <a:gd name="connsiteY51" fmla="*/ 124121 h 874716"/>
                <a:gd name="connsiteX52" fmla="*/ 2936466 w 6857455"/>
                <a:gd name="connsiteY52" fmla="*/ 82400 h 874716"/>
                <a:gd name="connsiteX53" fmla="*/ 2901031 w 6857455"/>
                <a:gd name="connsiteY53" fmla="*/ 59731 h 874716"/>
                <a:gd name="connsiteX54" fmla="*/ 2828259 w 6857455"/>
                <a:gd name="connsiteY54" fmla="*/ 3149 h 874716"/>
                <a:gd name="connsiteX55" fmla="*/ 2799492 w 6857455"/>
                <a:gd name="connsiteY55" fmla="*/ 1245 h 874716"/>
                <a:gd name="connsiteX56" fmla="*/ 2693570 w 6857455"/>
                <a:gd name="connsiteY56" fmla="*/ 35154 h 874716"/>
                <a:gd name="connsiteX57" fmla="*/ 2639847 w 6857455"/>
                <a:gd name="connsiteY57" fmla="*/ 73448 h 874716"/>
                <a:gd name="connsiteX58" fmla="*/ 2621178 w 6857455"/>
                <a:gd name="connsiteY58" fmla="*/ 88688 h 874716"/>
                <a:gd name="connsiteX59" fmla="*/ 2489348 w 6857455"/>
                <a:gd name="connsiteY59" fmla="*/ 72304 h 874716"/>
                <a:gd name="connsiteX60" fmla="*/ 2452580 w 6857455"/>
                <a:gd name="connsiteY60" fmla="*/ 68683 h 874716"/>
                <a:gd name="connsiteX61" fmla="*/ 2326464 w 6857455"/>
                <a:gd name="connsiteY61" fmla="*/ 50395 h 874716"/>
                <a:gd name="connsiteX62" fmla="*/ 2300365 w 6857455"/>
                <a:gd name="connsiteY62" fmla="*/ 54777 h 874716"/>
                <a:gd name="connsiteX63" fmla="*/ 2130434 w 6857455"/>
                <a:gd name="connsiteY63" fmla="*/ 58397 h 874716"/>
                <a:gd name="connsiteX64" fmla="*/ 2118621 w 6857455"/>
                <a:gd name="connsiteY64" fmla="*/ 47919 h 874716"/>
                <a:gd name="connsiteX65" fmla="*/ 2057659 w 6857455"/>
                <a:gd name="connsiteY65" fmla="*/ 16866 h 874716"/>
                <a:gd name="connsiteX66" fmla="*/ 1976314 w 6857455"/>
                <a:gd name="connsiteY66" fmla="*/ 8865 h 874716"/>
                <a:gd name="connsiteX67" fmla="*/ 1961454 w 6857455"/>
                <a:gd name="connsiteY67" fmla="*/ 11724 h 874716"/>
                <a:gd name="connsiteX68" fmla="*/ 1906588 w 6857455"/>
                <a:gd name="connsiteY68" fmla="*/ 30964 h 874716"/>
                <a:gd name="connsiteX69" fmla="*/ 1783330 w 6857455"/>
                <a:gd name="connsiteY69" fmla="*/ 48871 h 874716"/>
                <a:gd name="connsiteX70" fmla="*/ 1759327 w 6857455"/>
                <a:gd name="connsiteY70" fmla="*/ 55349 h 874716"/>
                <a:gd name="connsiteX71" fmla="*/ 1716082 w 6857455"/>
                <a:gd name="connsiteY71" fmla="*/ 65445 h 874716"/>
                <a:gd name="connsiteX72" fmla="*/ 1598920 w 6857455"/>
                <a:gd name="connsiteY72" fmla="*/ 72114 h 874716"/>
                <a:gd name="connsiteX73" fmla="*/ 1542150 w 6857455"/>
                <a:gd name="connsiteY73" fmla="*/ 62207 h 874716"/>
                <a:gd name="connsiteX74" fmla="*/ 1516813 w 6857455"/>
                <a:gd name="connsiteY74" fmla="*/ 62779 h 874716"/>
                <a:gd name="connsiteX75" fmla="*/ 1432228 w 6857455"/>
                <a:gd name="connsiteY75" fmla="*/ 88116 h 874716"/>
                <a:gd name="connsiteX76" fmla="*/ 1224765 w 6857455"/>
                <a:gd name="connsiteY76" fmla="*/ 71924 h 874716"/>
                <a:gd name="connsiteX77" fmla="*/ 1159231 w 6857455"/>
                <a:gd name="connsiteY77" fmla="*/ 58207 h 874716"/>
                <a:gd name="connsiteX78" fmla="*/ 1124370 w 6857455"/>
                <a:gd name="connsiteY78" fmla="*/ 56301 h 874716"/>
                <a:gd name="connsiteX79" fmla="*/ 1075600 w 6857455"/>
                <a:gd name="connsiteY79" fmla="*/ 75542 h 874716"/>
                <a:gd name="connsiteX80" fmla="*/ 986633 w 6857455"/>
                <a:gd name="connsiteY80" fmla="*/ 79162 h 874716"/>
                <a:gd name="connsiteX81" fmla="*/ 861089 w 6857455"/>
                <a:gd name="connsiteY81" fmla="*/ 76304 h 874716"/>
                <a:gd name="connsiteX82" fmla="*/ 759168 w 6857455"/>
                <a:gd name="connsiteY82" fmla="*/ 104689 h 874716"/>
                <a:gd name="connsiteX83" fmla="*/ 723735 w 6857455"/>
                <a:gd name="connsiteY83" fmla="*/ 140696 h 874716"/>
                <a:gd name="connsiteX84" fmla="*/ 647532 w 6857455"/>
                <a:gd name="connsiteY84" fmla="*/ 147934 h 874716"/>
                <a:gd name="connsiteX85" fmla="*/ 552659 w 6857455"/>
                <a:gd name="connsiteY85" fmla="*/ 95926 h 874716"/>
                <a:gd name="connsiteX86" fmla="*/ 541800 w 6857455"/>
                <a:gd name="connsiteY86" fmla="*/ 97640 h 874716"/>
                <a:gd name="connsiteX87" fmla="*/ 375107 w 6857455"/>
                <a:gd name="connsiteY87" fmla="*/ 123169 h 874716"/>
                <a:gd name="connsiteX88" fmla="*/ 273567 w 6857455"/>
                <a:gd name="connsiteY88" fmla="*/ 145458 h 874716"/>
                <a:gd name="connsiteX89" fmla="*/ 264043 w 6857455"/>
                <a:gd name="connsiteY89" fmla="*/ 154792 h 874716"/>
                <a:gd name="connsiteX90" fmla="*/ 169360 w 6857455"/>
                <a:gd name="connsiteY90" fmla="*/ 177273 h 874716"/>
                <a:gd name="connsiteX91" fmla="*/ 89347 w 6857455"/>
                <a:gd name="connsiteY91" fmla="*/ 157460 h 874716"/>
                <a:gd name="connsiteX92" fmla="*/ 34291 w 6857455"/>
                <a:gd name="connsiteY92" fmla="*/ 145268 h 874716"/>
                <a:gd name="connsiteX93" fmla="*/ 0 w 6857455"/>
                <a:gd name="connsiteY93" fmla="*/ 142056 h 874716"/>
                <a:gd name="connsiteX94" fmla="*/ 0 w 6857455"/>
                <a:gd name="connsiteY94" fmla="*/ 849556 h 874716"/>
                <a:gd name="connsiteX95" fmla="*/ 60652 w 6857455"/>
                <a:gd name="connsiteY95" fmla="*/ 844783 h 874716"/>
                <a:gd name="connsiteX96" fmla="*/ 119068 w 6857455"/>
                <a:gd name="connsiteY96" fmla="*/ 827281 h 874716"/>
                <a:gd name="connsiteX97" fmla="*/ 171840 w 6857455"/>
                <a:gd name="connsiteY97" fmla="*/ 804420 h 874716"/>
                <a:gd name="connsiteX98" fmla="*/ 274329 w 6857455"/>
                <a:gd name="connsiteY98" fmla="*/ 794324 h 874716"/>
                <a:gd name="connsiteX99" fmla="*/ 306715 w 6857455"/>
                <a:gd name="connsiteY99" fmla="*/ 788798 h 874716"/>
                <a:gd name="connsiteX100" fmla="*/ 393967 w 6857455"/>
                <a:gd name="connsiteY100" fmla="*/ 765937 h 874716"/>
                <a:gd name="connsiteX101" fmla="*/ 493793 w 6857455"/>
                <a:gd name="connsiteY101" fmla="*/ 725549 h 874716"/>
                <a:gd name="connsiteX102" fmla="*/ 546373 w 6857455"/>
                <a:gd name="connsiteY102" fmla="*/ 740600 h 874716"/>
                <a:gd name="connsiteX103" fmla="*/ 730211 w 6857455"/>
                <a:gd name="connsiteY103" fmla="*/ 698116 h 874716"/>
                <a:gd name="connsiteX104" fmla="*/ 784889 w 6857455"/>
                <a:gd name="connsiteY104" fmla="*/ 676018 h 874716"/>
                <a:gd name="connsiteX105" fmla="*/ 800509 w 6857455"/>
                <a:gd name="connsiteY105" fmla="*/ 661349 h 874716"/>
                <a:gd name="connsiteX106" fmla="*/ 857661 w 6857455"/>
                <a:gd name="connsiteY106" fmla="*/ 626868 h 874716"/>
                <a:gd name="connsiteX107" fmla="*/ 949102 w 6857455"/>
                <a:gd name="connsiteY107" fmla="*/ 614676 h 874716"/>
                <a:gd name="connsiteX108" fmla="*/ 960342 w 6857455"/>
                <a:gd name="connsiteY108" fmla="*/ 607435 h 874716"/>
                <a:gd name="connsiteX109" fmla="*/ 977109 w 6857455"/>
                <a:gd name="connsiteY109" fmla="*/ 595815 h 874716"/>
                <a:gd name="connsiteX110" fmla="*/ 1071218 w 6857455"/>
                <a:gd name="connsiteY110" fmla="*/ 575240 h 874716"/>
                <a:gd name="connsiteX111" fmla="*/ 1091983 w 6857455"/>
                <a:gd name="connsiteY111" fmla="*/ 568764 h 874716"/>
                <a:gd name="connsiteX112" fmla="*/ 1109321 w 6857455"/>
                <a:gd name="connsiteY112" fmla="*/ 557904 h 874716"/>
                <a:gd name="connsiteX113" fmla="*/ 1162279 w 6857455"/>
                <a:gd name="connsiteY113" fmla="*/ 532949 h 874716"/>
                <a:gd name="connsiteX114" fmla="*/ 1206097 w 6857455"/>
                <a:gd name="connsiteY114" fmla="*/ 532187 h 874716"/>
                <a:gd name="connsiteX115" fmla="*/ 1266867 w 6857455"/>
                <a:gd name="connsiteY115" fmla="*/ 518088 h 874716"/>
                <a:gd name="connsiteX116" fmla="*/ 1380219 w 6857455"/>
                <a:gd name="connsiteY116" fmla="*/ 504182 h 874716"/>
                <a:gd name="connsiteX117" fmla="*/ 1403461 w 6857455"/>
                <a:gd name="connsiteY117" fmla="*/ 496180 h 874716"/>
                <a:gd name="connsiteX118" fmla="*/ 1544054 w 6857455"/>
                <a:gd name="connsiteY118" fmla="*/ 458268 h 874716"/>
                <a:gd name="connsiteX119" fmla="*/ 1656644 w 6857455"/>
                <a:gd name="connsiteY119" fmla="*/ 459032 h 874716"/>
                <a:gd name="connsiteX120" fmla="*/ 1665406 w 6857455"/>
                <a:gd name="connsiteY120" fmla="*/ 460747 h 874716"/>
                <a:gd name="connsiteX121" fmla="*/ 1708461 w 6857455"/>
                <a:gd name="connsiteY121" fmla="*/ 473318 h 874716"/>
                <a:gd name="connsiteX122" fmla="*/ 1775140 w 6857455"/>
                <a:gd name="connsiteY122" fmla="*/ 469891 h 874716"/>
                <a:gd name="connsiteX123" fmla="*/ 1821051 w 6857455"/>
                <a:gd name="connsiteY123" fmla="*/ 452554 h 874716"/>
                <a:gd name="connsiteX124" fmla="*/ 1878203 w 6857455"/>
                <a:gd name="connsiteY124" fmla="*/ 451792 h 874716"/>
                <a:gd name="connsiteX125" fmla="*/ 1943547 w 6857455"/>
                <a:gd name="connsiteY125" fmla="*/ 462651 h 874716"/>
                <a:gd name="connsiteX126" fmla="*/ 1972884 w 6857455"/>
                <a:gd name="connsiteY126" fmla="*/ 464937 h 874716"/>
                <a:gd name="connsiteX127" fmla="*/ 2053469 w 6857455"/>
                <a:gd name="connsiteY127" fmla="*/ 487417 h 874716"/>
                <a:gd name="connsiteX128" fmla="*/ 2101477 w 6857455"/>
                <a:gd name="connsiteY128" fmla="*/ 481893 h 874716"/>
                <a:gd name="connsiteX129" fmla="*/ 2148722 w 6857455"/>
                <a:gd name="connsiteY129" fmla="*/ 467033 h 874716"/>
                <a:gd name="connsiteX130" fmla="*/ 2179011 w 6857455"/>
                <a:gd name="connsiteY130" fmla="*/ 452744 h 874716"/>
                <a:gd name="connsiteX131" fmla="*/ 2240165 w 6857455"/>
                <a:gd name="connsiteY131" fmla="*/ 442648 h 874716"/>
                <a:gd name="connsiteX132" fmla="*/ 2251404 w 6857455"/>
                <a:gd name="connsiteY132" fmla="*/ 444172 h 874716"/>
                <a:gd name="connsiteX133" fmla="*/ 2433912 w 6857455"/>
                <a:gd name="connsiteY133" fmla="*/ 456746 h 874716"/>
                <a:gd name="connsiteX134" fmla="*/ 2506302 w 6857455"/>
                <a:gd name="connsiteY134" fmla="*/ 476939 h 874716"/>
                <a:gd name="connsiteX135" fmla="*/ 2521735 w 6857455"/>
                <a:gd name="connsiteY135" fmla="*/ 479415 h 874716"/>
                <a:gd name="connsiteX136" fmla="*/ 2675854 w 6857455"/>
                <a:gd name="connsiteY136" fmla="*/ 502086 h 874716"/>
                <a:gd name="connsiteX137" fmla="*/ 2692998 w 6857455"/>
                <a:gd name="connsiteY137" fmla="*/ 503038 h 874716"/>
                <a:gd name="connsiteX138" fmla="*/ 2740816 w 6857455"/>
                <a:gd name="connsiteY138" fmla="*/ 499037 h 874716"/>
                <a:gd name="connsiteX139" fmla="*/ 2853596 w 6857455"/>
                <a:gd name="connsiteY139" fmla="*/ 540187 h 874716"/>
                <a:gd name="connsiteX140" fmla="*/ 2966565 w 6857455"/>
                <a:gd name="connsiteY140" fmla="*/ 554286 h 874716"/>
                <a:gd name="connsiteX141" fmla="*/ 3028671 w 6857455"/>
                <a:gd name="connsiteY141" fmla="*/ 554094 h 874716"/>
                <a:gd name="connsiteX142" fmla="*/ 3073059 w 6857455"/>
                <a:gd name="connsiteY142" fmla="*/ 564192 h 874716"/>
                <a:gd name="connsiteX143" fmla="*/ 3182219 w 6857455"/>
                <a:gd name="connsiteY143" fmla="*/ 594862 h 874716"/>
                <a:gd name="connsiteX144" fmla="*/ 3233656 w 6857455"/>
                <a:gd name="connsiteY144" fmla="*/ 599625 h 874716"/>
                <a:gd name="connsiteX145" fmla="*/ 3288332 w 6857455"/>
                <a:gd name="connsiteY145" fmla="*/ 609914 h 874716"/>
                <a:gd name="connsiteX146" fmla="*/ 3423591 w 6857455"/>
                <a:gd name="connsiteY146" fmla="*/ 656015 h 874716"/>
                <a:gd name="connsiteX147" fmla="*/ 3534084 w 6857455"/>
                <a:gd name="connsiteY147" fmla="*/ 653349 h 874716"/>
                <a:gd name="connsiteX148" fmla="*/ 3604571 w 6857455"/>
                <a:gd name="connsiteY148" fmla="*/ 653918 h 874716"/>
                <a:gd name="connsiteX149" fmla="*/ 3688586 w 6857455"/>
                <a:gd name="connsiteY149" fmla="*/ 669160 h 874716"/>
                <a:gd name="connsiteX150" fmla="*/ 3757358 w 6857455"/>
                <a:gd name="connsiteY150" fmla="*/ 691450 h 874716"/>
                <a:gd name="connsiteX151" fmla="*/ 3852421 w 6857455"/>
                <a:gd name="connsiteY151" fmla="*/ 709167 h 874716"/>
                <a:gd name="connsiteX152" fmla="*/ 3947104 w 6857455"/>
                <a:gd name="connsiteY152" fmla="*/ 743267 h 874716"/>
                <a:gd name="connsiteX153" fmla="*/ 4013208 w 6857455"/>
                <a:gd name="connsiteY153" fmla="*/ 769367 h 874716"/>
                <a:gd name="connsiteX154" fmla="*/ 4105222 w 6857455"/>
                <a:gd name="connsiteY154" fmla="*/ 792417 h 874716"/>
                <a:gd name="connsiteX155" fmla="*/ 4246006 w 6857455"/>
                <a:gd name="connsiteY155" fmla="*/ 808610 h 874716"/>
                <a:gd name="connsiteX156" fmla="*/ 4310779 w 6857455"/>
                <a:gd name="connsiteY156" fmla="*/ 810326 h 874716"/>
                <a:gd name="connsiteX157" fmla="*/ 4413272 w 6857455"/>
                <a:gd name="connsiteY157" fmla="*/ 848235 h 874716"/>
                <a:gd name="connsiteX158" fmla="*/ 4457087 w 6857455"/>
                <a:gd name="connsiteY158" fmla="*/ 866524 h 874716"/>
                <a:gd name="connsiteX159" fmla="*/ 4496523 w 6857455"/>
                <a:gd name="connsiteY159" fmla="*/ 851284 h 874716"/>
                <a:gd name="connsiteX160" fmla="*/ 4522050 w 6857455"/>
                <a:gd name="connsiteY160" fmla="*/ 833757 h 874716"/>
                <a:gd name="connsiteX161" fmla="*/ 4602824 w 6857455"/>
                <a:gd name="connsiteY161" fmla="*/ 848618 h 874716"/>
                <a:gd name="connsiteX162" fmla="*/ 4688553 w 6857455"/>
                <a:gd name="connsiteY162" fmla="*/ 864238 h 874716"/>
                <a:gd name="connsiteX163" fmla="*/ 4749895 w 6857455"/>
                <a:gd name="connsiteY163" fmla="*/ 874716 h 874716"/>
                <a:gd name="connsiteX164" fmla="*/ 4826480 w 6857455"/>
                <a:gd name="connsiteY164" fmla="*/ 866334 h 874716"/>
                <a:gd name="connsiteX165" fmla="*/ 4886870 w 6857455"/>
                <a:gd name="connsiteY165" fmla="*/ 862906 h 874716"/>
                <a:gd name="connsiteX166" fmla="*/ 4935639 w 6857455"/>
                <a:gd name="connsiteY166" fmla="*/ 853190 h 874716"/>
                <a:gd name="connsiteX167" fmla="*/ 4952784 w 6857455"/>
                <a:gd name="connsiteY167" fmla="*/ 847473 h 874716"/>
                <a:gd name="connsiteX168" fmla="*/ 5088617 w 6857455"/>
                <a:gd name="connsiteY168" fmla="*/ 802896 h 874716"/>
                <a:gd name="connsiteX169" fmla="*/ 5233781 w 6857455"/>
                <a:gd name="connsiteY169" fmla="*/ 767271 h 874716"/>
                <a:gd name="connsiteX170" fmla="*/ 5327893 w 6857455"/>
                <a:gd name="connsiteY170" fmla="*/ 789752 h 874716"/>
                <a:gd name="connsiteX171" fmla="*/ 5362946 w 6857455"/>
                <a:gd name="connsiteY171" fmla="*/ 789370 h 874716"/>
                <a:gd name="connsiteX172" fmla="*/ 5524115 w 6857455"/>
                <a:gd name="connsiteY172" fmla="*/ 794514 h 874716"/>
                <a:gd name="connsiteX173" fmla="*/ 5552500 w 6857455"/>
                <a:gd name="connsiteY173" fmla="*/ 800038 h 874716"/>
                <a:gd name="connsiteX174" fmla="*/ 5705857 w 6857455"/>
                <a:gd name="connsiteY174" fmla="*/ 777367 h 874716"/>
                <a:gd name="connsiteX175" fmla="*/ 5761485 w 6857455"/>
                <a:gd name="connsiteY175" fmla="*/ 773557 h 874716"/>
                <a:gd name="connsiteX176" fmla="*/ 5812731 w 6857455"/>
                <a:gd name="connsiteY176" fmla="*/ 767271 h 874716"/>
                <a:gd name="connsiteX177" fmla="*/ 5884361 w 6857455"/>
                <a:gd name="connsiteY177" fmla="*/ 765747 h 874716"/>
                <a:gd name="connsiteX178" fmla="*/ 5958660 w 6857455"/>
                <a:gd name="connsiteY178" fmla="*/ 768605 h 874716"/>
                <a:gd name="connsiteX179" fmla="*/ 6041528 w 6857455"/>
                <a:gd name="connsiteY179" fmla="*/ 768033 h 874716"/>
                <a:gd name="connsiteX180" fmla="*/ 6074297 w 6857455"/>
                <a:gd name="connsiteY180" fmla="*/ 763081 h 874716"/>
                <a:gd name="connsiteX181" fmla="*/ 6162880 w 6857455"/>
                <a:gd name="connsiteY181" fmla="*/ 766509 h 874716"/>
                <a:gd name="connsiteX182" fmla="*/ 6209364 w 6857455"/>
                <a:gd name="connsiteY182" fmla="*/ 760795 h 874716"/>
                <a:gd name="connsiteX183" fmla="*/ 6285948 w 6857455"/>
                <a:gd name="connsiteY183" fmla="*/ 759651 h 874716"/>
                <a:gd name="connsiteX184" fmla="*/ 6310905 w 6857455"/>
                <a:gd name="connsiteY184" fmla="*/ 758316 h 874716"/>
                <a:gd name="connsiteX185" fmla="*/ 6333194 w 6857455"/>
                <a:gd name="connsiteY185" fmla="*/ 757554 h 874716"/>
                <a:gd name="connsiteX186" fmla="*/ 6409586 w 6857455"/>
                <a:gd name="connsiteY186" fmla="*/ 773177 h 874716"/>
                <a:gd name="connsiteX187" fmla="*/ 6477407 w 6857455"/>
                <a:gd name="connsiteY187" fmla="*/ 774129 h 874716"/>
                <a:gd name="connsiteX188" fmla="*/ 6596283 w 6857455"/>
                <a:gd name="connsiteY188" fmla="*/ 786703 h 874716"/>
                <a:gd name="connsiteX189" fmla="*/ 6622573 w 6857455"/>
                <a:gd name="connsiteY189" fmla="*/ 782321 h 874716"/>
                <a:gd name="connsiteX190" fmla="*/ 6704872 w 6857455"/>
                <a:gd name="connsiteY190" fmla="*/ 780607 h 874716"/>
                <a:gd name="connsiteX191" fmla="*/ 6751738 w 6857455"/>
                <a:gd name="connsiteY191" fmla="*/ 779273 h 874716"/>
                <a:gd name="connsiteX192" fmla="*/ 6809650 w 6857455"/>
                <a:gd name="connsiteY192" fmla="*/ 788417 h 874716"/>
                <a:gd name="connsiteX193" fmla="*/ 6832976 w 6857455"/>
                <a:gd name="connsiteY193" fmla="*/ 800428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Lst>
              <a:rect l="l" t="t" r="r" b="b"/>
              <a:pathLst>
                <a:path w="6857455" h="874716">
                  <a:moveTo>
                    <a:pt x="6857455" y="804643"/>
                  </a:moveTo>
                  <a:lnTo>
                    <a:pt x="6857455" y="562246"/>
                  </a:lnTo>
                  <a:lnTo>
                    <a:pt x="6829178" y="551284"/>
                  </a:lnTo>
                  <a:cubicBezTo>
                    <a:pt x="6805745" y="539044"/>
                    <a:pt x="6784885" y="521708"/>
                    <a:pt x="6766024" y="500372"/>
                  </a:cubicBezTo>
                  <a:cubicBezTo>
                    <a:pt x="6755166" y="488179"/>
                    <a:pt x="6746784" y="486845"/>
                    <a:pt x="6734971" y="500944"/>
                  </a:cubicBezTo>
                  <a:cubicBezTo>
                    <a:pt x="6721257" y="517326"/>
                    <a:pt x="6701634" y="510850"/>
                    <a:pt x="6683915" y="507040"/>
                  </a:cubicBezTo>
                  <a:cubicBezTo>
                    <a:pt x="6665629" y="503230"/>
                    <a:pt x="6647148" y="499228"/>
                    <a:pt x="6628860" y="495418"/>
                  </a:cubicBezTo>
                  <a:cubicBezTo>
                    <a:pt x="6615335" y="492752"/>
                    <a:pt x="6601999" y="490466"/>
                    <a:pt x="6588662" y="487227"/>
                  </a:cubicBezTo>
                  <a:cubicBezTo>
                    <a:pt x="6547133" y="477129"/>
                    <a:pt x="6509794" y="480177"/>
                    <a:pt x="6476074" y="511230"/>
                  </a:cubicBezTo>
                  <a:cubicBezTo>
                    <a:pt x="6450356" y="535043"/>
                    <a:pt x="6417399" y="542093"/>
                    <a:pt x="6382345" y="534853"/>
                  </a:cubicBezTo>
                  <a:cubicBezTo>
                    <a:pt x="6377963" y="533901"/>
                    <a:pt x="6372439" y="530091"/>
                    <a:pt x="6369391" y="531615"/>
                  </a:cubicBezTo>
                  <a:cubicBezTo>
                    <a:pt x="6323479" y="553904"/>
                    <a:pt x="6287092" y="514658"/>
                    <a:pt x="6244799" y="512182"/>
                  </a:cubicBezTo>
                  <a:cubicBezTo>
                    <a:pt x="6226130" y="511040"/>
                    <a:pt x="6207079" y="496942"/>
                    <a:pt x="6190315" y="485703"/>
                  </a:cubicBezTo>
                  <a:cubicBezTo>
                    <a:pt x="6167262" y="470271"/>
                    <a:pt x="6146687" y="455412"/>
                    <a:pt x="6115446" y="462270"/>
                  </a:cubicBezTo>
                  <a:cubicBezTo>
                    <a:pt x="6084203" y="469319"/>
                    <a:pt x="6055627" y="456364"/>
                    <a:pt x="6032194" y="434266"/>
                  </a:cubicBezTo>
                  <a:cubicBezTo>
                    <a:pt x="6014287" y="417501"/>
                    <a:pt x="5994665" y="415977"/>
                    <a:pt x="5971042" y="420738"/>
                  </a:cubicBezTo>
                  <a:cubicBezTo>
                    <a:pt x="5941513" y="426645"/>
                    <a:pt x="5910842" y="427027"/>
                    <a:pt x="5880933" y="430646"/>
                  </a:cubicBezTo>
                  <a:cubicBezTo>
                    <a:pt x="5874454" y="431408"/>
                    <a:pt x="5866265" y="434076"/>
                    <a:pt x="5862452" y="438648"/>
                  </a:cubicBezTo>
                  <a:cubicBezTo>
                    <a:pt x="5815779" y="495418"/>
                    <a:pt x="5750055" y="495990"/>
                    <a:pt x="5685283" y="498658"/>
                  </a:cubicBezTo>
                  <a:cubicBezTo>
                    <a:pt x="5646039" y="500372"/>
                    <a:pt x="5606604" y="500372"/>
                    <a:pt x="5567169" y="499420"/>
                  </a:cubicBezTo>
                  <a:cubicBezTo>
                    <a:pt x="5553832" y="499228"/>
                    <a:pt x="5539736" y="496180"/>
                    <a:pt x="5527923" y="490466"/>
                  </a:cubicBezTo>
                  <a:cubicBezTo>
                    <a:pt x="5503348" y="478463"/>
                    <a:pt x="5480680" y="462843"/>
                    <a:pt x="5456292" y="450650"/>
                  </a:cubicBezTo>
                  <a:cubicBezTo>
                    <a:pt x="5447151" y="445886"/>
                    <a:pt x="5435338" y="445696"/>
                    <a:pt x="5424670" y="444934"/>
                  </a:cubicBezTo>
                  <a:cubicBezTo>
                    <a:pt x="5405809" y="443410"/>
                    <a:pt x="5384854" y="447982"/>
                    <a:pt x="5368662" y="441124"/>
                  </a:cubicBezTo>
                  <a:cubicBezTo>
                    <a:pt x="5326559" y="423407"/>
                    <a:pt x="5287123" y="427407"/>
                    <a:pt x="5247118" y="444934"/>
                  </a:cubicBezTo>
                  <a:cubicBezTo>
                    <a:pt x="5191108" y="469509"/>
                    <a:pt x="5138148" y="467605"/>
                    <a:pt x="5088617" y="428742"/>
                  </a:cubicBezTo>
                  <a:cubicBezTo>
                    <a:pt x="5066328" y="411215"/>
                    <a:pt x="5044609" y="419596"/>
                    <a:pt x="5025750" y="433694"/>
                  </a:cubicBezTo>
                  <a:cubicBezTo>
                    <a:pt x="5004032" y="450078"/>
                    <a:pt x="4982885" y="454268"/>
                    <a:pt x="4957930" y="442268"/>
                  </a:cubicBezTo>
                  <a:cubicBezTo>
                    <a:pt x="4952404" y="439600"/>
                    <a:pt x="4944594" y="440933"/>
                    <a:pt x="4938116" y="441886"/>
                  </a:cubicBezTo>
                  <a:cubicBezTo>
                    <a:pt x="4901158" y="446648"/>
                    <a:pt x="4864009" y="454650"/>
                    <a:pt x="4833910" y="421693"/>
                  </a:cubicBezTo>
                  <a:cubicBezTo>
                    <a:pt x="4828004" y="415214"/>
                    <a:pt x="4818097" y="412549"/>
                    <a:pt x="4810095" y="408167"/>
                  </a:cubicBezTo>
                  <a:cubicBezTo>
                    <a:pt x="4776566" y="390258"/>
                    <a:pt x="4777900" y="391974"/>
                    <a:pt x="4747991" y="413691"/>
                  </a:cubicBezTo>
                  <a:cubicBezTo>
                    <a:pt x="4732369" y="425121"/>
                    <a:pt x="4710842" y="436742"/>
                    <a:pt x="4692745" y="435790"/>
                  </a:cubicBezTo>
                  <a:cubicBezTo>
                    <a:pt x="4583584" y="430075"/>
                    <a:pt x="4479758" y="457508"/>
                    <a:pt x="4375933" y="483417"/>
                  </a:cubicBezTo>
                  <a:cubicBezTo>
                    <a:pt x="4311923" y="499420"/>
                    <a:pt x="4249436" y="500372"/>
                    <a:pt x="4185426" y="484179"/>
                  </a:cubicBezTo>
                  <a:cubicBezTo>
                    <a:pt x="4139133" y="472367"/>
                    <a:pt x="4095315" y="491800"/>
                    <a:pt x="4052072" y="505134"/>
                  </a:cubicBezTo>
                  <a:cubicBezTo>
                    <a:pt x="4043117" y="507799"/>
                    <a:pt x="4034735" y="518278"/>
                    <a:pt x="4029973" y="527233"/>
                  </a:cubicBezTo>
                  <a:cubicBezTo>
                    <a:pt x="4012826" y="558858"/>
                    <a:pt x="3984441" y="563810"/>
                    <a:pt x="3948626" y="550666"/>
                  </a:cubicBezTo>
                  <a:cubicBezTo>
                    <a:pt x="3920241" y="540377"/>
                    <a:pt x="3894332" y="526661"/>
                    <a:pt x="3871280" y="502275"/>
                  </a:cubicBezTo>
                  <a:cubicBezTo>
                    <a:pt x="3844229" y="473701"/>
                    <a:pt x="3816224" y="441124"/>
                    <a:pt x="3774312" y="429122"/>
                  </a:cubicBezTo>
                  <a:cubicBezTo>
                    <a:pt x="3756214" y="423979"/>
                    <a:pt x="3740593" y="423217"/>
                    <a:pt x="3721543" y="428552"/>
                  </a:cubicBezTo>
                  <a:cubicBezTo>
                    <a:pt x="3684583" y="438837"/>
                    <a:pt x="3647436" y="446078"/>
                    <a:pt x="3612763" y="414263"/>
                  </a:cubicBezTo>
                  <a:cubicBezTo>
                    <a:pt x="3593712" y="396736"/>
                    <a:pt x="3567994" y="385496"/>
                    <a:pt x="3537323" y="389878"/>
                  </a:cubicBezTo>
                  <a:cubicBezTo>
                    <a:pt x="3499031" y="395402"/>
                    <a:pt x="3464168" y="381496"/>
                    <a:pt x="3431593" y="360921"/>
                  </a:cubicBezTo>
                  <a:cubicBezTo>
                    <a:pt x="3419971" y="353491"/>
                    <a:pt x="3405682" y="349301"/>
                    <a:pt x="3392158" y="345681"/>
                  </a:cubicBezTo>
                  <a:cubicBezTo>
                    <a:pt x="3360915" y="337298"/>
                    <a:pt x="3329480" y="329868"/>
                    <a:pt x="3297856" y="323010"/>
                  </a:cubicBezTo>
                  <a:cubicBezTo>
                    <a:pt x="3271948" y="317296"/>
                    <a:pt x="3245849" y="313104"/>
                    <a:pt x="3219748" y="308151"/>
                  </a:cubicBezTo>
                  <a:cubicBezTo>
                    <a:pt x="3191173" y="302817"/>
                    <a:pt x="3168502" y="290433"/>
                    <a:pt x="3156692" y="261668"/>
                  </a:cubicBezTo>
                  <a:cubicBezTo>
                    <a:pt x="3152882" y="252524"/>
                    <a:pt x="3143737" y="245283"/>
                    <a:pt x="3136497" y="237663"/>
                  </a:cubicBezTo>
                  <a:cubicBezTo>
                    <a:pt x="3131355" y="232139"/>
                    <a:pt x="3124495" y="227947"/>
                    <a:pt x="3119733" y="222233"/>
                  </a:cubicBezTo>
                  <a:cubicBezTo>
                    <a:pt x="3094776" y="192132"/>
                    <a:pt x="3070201" y="161843"/>
                    <a:pt x="3045436" y="131742"/>
                  </a:cubicBezTo>
                  <a:cubicBezTo>
                    <a:pt x="3042958" y="128884"/>
                    <a:pt x="3040292" y="125455"/>
                    <a:pt x="3037054" y="124121"/>
                  </a:cubicBezTo>
                  <a:cubicBezTo>
                    <a:pt x="3003525" y="110215"/>
                    <a:pt x="2969614" y="97070"/>
                    <a:pt x="2936466" y="82400"/>
                  </a:cubicBezTo>
                  <a:cubicBezTo>
                    <a:pt x="2923702" y="76686"/>
                    <a:pt x="2910558" y="69637"/>
                    <a:pt x="2901031" y="59731"/>
                  </a:cubicBezTo>
                  <a:cubicBezTo>
                    <a:pt x="2879314" y="37250"/>
                    <a:pt x="2859502" y="12866"/>
                    <a:pt x="2828259" y="3149"/>
                  </a:cubicBezTo>
                  <a:cubicBezTo>
                    <a:pt x="2819114" y="293"/>
                    <a:pt x="2808256" y="-1231"/>
                    <a:pt x="2799492" y="1245"/>
                  </a:cubicBezTo>
                  <a:cubicBezTo>
                    <a:pt x="2763867" y="11532"/>
                    <a:pt x="2729005" y="24296"/>
                    <a:pt x="2693570" y="35154"/>
                  </a:cubicBezTo>
                  <a:cubicBezTo>
                    <a:pt x="2671092" y="41823"/>
                    <a:pt x="2650707" y="49825"/>
                    <a:pt x="2639847" y="73448"/>
                  </a:cubicBezTo>
                  <a:cubicBezTo>
                    <a:pt x="2636801" y="80114"/>
                    <a:pt x="2628226" y="87354"/>
                    <a:pt x="2621178" y="88688"/>
                  </a:cubicBezTo>
                  <a:cubicBezTo>
                    <a:pt x="2575839" y="97260"/>
                    <a:pt x="2531069" y="101451"/>
                    <a:pt x="2489348" y="72304"/>
                  </a:cubicBezTo>
                  <a:cubicBezTo>
                    <a:pt x="2480585" y="66017"/>
                    <a:pt x="2464201" y="66017"/>
                    <a:pt x="2452580" y="68683"/>
                  </a:cubicBezTo>
                  <a:cubicBezTo>
                    <a:pt x="2407811" y="78590"/>
                    <a:pt x="2365328" y="82020"/>
                    <a:pt x="2326464" y="50395"/>
                  </a:cubicBezTo>
                  <a:cubicBezTo>
                    <a:pt x="2321892" y="46585"/>
                    <a:pt x="2307224" y="50015"/>
                    <a:pt x="2300365" y="54777"/>
                  </a:cubicBezTo>
                  <a:cubicBezTo>
                    <a:pt x="2234259" y="101261"/>
                    <a:pt x="2198064" y="102405"/>
                    <a:pt x="2130434" y="58397"/>
                  </a:cubicBezTo>
                  <a:cubicBezTo>
                    <a:pt x="2126052" y="55539"/>
                    <a:pt x="2120337" y="52301"/>
                    <a:pt x="2118621" y="47919"/>
                  </a:cubicBezTo>
                  <a:cubicBezTo>
                    <a:pt x="2107001" y="19914"/>
                    <a:pt x="2082236" y="19152"/>
                    <a:pt x="2057659" y="16866"/>
                  </a:cubicBezTo>
                  <a:cubicBezTo>
                    <a:pt x="2030608" y="14390"/>
                    <a:pt x="2003555" y="11152"/>
                    <a:pt x="1976314" y="8865"/>
                  </a:cubicBezTo>
                  <a:cubicBezTo>
                    <a:pt x="1971550" y="8483"/>
                    <a:pt x="1966216" y="10007"/>
                    <a:pt x="1961454" y="11724"/>
                  </a:cubicBezTo>
                  <a:cubicBezTo>
                    <a:pt x="1943165" y="18010"/>
                    <a:pt x="1925449" y="27154"/>
                    <a:pt x="1906588" y="30964"/>
                  </a:cubicBezTo>
                  <a:cubicBezTo>
                    <a:pt x="1865821" y="39156"/>
                    <a:pt x="1826385" y="55539"/>
                    <a:pt x="1783330" y="48871"/>
                  </a:cubicBezTo>
                  <a:cubicBezTo>
                    <a:pt x="1775902" y="47729"/>
                    <a:pt x="1767327" y="53253"/>
                    <a:pt x="1759327" y="55349"/>
                  </a:cubicBezTo>
                  <a:cubicBezTo>
                    <a:pt x="1744849" y="58969"/>
                    <a:pt x="1730750" y="64111"/>
                    <a:pt x="1716082" y="65445"/>
                  </a:cubicBezTo>
                  <a:cubicBezTo>
                    <a:pt x="1677218" y="68875"/>
                    <a:pt x="1637975" y="71924"/>
                    <a:pt x="1598920" y="72114"/>
                  </a:cubicBezTo>
                  <a:cubicBezTo>
                    <a:pt x="1580061" y="72304"/>
                    <a:pt x="1561201" y="65065"/>
                    <a:pt x="1542150" y="62207"/>
                  </a:cubicBezTo>
                  <a:cubicBezTo>
                    <a:pt x="1533578" y="60873"/>
                    <a:pt x="1519669" y="58587"/>
                    <a:pt x="1516813" y="62779"/>
                  </a:cubicBezTo>
                  <a:cubicBezTo>
                    <a:pt x="1494714" y="94592"/>
                    <a:pt x="1463661" y="88496"/>
                    <a:pt x="1432228" y="88116"/>
                  </a:cubicBezTo>
                  <a:cubicBezTo>
                    <a:pt x="1362884" y="87354"/>
                    <a:pt x="1295826" y="60493"/>
                    <a:pt x="1224765" y="71924"/>
                  </a:cubicBezTo>
                  <a:cubicBezTo>
                    <a:pt x="1204191" y="75162"/>
                    <a:pt x="1181330" y="62397"/>
                    <a:pt x="1159231" y="58207"/>
                  </a:cubicBezTo>
                  <a:cubicBezTo>
                    <a:pt x="1147801" y="56111"/>
                    <a:pt x="1135228" y="53633"/>
                    <a:pt x="1124370" y="56301"/>
                  </a:cubicBezTo>
                  <a:cubicBezTo>
                    <a:pt x="1107605" y="60493"/>
                    <a:pt x="1091411" y="68113"/>
                    <a:pt x="1075600" y="75542"/>
                  </a:cubicBezTo>
                  <a:cubicBezTo>
                    <a:pt x="1046261" y="89258"/>
                    <a:pt x="1016162" y="89258"/>
                    <a:pt x="986633" y="79162"/>
                  </a:cubicBezTo>
                  <a:cubicBezTo>
                    <a:pt x="944722" y="64873"/>
                    <a:pt x="903193" y="64873"/>
                    <a:pt x="861089" y="76304"/>
                  </a:cubicBezTo>
                  <a:cubicBezTo>
                    <a:pt x="826990" y="85638"/>
                    <a:pt x="791935" y="92116"/>
                    <a:pt x="759168" y="104689"/>
                  </a:cubicBezTo>
                  <a:cubicBezTo>
                    <a:pt x="744689" y="110215"/>
                    <a:pt x="732497" y="126597"/>
                    <a:pt x="723735" y="140696"/>
                  </a:cubicBezTo>
                  <a:cubicBezTo>
                    <a:pt x="706018" y="169271"/>
                    <a:pt x="674013" y="169081"/>
                    <a:pt x="647532" y="147934"/>
                  </a:cubicBezTo>
                  <a:cubicBezTo>
                    <a:pt x="619717" y="125645"/>
                    <a:pt x="584664" y="112501"/>
                    <a:pt x="552659" y="95926"/>
                  </a:cubicBezTo>
                  <a:cubicBezTo>
                    <a:pt x="549993" y="94592"/>
                    <a:pt x="545039" y="96116"/>
                    <a:pt x="541800" y="97640"/>
                  </a:cubicBezTo>
                  <a:cubicBezTo>
                    <a:pt x="488649" y="122407"/>
                    <a:pt x="433593" y="126979"/>
                    <a:pt x="375107" y="123169"/>
                  </a:cubicBezTo>
                  <a:cubicBezTo>
                    <a:pt x="341960" y="121073"/>
                    <a:pt x="307289" y="137076"/>
                    <a:pt x="273567" y="145458"/>
                  </a:cubicBezTo>
                  <a:cubicBezTo>
                    <a:pt x="269757" y="146410"/>
                    <a:pt x="266519" y="151174"/>
                    <a:pt x="264043" y="154792"/>
                  </a:cubicBezTo>
                  <a:cubicBezTo>
                    <a:pt x="240228" y="190800"/>
                    <a:pt x="208223" y="200706"/>
                    <a:pt x="169360" y="177273"/>
                  </a:cubicBezTo>
                  <a:cubicBezTo>
                    <a:pt x="143643" y="161651"/>
                    <a:pt x="118114" y="158032"/>
                    <a:pt x="89347" y="157460"/>
                  </a:cubicBezTo>
                  <a:cubicBezTo>
                    <a:pt x="71059" y="157078"/>
                    <a:pt x="52962" y="147934"/>
                    <a:pt x="34291" y="145268"/>
                  </a:cubicBezTo>
                  <a:lnTo>
                    <a:pt x="0" y="142056"/>
                  </a:lnTo>
                  <a:lnTo>
                    <a:pt x="0" y="849556"/>
                  </a:lnTo>
                  <a:lnTo>
                    <a:pt x="60652" y="844783"/>
                  </a:lnTo>
                  <a:cubicBezTo>
                    <a:pt x="80251" y="839473"/>
                    <a:pt x="99446" y="832043"/>
                    <a:pt x="119068" y="827281"/>
                  </a:cubicBezTo>
                  <a:cubicBezTo>
                    <a:pt x="137355" y="822899"/>
                    <a:pt x="154501" y="812802"/>
                    <a:pt x="171840" y="804420"/>
                  </a:cubicBezTo>
                  <a:cubicBezTo>
                    <a:pt x="204985" y="788417"/>
                    <a:pt x="240420" y="798514"/>
                    <a:pt x="274329" y="794324"/>
                  </a:cubicBezTo>
                  <a:cubicBezTo>
                    <a:pt x="285188" y="792990"/>
                    <a:pt x="296046" y="791466"/>
                    <a:pt x="306715" y="788798"/>
                  </a:cubicBezTo>
                  <a:cubicBezTo>
                    <a:pt x="335864" y="781749"/>
                    <a:pt x="365583" y="775653"/>
                    <a:pt x="393967" y="765937"/>
                  </a:cubicBezTo>
                  <a:cubicBezTo>
                    <a:pt x="426165" y="755078"/>
                    <a:pt x="457028" y="740600"/>
                    <a:pt x="493793" y="725549"/>
                  </a:cubicBezTo>
                  <a:cubicBezTo>
                    <a:pt x="506557" y="729360"/>
                    <a:pt x="526180" y="739648"/>
                    <a:pt x="546373" y="740600"/>
                  </a:cubicBezTo>
                  <a:cubicBezTo>
                    <a:pt x="611337" y="743838"/>
                    <a:pt x="672107" y="726121"/>
                    <a:pt x="730211" y="698116"/>
                  </a:cubicBezTo>
                  <a:cubicBezTo>
                    <a:pt x="747927" y="689734"/>
                    <a:pt x="766980" y="684210"/>
                    <a:pt x="784889" y="676018"/>
                  </a:cubicBezTo>
                  <a:cubicBezTo>
                    <a:pt x="791173" y="673161"/>
                    <a:pt x="799365" y="667065"/>
                    <a:pt x="800509" y="661349"/>
                  </a:cubicBezTo>
                  <a:cubicBezTo>
                    <a:pt x="807175" y="628201"/>
                    <a:pt x="831942" y="628772"/>
                    <a:pt x="857661" y="626868"/>
                  </a:cubicBezTo>
                  <a:cubicBezTo>
                    <a:pt x="888332" y="624582"/>
                    <a:pt x="918621" y="619248"/>
                    <a:pt x="949102" y="614676"/>
                  </a:cubicBezTo>
                  <a:cubicBezTo>
                    <a:pt x="953104" y="614104"/>
                    <a:pt x="956722" y="610104"/>
                    <a:pt x="960342" y="607435"/>
                  </a:cubicBezTo>
                  <a:cubicBezTo>
                    <a:pt x="965867" y="603435"/>
                    <a:pt x="971011" y="597339"/>
                    <a:pt x="977109" y="595815"/>
                  </a:cubicBezTo>
                  <a:cubicBezTo>
                    <a:pt x="1008350" y="588385"/>
                    <a:pt x="1039783" y="582099"/>
                    <a:pt x="1071218" y="575240"/>
                  </a:cubicBezTo>
                  <a:cubicBezTo>
                    <a:pt x="1078266" y="573716"/>
                    <a:pt x="1085505" y="571812"/>
                    <a:pt x="1091983" y="568764"/>
                  </a:cubicBezTo>
                  <a:cubicBezTo>
                    <a:pt x="1098079" y="565906"/>
                    <a:pt x="1103223" y="560952"/>
                    <a:pt x="1109321" y="557904"/>
                  </a:cubicBezTo>
                  <a:cubicBezTo>
                    <a:pt x="1125892" y="549714"/>
                    <a:pt x="1142851" y="542093"/>
                    <a:pt x="1162279" y="532949"/>
                  </a:cubicBezTo>
                  <a:cubicBezTo>
                    <a:pt x="1173138" y="550094"/>
                    <a:pt x="1187810" y="540377"/>
                    <a:pt x="1206097" y="532187"/>
                  </a:cubicBezTo>
                  <a:cubicBezTo>
                    <a:pt x="1224765" y="523805"/>
                    <a:pt x="1246292" y="521137"/>
                    <a:pt x="1266867" y="518088"/>
                  </a:cubicBezTo>
                  <a:cubicBezTo>
                    <a:pt x="1304588" y="512564"/>
                    <a:pt x="1342499" y="509134"/>
                    <a:pt x="1380219" y="504182"/>
                  </a:cubicBezTo>
                  <a:cubicBezTo>
                    <a:pt x="1388221" y="503038"/>
                    <a:pt x="1397365" y="500944"/>
                    <a:pt x="1403461" y="496180"/>
                  </a:cubicBezTo>
                  <a:cubicBezTo>
                    <a:pt x="1445181" y="464175"/>
                    <a:pt x="1495858" y="455222"/>
                    <a:pt x="1544054" y="458268"/>
                  </a:cubicBezTo>
                  <a:cubicBezTo>
                    <a:pt x="1581965" y="460557"/>
                    <a:pt x="1619114" y="462270"/>
                    <a:pt x="1656644" y="459032"/>
                  </a:cubicBezTo>
                  <a:cubicBezTo>
                    <a:pt x="1659502" y="458841"/>
                    <a:pt x="1663312" y="459223"/>
                    <a:pt x="1665406" y="460747"/>
                  </a:cubicBezTo>
                  <a:cubicBezTo>
                    <a:pt x="1678360" y="470843"/>
                    <a:pt x="1691887" y="471605"/>
                    <a:pt x="1708461" y="473318"/>
                  </a:cubicBezTo>
                  <a:cubicBezTo>
                    <a:pt x="1731894" y="475797"/>
                    <a:pt x="1753421" y="474081"/>
                    <a:pt x="1775140" y="469891"/>
                  </a:cubicBezTo>
                  <a:cubicBezTo>
                    <a:pt x="1790952" y="466843"/>
                    <a:pt x="1806953" y="460557"/>
                    <a:pt x="1821051" y="452554"/>
                  </a:cubicBezTo>
                  <a:cubicBezTo>
                    <a:pt x="1840672" y="441314"/>
                    <a:pt x="1859535" y="436934"/>
                    <a:pt x="1878203" y="451792"/>
                  </a:cubicBezTo>
                  <a:cubicBezTo>
                    <a:pt x="1898396" y="467605"/>
                    <a:pt x="1921257" y="462081"/>
                    <a:pt x="1943547" y="462651"/>
                  </a:cubicBezTo>
                  <a:cubicBezTo>
                    <a:pt x="1953262" y="462843"/>
                    <a:pt x="1963550" y="462461"/>
                    <a:pt x="1972884" y="464937"/>
                  </a:cubicBezTo>
                  <a:cubicBezTo>
                    <a:pt x="1999935" y="471987"/>
                    <a:pt x="2026036" y="482655"/>
                    <a:pt x="2053469" y="487417"/>
                  </a:cubicBezTo>
                  <a:cubicBezTo>
                    <a:pt x="2068710" y="490084"/>
                    <a:pt x="2085664" y="485321"/>
                    <a:pt x="2101477" y="481893"/>
                  </a:cubicBezTo>
                  <a:cubicBezTo>
                    <a:pt x="2117479" y="478273"/>
                    <a:pt x="2133290" y="472749"/>
                    <a:pt x="2148722" y="467033"/>
                  </a:cubicBezTo>
                  <a:cubicBezTo>
                    <a:pt x="2159199" y="463223"/>
                    <a:pt x="2170629" y="459603"/>
                    <a:pt x="2179011" y="452744"/>
                  </a:cubicBezTo>
                  <a:cubicBezTo>
                    <a:pt x="2198064" y="437124"/>
                    <a:pt x="2217685" y="434455"/>
                    <a:pt x="2240165" y="442648"/>
                  </a:cubicBezTo>
                  <a:cubicBezTo>
                    <a:pt x="2243593" y="443982"/>
                    <a:pt x="2247594" y="443982"/>
                    <a:pt x="2251404" y="444172"/>
                  </a:cubicBezTo>
                  <a:cubicBezTo>
                    <a:pt x="2312370" y="448172"/>
                    <a:pt x="2373330" y="450650"/>
                    <a:pt x="2433912" y="456746"/>
                  </a:cubicBezTo>
                  <a:cubicBezTo>
                    <a:pt x="2458485" y="459223"/>
                    <a:pt x="2482107" y="470081"/>
                    <a:pt x="2506302" y="476939"/>
                  </a:cubicBezTo>
                  <a:cubicBezTo>
                    <a:pt x="2511256" y="478273"/>
                    <a:pt x="2516783" y="480369"/>
                    <a:pt x="2521735" y="479415"/>
                  </a:cubicBezTo>
                  <a:cubicBezTo>
                    <a:pt x="2575647" y="469891"/>
                    <a:pt x="2626132" y="483797"/>
                    <a:pt x="2675854" y="502086"/>
                  </a:cubicBezTo>
                  <a:cubicBezTo>
                    <a:pt x="2680996" y="503992"/>
                    <a:pt x="2687282" y="503419"/>
                    <a:pt x="2692998" y="503038"/>
                  </a:cubicBezTo>
                  <a:cubicBezTo>
                    <a:pt x="2709003" y="501706"/>
                    <a:pt x="2726337" y="495038"/>
                    <a:pt x="2740816" y="499037"/>
                  </a:cubicBezTo>
                  <a:cubicBezTo>
                    <a:pt x="2779297" y="510088"/>
                    <a:pt x="2817398" y="523423"/>
                    <a:pt x="2853596" y="540187"/>
                  </a:cubicBezTo>
                  <a:cubicBezTo>
                    <a:pt x="2890365" y="557142"/>
                    <a:pt x="2924464" y="571430"/>
                    <a:pt x="2966565" y="554286"/>
                  </a:cubicBezTo>
                  <a:cubicBezTo>
                    <a:pt x="2984472" y="547045"/>
                    <a:pt x="3008095" y="552190"/>
                    <a:pt x="3028671" y="554094"/>
                  </a:cubicBezTo>
                  <a:cubicBezTo>
                    <a:pt x="3043720" y="555618"/>
                    <a:pt x="3058198" y="564192"/>
                    <a:pt x="3073059" y="564192"/>
                  </a:cubicBezTo>
                  <a:cubicBezTo>
                    <a:pt x="3112686" y="564192"/>
                    <a:pt x="3147927" y="574288"/>
                    <a:pt x="3182219" y="594862"/>
                  </a:cubicBezTo>
                  <a:cubicBezTo>
                    <a:pt x="3195557" y="602863"/>
                    <a:pt x="3216322" y="597529"/>
                    <a:pt x="3233656" y="599625"/>
                  </a:cubicBezTo>
                  <a:cubicBezTo>
                    <a:pt x="3251947" y="602101"/>
                    <a:pt x="3270804" y="604387"/>
                    <a:pt x="3288332" y="609914"/>
                  </a:cubicBezTo>
                  <a:cubicBezTo>
                    <a:pt x="3333672" y="624392"/>
                    <a:pt x="3378441" y="640774"/>
                    <a:pt x="3423591" y="656015"/>
                  </a:cubicBezTo>
                  <a:cubicBezTo>
                    <a:pt x="3460738" y="668590"/>
                    <a:pt x="3497317" y="658683"/>
                    <a:pt x="3534084" y="653349"/>
                  </a:cubicBezTo>
                  <a:cubicBezTo>
                    <a:pt x="3557137" y="649919"/>
                    <a:pt x="3578662" y="641727"/>
                    <a:pt x="3604571" y="653918"/>
                  </a:cubicBezTo>
                  <a:cubicBezTo>
                    <a:pt x="3629338" y="665541"/>
                    <a:pt x="3660771" y="662873"/>
                    <a:pt x="3688586" y="669160"/>
                  </a:cubicBezTo>
                  <a:cubicBezTo>
                    <a:pt x="3712020" y="674494"/>
                    <a:pt x="3734687" y="683068"/>
                    <a:pt x="3757358" y="691450"/>
                  </a:cubicBezTo>
                  <a:cubicBezTo>
                    <a:pt x="3788221" y="702881"/>
                    <a:pt x="3818700" y="714881"/>
                    <a:pt x="3852421" y="709167"/>
                  </a:cubicBezTo>
                  <a:cubicBezTo>
                    <a:pt x="3890714" y="702689"/>
                    <a:pt x="3917001" y="727073"/>
                    <a:pt x="3947104" y="743267"/>
                  </a:cubicBezTo>
                  <a:cubicBezTo>
                    <a:pt x="3967869" y="754316"/>
                    <a:pt x="3990538" y="762509"/>
                    <a:pt x="4013208" y="769367"/>
                  </a:cubicBezTo>
                  <a:cubicBezTo>
                    <a:pt x="4043497" y="778321"/>
                    <a:pt x="4074740" y="783655"/>
                    <a:pt x="4105222" y="792417"/>
                  </a:cubicBezTo>
                  <a:cubicBezTo>
                    <a:pt x="4151325" y="805561"/>
                    <a:pt x="4198001" y="815850"/>
                    <a:pt x="4246006" y="808610"/>
                  </a:cubicBezTo>
                  <a:cubicBezTo>
                    <a:pt x="4268105" y="805372"/>
                    <a:pt x="4288682" y="805561"/>
                    <a:pt x="4310779" y="810326"/>
                  </a:cubicBezTo>
                  <a:cubicBezTo>
                    <a:pt x="4346974" y="818136"/>
                    <a:pt x="4384123" y="819089"/>
                    <a:pt x="4413272" y="848235"/>
                  </a:cubicBezTo>
                  <a:cubicBezTo>
                    <a:pt x="4423558" y="858524"/>
                    <a:pt x="4442037" y="861190"/>
                    <a:pt x="4457087" y="866524"/>
                  </a:cubicBezTo>
                  <a:cubicBezTo>
                    <a:pt x="4474424" y="872812"/>
                    <a:pt x="4487186" y="869572"/>
                    <a:pt x="4496523" y="851284"/>
                  </a:cubicBezTo>
                  <a:cubicBezTo>
                    <a:pt x="4500713" y="843093"/>
                    <a:pt x="4512715" y="835091"/>
                    <a:pt x="4522050" y="833757"/>
                  </a:cubicBezTo>
                  <a:cubicBezTo>
                    <a:pt x="4550055" y="829757"/>
                    <a:pt x="4575773" y="835663"/>
                    <a:pt x="4602824" y="848618"/>
                  </a:cubicBezTo>
                  <a:cubicBezTo>
                    <a:pt x="4628161" y="860810"/>
                    <a:pt x="4659786" y="859476"/>
                    <a:pt x="4688553" y="864238"/>
                  </a:cubicBezTo>
                  <a:cubicBezTo>
                    <a:pt x="4708936" y="867668"/>
                    <a:pt x="4729321" y="874716"/>
                    <a:pt x="4749895" y="874716"/>
                  </a:cubicBezTo>
                  <a:cubicBezTo>
                    <a:pt x="4775424" y="874716"/>
                    <a:pt x="4800761" y="868620"/>
                    <a:pt x="4826480" y="866334"/>
                  </a:cubicBezTo>
                  <a:cubicBezTo>
                    <a:pt x="4846482" y="864430"/>
                    <a:pt x="4866867" y="865192"/>
                    <a:pt x="4886870" y="862906"/>
                  </a:cubicBezTo>
                  <a:cubicBezTo>
                    <a:pt x="4903254" y="861190"/>
                    <a:pt x="4919447" y="856810"/>
                    <a:pt x="4935639" y="853190"/>
                  </a:cubicBezTo>
                  <a:cubicBezTo>
                    <a:pt x="4941546" y="851856"/>
                    <a:pt x="4947452" y="846711"/>
                    <a:pt x="4952784" y="847473"/>
                  </a:cubicBezTo>
                  <a:cubicBezTo>
                    <a:pt x="5005745" y="855666"/>
                    <a:pt x="5043847" y="819089"/>
                    <a:pt x="5088617" y="802896"/>
                  </a:cubicBezTo>
                  <a:cubicBezTo>
                    <a:pt x="5135672" y="785749"/>
                    <a:pt x="5181204" y="759461"/>
                    <a:pt x="5233781" y="767271"/>
                  </a:cubicBezTo>
                  <a:cubicBezTo>
                    <a:pt x="5265596" y="772033"/>
                    <a:pt x="5296267" y="783083"/>
                    <a:pt x="5327893" y="789752"/>
                  </a:cubicBezTo>
                  <a:cubicBezTo>
                    <a:pt x="5339132" y="792038"/>
                    <a:pt x="5351705" y="791656"/>
                    <a:pt x="5362946" y="789370"/>
                  </a:cubicBezTo>
                  <a:cubicBezTo>
                    <a:pt x="5417240" y="778891"/>
                    <a:pt x="5470771" y="777367"/>
                    <a:pt x="5524115" y="794514"/>
                  </a:cubicBezTo>
                  <a:cubicBezTo>
                    <a:pt x="5533257" y="797372"/>
                    <a:pt x="5542974" y="800038"/>
                    <a:pt x="5552500" y="800038"/>
                  </a:cubicBezTo>
                  <a:cubicBezTo>
                    <a:pt x="5604697" y="800038"/>
                    <a:pt x="5655944" y="796038"/>
                    <a:pt x="5705857" y="777367"/>
                  </a:cubicBezTo>
                  <a:cubicBezTo>
                    <a:pt x="5722622" y="771080"/>
                    <a:pt x="5743006" y="775081"/>
                    <a:pt x="5761485" y="773557"/>
                  </a:cubicBezTo>
                  <a:cubicBezTo>
                    <a:pt x="5778629" y="772224"/>
                    <a:pt x="5796156" y="771653"/>
                    <a:pt x="5812731" y="767271"/>
                  </a:cubicBezTo>
                  <a:cubicBezTo>
                    <a:pt x="5836925" y="760795"/>
                    <a:pt x="5859404" y="760033"/>
                    <a:pt x="5884361" y="765747"/>
                  </a:cubicBezTo>
                  <a:cubicBezTo>
                    <a:pt x="5908174" y="771080"/>
                    <a:pt x="5933892" y="768415"/>
                    <a:pt x="5958660" y="768605"/>
                  </a:cubicBezTo>
                  <a:cubicBezTo>
                    <a:pt x="5986282" y="768795"/>
                    <a:pt x="6013906" y="768984"/>
                    <a:pt x="6041528" y="768033"/>
                  </a:cubicBezTo>
                  <a:cubicBezTo>
                    <a:pt x="6052579" y="767653"/>
                    <a:pt x="6065151" y="760033"/>
                    <a:pt x="6074297" y="763081"/>
                  </a:cubicBezTo>
                  <a:cubicBezTo>
                    <a:pt x="6103824" y="773366"/>
                    <a:pt x="6133353" y="760985"/>
                    <a:pt x="6162880" y="766509"/>
                  </a:cubicBezTo>
                  <a:cubicBezTo>
                    <a:pt x="6177360" y="769367"/>
                    <a:pt x="6193743" y="761557"/>
                    <a:pt x="6209364" y="760795"/>
                  </a:cubicBezTo>
                  <a:cubicBezTo>
                    <a:pt x="6234892" y="759461"/>
                    <a:pt x="6260419" y="760033"/>
                    <a:pt x="6285948" y="759651"/>
                  </a:cubicBezTo>
                  <a:cubicBezTo>
                    <a:pt x="6294330" y="759461"/>
                    <a:pt x="6302523" y="758699"/>
                    <a:pt x="6310905" y="758316"/>
                  </a:cubicBezTo>
                  <a:cubicBezTo>
                    <a:pt x="6318335" y="757936"/>
                    <a:pt x="6326145" y="756222"/>
                    <a:pt x="6333194" y="757554"/>
                  </a:cubicBezTo>
                  <a:cubicBezTo>
                    <a:pt x="6358723" y="762318"/>
                    <a:pt x="6383869" y="770129"/>
                    <a:pt x="6409586" y="773177"/>
                  </a:cubicBezTo>
                  <a:cubicBezTo>
                    <a:pt x="6431875" y="775843"/>
                    <a:pt x="6454928" y="772224"/>
                    <a:pt x="6477407" y="774129"/>
                  </a:cubicBezTo>
                  <a:cubicBezTo>
                    <a:pt x="6517032" y="777367"/>
                    <a:pt x="6556657" y="783083"/>
                    <a:pt x="6596283" y="786703"/>
                  </a:cubicBezTo>
                  <a:cubicBezTo>
                    <a:pt x="6604857" y="787465"/>
                    <a:pt x="6613809" y="782701"/>
                    <a:pt x="6622573" y="782321"/>
                  </a:cubicBezTo>
                  <a:cubicBezTo>
                    <a:pt x="6650006" y="781369"/>
                    <a:pt x="6677439" y="781177"/>
                    <a:pt x="6704872" y="780607"/>
                  </a:cubicBezTo>
                  <a:cubicBezTo>
                    <a:pt x="6720493" y="780415"/>
                    <a:pt x="6736305" y="780987"/>
                    <a:pt x="6751738" y="779273"/>
                  </a:cubicBezTo>
                  <a:cubicBezTo>
                    <a:pt x="6772120" y="776987"/>
                    <a:pt x="6790599" y="773557"/>
                    <a:pt x="6809650" y="788417"/>
                  </a:cubicBezTo>
                  <a:cubicBezTo>
                    <a:pt x="6816984" y="794180"/>
                    <a:pt x="6824819" y="797942"/>
                    <a:pt x="6832976" y="800428"/>
                  </a:cubicBez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
        <p:nvSpPr>
          <p:cNvPr id="3" name="Content Placeholder 2">
            <a:extLst>
              <a:ext uri="{FF2B5EF4-FFF2-40B4-BE49-F238E27FC236}">
                <a16:creationId xmlns:a16="http://schemas.microsoft.com/office/drawing/2014/main" id="{0C6E4A6C-6CFD-C54F-9518-022E7D985062}"/>
              </a:ext>
            </a:extLst>
          </p:cNvPr>
          <p:cNvSpPr>
            <a:spLocks noGrp="1"/>
          </p:cNvSpPr>
          <p:nvPr>
            <p:ph idx="1"/>
          </p:nvPr>
        </p:nvSpPr>
        <p:spPr>
          <a:xfrm>
            <a:off x="762000" y="2950930"/>
            <a:ext cx="4400549" cy="3167019"/>
          </a:xfrm>
        </p:spPr>
        <p:txBody>
          <a:bodyPr anchor="t">
            <a:noAutofit/>
          </a:bodyPr>
          <a:lstStyle/>
          <a:p>
            <a:r>
              <a:rPr lang="en-US" sz="2600" dirty="0"/>
              <a:t>Water limitation was stressful</a:t>
            </a:r>
          </a:p>
          <a:p>
            <a:r>
              <a:rPr lang="en-US" sz="2600" dirty="0"/>
              <a:t>N effects are subtle</a:t>
            </a:r>
          </a:p>
          <a:p>
            <a:r>
              <a:rPr lang="en-US" sz="2600" dirty="0" err="1"/>
              <a:t>Drydown</a:t>
            </a:r>
            <a:r>
              <a:rPr lang="en-US" sz="2600" dirty="0"/>
              <a:t> didn’t change shoot water potential.</a:t>
            </a:r>
          </a:p>
          <a:p>
            <a:r>
              <a:rPr lang="en-US" sz="2600" dirty="0"/>
              <a:t>Gene expression data coming soon</a:t>
            </a:r>
          </a:p>
        </p:txBody>
      </p:sp>
    </p:spTree>
    <p:extLst>
      <p:ext uri="{BB962C8B-B14F-4D97-AF65-F5344CB8AC3E}">
        <p14:creationId xmlns:p14="http://schemas.microsoft.com/office/powerpoint/2010/main" val="28933946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t>Communities</a:t>
              </a:r>
              <a:endParaRPr lang="en-US" sz="3300" kern="1200" dirty="0"/>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
        <p:nvSpPr>
          <p:cNvPr id="59" name="TextBox 58">
            <a:extLst>
              <a:ext uri="{FF2B5EF4-FFF2-40B4-BE49-F238E27FC236}">
                <a16:creationId xmlns:a16="http://schemas.microsoft.com/office/drawing/2014/main" id="{6B73018D-BFAC-9D4E-8F18-2A23999D56FC}"/>
              </a:ext>
            </a:extLst>
          </p:cNvPr>
          <p:cNvSpPr txBox="1"/>
          <p:nvPr/>
        </p:nvSpPr>
        <p:spPr>
          <a:xfrm>
            <a:off x="4504457" y="2427412"/>
            <a:ext cx="3255756" cy="1200329"/>
          </a:xfrm>
          <a:prstGeom prst="rect">
            <a:avLst/>
          </a:prstGeom>
          <a:solidFill>
            <a:schemeClr val="bg1"/>
          </a:solidFill>
        </p:spPr>
        <p:txBody>
          <a:bodyPr wrap="square" rtlCol="0">
            <a:spAutoFit/>
          </a:bodyPr>
          <a:lstStyle/>
          <a:p>
            <a:pPr algn="ctr"/>
            <a:r>
              <a:rPr lang="en-US" sz="2400" dirty="0"/>
              <a:t>Plants have imperfect control over fungi</a:t>
            </a:r>
          </a:p>
        </p:txBody>
      </p:sp>
      <p:sp>
        <p:nvSpPr>
          <p:cNvPr id="61" name="TextBox 60">
            <a:extLst>
              <a:ext uri="{FF2B5EF4-FFF2-40B4-BE49-F238E27FC236}">
                <a16:creationId xmlns:a16="http://schemas.microsoft.com/office/drawing/2014/main" id="{08CDB569-37A6-C94A-AAF0-90609680181C}"/>
              </a:ext>
            </a:extLst>
          </p:cNvPr>
          <p:cNvSpPr txBox="1"/>
          <p:nvPr/>
        </p:nvSpPr>
        <p:spPr>
          <a:xfrm>
            <a:off x="4400657" y="4020233"/>
            <a:ext cx="3405431" cy="830997"/>
          </a:xfrm>
          <a:prstGeom prst="rect">
            <a:avLst/>
          </a:prstGeom>
          <a:solidFill>
            <a:schemeClr val="bg1"/>
          </a:solidFill>
        </p:spPr>
        <p:txBody>
          <a:bodyPr wrap="square" rtlCol="0">
            <a:spAutoFit/>
          </a:bodyPr>
          <a:lstStyle/>
          <a:p>
            <a:pPr algn="ctr"/>
            <a:r>
              <a:rPr lang="en-US" sz="2400" dirty="0"/>
              <a:t>C and N aren’t everything</a:t>
            </a:r>
          </a:p>
        </p:txBody>
      </p:sp>
      <p:sp>
        <p:nvSpPr>
          <p:cNvPr id="62" name="TextBox 61">
            <a:extLst>
              <a:ext uri="{FF2B5EF4-FFF2-40B4-BE49-F238E27FC236}">
                <a16:creationId xmlns:a16="http://schemas.microsoft.com/office/drawing/2014/main" id="{B5693161-435A-1742-9E48-C5C2B92564A0}"/>
              </a:ext>
            </a:extLst>
          </p:cNvPr>
          <p:cNvSpPr txBox="1"/>
          <p:nvPr/>
        </p:nvSpPr>
        <p:spPr>
          <a:xfrm>
            <a:off x="3065224" y="2127301"/>
            <a:ext cx="3255756" cy="1200329"/>
          </a:xfrm>
          <a:prstGeom prst="rect">
            <a:avLst/>
          </a:prstGeom>
          <a:solidFill>
            <a:schemeClr val="bg1"/>
          </a:solidFill>
        </p:spPr>
        <p:txBody>
          <a:bodyPr wrap="square" rtlCol="0">
            <a:spAutoFit/>
          </a:bodyPr>
          <a:lstStyle/>
          <a:p>
            <a:pPr algn="ctr"/>
            <a:r>
              <a:rPr lang="en-US" sz="2400" dirty="0"/>
              <a:t>Fungal effects strongly context-dependent</a:t>
            </a:r>
          </a:p>
        </p:txBody>
      </p:sp>
      <p:sp>
        <p:nvSpPr>
          <p:cNvPr id="64" name="TextBox 63">
            <a:extLst>
              <a:ext uri="{FF2B5EF4-FFF2-40B4-BE49-F238E27FC236}">
                <a16:creationId xmlns:a16="http://schemas.microsoft.com/office/drawing/2014/main" id="{6395BF25-DA02-BD44-BDF7-90EAD18E04CC}"/>
              </a:ext>
            </a:extLst>
          </p:cNvPr>
          <p:cNvSpPr txBox="1"/>
          <p:nvPr/>
        </p:nvSpPr>
        <p:spPr>
          <a:xfrm>
            <a:off x="3022620" y="3683182"/>
            <a:ext cx="3405431" cy="1200329"/>
          </a:xfrm>
          <a:prstGeom prst="rect">
            <a:avLst/>
          </a:prstGeom>
          <a:solidFill>
            <a:schemeClr val="bg1"/>
          </a:solidFill>
        </p:spPr>
        <p:txBody>
          <a:bodyPr wrap="square" rtlCol="0">
            <a:spAutoFit/>
          </a:bodyPr>
          <a:lstStyle/>
          <a:p>
            <a:pPr algn="ctr"/>
            <a:r>
              <a:rPr lang="en-US" sz="2400" dirty="0"/>
              <a:t>Complex interplay of environment, physiology</a:t>
            </a:r>
          </a:p>
        </p:txBody>
      </p:sp>
    </p:spTree>
    <p:extLst>
      <p:ext uri="{BB962C8B-B14F-4D97-AF65-F5344CB8AC3E}">
        <p14:creationId xmlns:p14="http://schemas.microsoft.com/office/powerpoint/2010/main" val="649559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1" nodeType="clickEffect">
                                  <p:stCondLst>
                                    <p:cond delay="0"/>
                                  </p:stCondLst>
                                  <p:childTnLst>
                                    <p:set>
                                      <p:cBhvr>
                                        <p:cTn id="14" dur="1" fill="hold">
                                          <p:stCondLst>
                                            <p:cond delay="0"/>
                                          </p:stCondLst>
                                        </p:cTn>
                                        <p:tgtEl>
                                          <p:spTgt spid="59"/>
                                        </p:tgtEl>
                                        <p:attrNameLst>
                                          <p:attrName>style.visibility</p:attrName>
                                        </p:attrNameLst>
                                      </p:cBhvr>
                                      <p:to>
                                        <p:strVal val="hidden"/>
                                      </p:to>
                                    </p:set>
                                  </p:childTnLst>
                                </p:cTn>
                              </p:par>
                              <p:par>
                                <p:cTn id="15" presetID="1" presetClass="exit" presetSubtype="0" fill="hold" grpId="1" nodeType="withEffect">
                                  <p:stCondLst>
                                    <p:cond delay="0"/>
                                  </p:stCondLst>
                                  <p:childTnLst>
                                    <p:set>
                                      <p:cBhvr>
                                        <p:cTn id="16" dur="1" fill="hold">
                                          <p:stCondLst>
                                            <p:cond delay="0"/>
                                          </p:stCondLst>
                                        </p:cTn>
                                        <p:tgtEl>
                                          <p:spTgt spid="6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6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animBg="1"/>
      <p:bldP spid="59" grpId="1" animBg="1"/>
      <p:bldP spid="61" grpId="0" animBg="1"/>
      <p:bldP spid="61" grpId="1" animBg="1"/>
      <p:bldP spid="62" grpId="0" animBg="1"/>
      <p:bldP spid="6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9B99C-8B9C-0A47-8D62-0C9C7EDC6BB6}"/>
              </a:ext>
            </a:extLst>
          </p:cNvPr>
          <p:cNvSpPr>
            <a:spLocks noGrp="1"/>
          </p:cNvSpPr>
          <p:nvPr>
            <p:ph type="title"/>
          </p:nvPr>
        </p:nvSpPr>
        <p:spPr>
          <a:xfrm>
            <a:off x="762001" y="1524001"/>
            <a:ext cx="3047999" cy="3810000"/>
          </a:xfrm>
        </p:spPr>
        <p:txBody>
          <a:bodyPr anchor="b">
            <a:normAutofit/>
          </a:bodyPr>
          <a:lstStyle/>
          <a:p>
            <a:r>
              <a:rPr lang="en-US" dirty="0"/>
              <a:t>Goals</a:t>
            </a:r>
          </a:p>
        </p:txBody>
      </p:sp>
      <p:graphicFrame>
        <p:nvGraphicFramePr>
          <p:cNvPr id="5" name="Content Placeholder 2">
            <a:extLst>
              <a:ext uri="{FF2B5EF4-FFF2-40B4-BE49-F238E27FC236}">
                <a16:creationId xmlns:a16="http://schemas.microsoft.com/office/drawing/2014/main" id="{22110468-9ABE-1F2D-A10E-EDB6ED8A9C16}"/>
              </a:ext>
            </a:extLst>
          </p:cNvPr>
          <p:cNvGraphicFramePr>
            <a:graphicFrameLocks noGrp="1"/>
          </p:cNvGraphicFramePr>
          <p:nvPr>
            <p:ph idx="1"/>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71939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FD21081F-0AC5-8347-AF74-2E045827C53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B79E2763-3168-8942-BB7A-5A7F22A9BBE4}"/>
                                            </p:graphic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
                                            <p:graphicEl>
                                              <a:dgm id="{C11F995F-61D0-4F4B-81FF-FC155BEDD9CD}"/>
                                            </p:graphic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graphicEl>
                                              <a:dgm id="{6A2158E7-108B-F64E-BB28-F828FC1D5C32}"/>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t>Communities</a:t>
              </a:r>
              <a:endParaRPr lang="en-US" sz="3300" kern="1200" dirty="0"/>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
        <p:nvSpPr>
          <p:cNvPr id="6" name="TextBox 5">
            <a:extLst>
              <a:ext uri="{FF2B5EF4-FFF2-40B4-BE49-F238E27FC236}">
                <a16:creationId xmlns:a16="http://schemas.microsoft.com/office/drawing/2014/main" id="{E9817B54-F315-0549-9C38-D59164C80158}"/>
              </a:ext>
            </a:extLst>
          </p:cNvPr>
          <p:cNvSpPr txBox="1"/>
          <p:nvPr/>
        </p:nvSpPr>
        <p:spPr>
          <a:xfrm>
            <a:off x="983198" y="6165312"/>
            <a:ext cx="10445488" cy="461665"/>
          </a:xfrm>
          <a:prstGeom prst="rect">
            <a:avLst/>
          </a:prstGeom>
          <a:noFill/>
        </p:spPr>
        <p:txBody>
          <a:bodyPr wrap="none" rtlCol="0">
            <a:spAutoFit/>
          </a:bodyPr>
          <a:lstStyle/>
          <a:p>
            <a:r>
              <a:rPr lang="en-US" sz="2400" dirty="0"/>
              <a:t>Contact me at UC Davis starting July 2022! </a:t>
            </a:r>
            <a:r>
              <a:rPr lang="en-US" sz="2400" dirty="0" err="1"/>
              <a:t>lmbogar@ucdavis.edu</a:t>
            </a:r>
            <a:endParaRPr lang="en-US" sz="2400" dirty="0"/>
          </a:p>
        </p:txBody>
      </p:sp>
    </p:spTree>
    <p:extLst>
      <p:ext uri="{BB962C8B-B14F-4D97-AF65-F5344CB8AC3E}">
        <p14:creationId xmlns:p14="http://schemas.microsoft.com/office/powerpoint/2010/main" val="820884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74C3FB3-D74E-6A44-BE1A-A6C6A0A08503}"/>
              </a:ext>
            </a:extLst>
          </p:cNvPr>
          <p:cNvSpPr>
            <a:spLocks noGrp="1"/>
          </p:cNvSpPr>
          <p:nvPr>
            <p:ph type="title"/>
          </p:nvPr>
        </p:nvSpPr>
        <p:spPr/>
        <p:txBody>
          <a:bodyPr/>
          <a:lstStyle/>
          <a:p>
            <a:r>
              <a:rPr lang="en-US" dirty="0"/>
              <a:t>Extra slides and plots</a:t>
            </a:r>
          </a:p>
        </p:txBody>
      </p:sp>
      <p:sp>
        <p:nvSpPr>
          <p:cNvPr id="5" name="Text Placeholder 4">
            <a:extLst>
              <a:ext uri="{FF2B5EF4-FFF2-40B4-BE49-F238E27FC236}">
                <a16:creationId xmlns:a16="http://schemas.microsoft.com/office/drawing/2014/main" id="{242D5A0D-68BB-E142-A4A3-5100B9A02DFC}"/>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91564377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0BB07B4-8756-4AE5-A848-6EA4FA2ED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Content Placeholder 17" descr="A dirt road in a forest&#10;&#10;Description automatically generated with medium confidence">
            <a:extLst>
              <a:ext uri="{FF2B5EF4-FFF2-40B4-BE49-F238E27FC236}">
                <a16:creationId xmlns:a16="http://schemas.microsoft.com/office/drawing/2014/main" id="{40AA5D58-BE36-BA42-8885-9AC73790E69A}"/>
              </a:ext>
            </a:extLst>
          </p:cNvPr>
          <p:cNvPicPr>
            <a:picLocks noGrp="1" noChangeAspect="1"/>
          </p:cNvPicPr>
          <p:nvPr>
            <p:ph idx="1"/>
          </p:nvPr>
        </p:nvPicPr>
        <p:blipFill>
          <a:blip r:embed="rId2"/>
          <a:stretch>
            <a:fillRect/>
          </a:stretch>
        </p:blipFill>
        <p:spPr>
          <a:xfrm>
            <a:off x="-8410" y="-437321"/>
            <a:ext cx="12200410" cy="9150308"/>
          </a:xfrm>
        </p:spPr>
      </p:pic>
      <p:sp>
        <p:nvSpPr>
          <p:cNvPr id="6" name="Title 4">
            <a:extLst>
              <a:ext uri="{FF2B5EF4-FFF2-40B4-BE49-F238E27FC236}">
                <a16:creationId xmlns:a16="http://schemas.microsoft.com/office/drawing/2014/main" id="{533F75CD-3199-4846-8D3A-E2632911A348}"/>
              </a:ext>
            </a:extLst>
          </p:cNvPr>
          <p:cNvSpPr>
            <a:spLocks noGrp="1"/>
          </p:cNvSpPr>
          <p:nvPr>
            <p:ph type="title"/>
          </p:nvPr>
        </p:nvSpPr>
        <p:spPr>
          <a:xfrm>
            <a:off x="-4205" y="769938"/>
            <a:ext cx="12192000" cy="1143000"/>
          </a:xfrm>
          <a:solidFill>
            <a:schemeClr val="bg1"/>
          </a:solidFill>
        </p:spPr>
        <p:txBody>
          <a:bodyPr anchor="ctr">
            <a:normAutofit/>
          </a:bodyPr>
          <a:lstStyle/>
          <a:p>
            <a:pPr algn="ctr"/>
            <a:r>
              <a:rPr lang="en-US" dirty="0"/>
              <a:t>Plants and fungi: an essential symbiotic system</a:t>
            </a:r>
          </a:p>
        </p:txBody>
      </p:sp>
    </p:spTree>
    <p:extLst>
      <p:ext uri="{BB962C8B-B14F-4D97-AF65-F5344CB8AC3E}">
        <p14:creationId xmlns:p14="http://schemas.microsoft.com/office/powerpoint/2010/main" val="286340976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B8EE26-8ED6-354B-9B3F-B542B8A26146}"/>
              </a:ext>
            </a:extLst>
          </p:cNvPr>
          <p:cNvSpPr>
            <a:spLocks noGrp="1"/>
          </p:cNvSpPr>
          <p:nvPr>
            <p:ph type="title"/>
          </p:nvPr>
        </p:nvSpPr>
        <p:spPr/>
        <p:txBody>
          <a:bodyPr>
            <a:normAutofit fontScale="90000"/>
          </a:bodyPr>
          <a:lstStyle/>
          <a:p>
            <a:r>
              <a:rPr lang="en-US" dirty="0"/>
              <a:t>Does the environment shift symbiotic function?</a:t>
            </a:r>
          </a:p>
        </p:txBody>
      </p:sp>
      <p:pic>
        <p:nvPicPr>
          <p:cNvPr id="9" name="Content Placeholder 8">
            <a:extLst>
              <a:ext uri="{FF2B5EF4-FFF2-40B4-BE49-F238E27FC236}">
                <a16:creationId xmlns:a16="http://schemas.microsoft.com/office/drawing/2014/main" id="{6D250CF0-609F-6F44-8EDB-9D480030779F}"/>
              </a:ext>
            </a:extLst>
          </p:cNvPr>
          <p:cNvPicPr>
            <a:picLocks noGrp="1" noChangeAspect="1"/>
          </p:cNvPicPr>
          <p:nvPr>
            <p:ph idx="1"/>
          </p:nvPr>
        </p:nvPicPr>
        <p:blipFill>
          <a:blip r:embed="rId2"/>
          <a:stretch>
            <a:fillRect/>
          </a:stretch>
        </p:blipFill>
        <p:spPr>
          <a:xfrm>
            <a:off x="3352800" y="2305844"/>
            <a:ext cx="5486400" cy="3390900"/>
          </a:xfrm>
          <a:solidFill>
            <a:schemeClr val="tx2"/>
          </a:solidFill>
        </p:spPr>
      </p:pic>
    </p:spTree>
    <p:extLst>
      <p:ext uri="{BB962C8B-B14F-4D97-AF65-F5344CB8AC3E}">
        <p14:creationId xmlns:p14="http://schemas.microsoft.com/office/powerpoint/2010/main" val="6302095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9" name="Rectangle 1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4EC3AF0F-8BF6-5F4D-A119-09765BB80119}"/>
              </a:ext>
            </a:extLst>
          </p:cNvPr>
          <p:cNvSpPr>
            <a:spLocks noGrp="1"/>
          </p:cNvSpPr>
          <p:nvPr>
            <p:ph type="title"/>
          </p:nvPr>
        </p:nvSpPr>
        <p:spPr>
          <a:xfrm>
            <a:off x="762000" y="762000"/>
            <a:ext cx="3810001" cy="2025649"/>
          </a:xfrm>
        </p:spPr>
        <p:txBody>
          <a:bodyPr vert="horz" lIns="91440" tIns="45720" rIns="91440" bIns="45720" rtlCol="0" anchor="b" anchorCtr="0">
            <a:normAutofit/>
          </a:bodyPr>
          <a:lstStyle/>
          <a:p>
            <a:r>
              <a:rPr lang="en-US" sz="3400"/>
              <a:t>Delayed water potential measurements are artificially low</a:t>
            </a:r>
          </a:p>
        </p:txBody>
      </p:sp>
      <p:pic>
        <p:nvPicPr>
          <p:cNvPr id="7" name="Content Placeholder 6">
            <a:extLst>
              <a:ext uri="{FF2B5EF4-FFF2-40B4-BE49-F238E27FC236}">
                <a16:creationId xmlns:a16="http://schemas.microsoft.com/office/drawing/2014/main" id="{B9E5F811-6BC8-C945-8745-0CCCF7DB6226}"/>
              </a:ext>
            </a:extLst>
          </p:cNvPr>
          <p:cNvPicPr>
            <a:picLocks noChangeAspect="1"/>
          </p:cNvPicPr>
          <p:nvPr/>
        </p:nvPicPr>
        <p:blipFill>
          <a:blip r:embed="rId2"/>
          <a:stretch>
            <a:fillRect/>
          </a:stretch>
        </p:blipFill>
        <p:spPr>
          <a:xfrm>
            <a:off x="5334000" y="1544319"/>
            <a:ext cx="6096000" cy="3769360"/>
          </a:xfrm>
          <a:prstGeom prst="rect">
            <a:avLst/>
          </a:prstGeom>
          <a:solidFill>
            <a:schemeClr val="tx2"/>
          </a:solidFill>
        </p:spPr>
      </p:pic>
      <p:sp>
        <p:nvSpPr>
          <p:cNvPr id="16" name="Content Placeholder 15">
            <a:extLst>
              <a:ext uri="{FF2B5EF4-FFF2-40B4-BE49-F238E27FC236}">
                <a16:creationId xmlns:a16="http://schemas.microsoft.com/office/drawing/2014/main" id="{88F99A25-AC4E-3425-616B-36F07094C950}"/>
              </a:ext>
            </a:extLst>
          </p:cNvPr>
          <p:cNvSpPr>
            <a:spLocks noGrp="1"/>
          </p:cNvSpPr>
          <p:nvPr>
            <p:ph idx="1"/>
          </p:nvPr>
        </p:nvSpPr>
        <p:spPr>
          <a:xfrm>
            <a:off x="762001" y="3047999"/>
            <a:ext cx="3810000" cy="3048001"/>
          </a:xfrm>
        </p:spPr>
        <p:txBody>
          <a:bodyPr>
            <a:normAutofit/>
          </a:bodyPr>
          <a:lstStyle/>
          <a:p>
            <a:endParaRPr lang="en-US"/>
          </a:p>
        </p:txBody>
      </p:sp>
    </p:spTree>
    <p:extLst>
      <p:ext uri="{BB962C8B-B14F-4D97-AF65-F5344CB8AC3E}">
        <p14:creationId xmlns:p14="http://schemas.microsoft.com/office/powerpoint/2010/main" val="34031617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9E5371D-53D2-1444-A64E-BA15282670FF}"/>
              </a:ext>
            </a:extLst>
          </p:cNvPr>
          <p:cNvSpPr>
            <a:spLocks noGrp="1"/>
          </p:cNvSpPr>
          <p:nvPr>
            <p:ph type="title"/>
          </p:nvPr>
        </p:nvSpPr>
        <p:spPr>
          <a:xfrm>
            <a:off x="762000" y="762000"/>
            <a:ext cx="3810001" cy="2025649"/>
          </a:xfrm>
        </p:spPr>
        <p:txBody>
          <a:bodyPr anchor="b">
            <a:normAutofit/>
          </a:bodyPr>
          <a:lstStyle/>
          <a:p>
            <a:r>
              <a:rPr lang="en-US" sz="3400"/>
              <a:t>Do fungi shift the plant’s relationship with soil water?</a:t>
            </a:r>
          </a:p>
        </p:txBody>
      </p:sp>
      <p:pic>
        <p:nvPicPr>
          <p:cNvPr id="5" name="Content Placeholder 4">
            <a:extLst>
              <a:ext uri="{FF2B5EF4-FFF2-40B4-BE49-F238E27FC236}">
                <a16:creationId xmlns:a16="http://schemas.microsoft.com/office/drawing/2014/main" id="{18BB1795-D12E-5045-9975-6E793681D014}"/>
              </a:ext>
            </a:extLst>
          </p:cNvPr>
          <p:cNvPicPr>
            <a:picLocks noChangeAspect="1"/>
          </p:cNvPicPr>
          <p:nvPr/>
        </p:nvPicPr>
        <p:blipFill>
          <a:blip r:embed="rId2"/>
          <a:stretch>
            <a:fillRect/>
          </a:stretch>
        </p:blipFill>
        <p:spPr>
          <a:xfrm>
            <a:off x="5334000" y="1544319"/>
            <a:ext cx="6096000" cy="3769360"/>
          </a:xfrm>
          <a:prstGeom prst="rect">
            <a:avLst/>
          </a:prstGeom>
          <a:solidFill>
            <a:schemeClr val="tx2"/>
          </a:solidFill>
        </p:spPr>
      </p:pic>
      <p:sp>
        <p:nvSpPr>
          <p:cNvPr id="9" name="Content Placeholder 8">
            <a:extLst>
              <a:ext uri="{FF2B5EF4-FFF2-40B4-BE49-F238E27FC236}">
                <a16:creationId xmlns:a16="http://schemas.microsoft.com/office/drawing/2014/main" id="{A0904A56-7CED-7DD1-7DC4-16B89102C13B}"/>
              </a:ext>
            </a:extLst>
          </p:cNvPr>
          <p:cNvSpPr>
            <a:spLocks noGrp="1"/>
          </p:cNvSpPr>
          <p:nvPr>
            <p:ph idx="1"/>
          </p:nvPr>
        </p:nvSpPr>
        <p:spPr>
          <a:xfrm>
            <a:off x="762001" y="3047999"/>
            <a:ext cx="3810000" cy="3048001"/>
          </a:xfrm>
        </p:spPr>
        <p:txBody>
          <a:bodyPr>
            <a:normAutofit/>
          </a:bodyPr>
          <a:lstStyle/>
          <a:p>
            <a:endParaRPr lang="en-US"/>
          </a:p>
        </p:txBody>
      </p:sp>
    </p:spTree>
    <p:extLst>
      <p:ext uri="{BB962C8B-B14F-4D97-AF65-F5344CB8AC3E}">
        <p14:creationId xmlns:p14="http://schemas.microsoft.com/office/powerpoint/2010/main" val="42837522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accent1"/>
                  </a:solidFill>
                </a:rPr>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accent1"/>
                  </a:solidFill>
                </a:rPr>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solidFill>
                    <a:schemeClr val="tx1"/>
                  </a:solidFill>
                </a:rPr>
                <a:t>Communities</a:t>
              </a:r>
              <a:endParaRPr lang="en-US" sz="3300" kern="1200" dirty="0">
                <a:solidFill>
                  <a:schemeClr val="tx1"/>
                </a:solidFill>
              </a:endParaRPr>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
        <p:nvSpPr>
          <p:cNvPr id="59" name="Oval 58">
            <a:extLst>
              <a:ext uri="{FF2B5EF4-FFF2-40B4-BE49-F238E27FC236}">
                <a16:creationId xmlns:a16="http://schemas.microsoft.com/office/drawing/2014/main" id="{1F2C3E0C-AD95-F749-9939-256D83102344}"/>
              </a:ext>
            </a:extLst>
          </p:cNvPr>
          <p:cNvSpPr/>
          <p:nvPr/>
        </p:nvSpPr>
        <p:spPr>
          <a:xfrm>
            <a:off x="1554576" y="2319956"/>
            <a:ext cx="2498974" cy="2498974"/>
          </a:xfrm>
          <a:prstGeom prst="ellipse">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BBDF7C76-D1BD-364E-A314-CCDE913BA710}"/>
              </a:ext>
            </a:extLst>
          </p:cNvPr>
          <p:cNvSpPr/>
          <p:nvPr/>
        </p:nvSpPr>
        <p:spPr>
          <a:xfrm>
            <a:off x="4820833" y="2300304"/>
            <a:ext cx="2538278" cy="2538278"/>
          </a:xfrm>
          <a:prstGeom prst="ellipse">
            <a:avLst/>
          </a:prstGeom>
          <a:solidFill>
            <a:schemeClr val="accent1">
              <a:alpha val="6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979633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picture containing outdoor, tree, grass, plant&#10;&#10;Description automatically generated">
            <a:extLst>
              <a:ext uri="{FF2B5EF4-FFF2-40B4-BE49-F238E27FC236}">
                <a16:creationId xmlns:a16="http://schemas.microsoft.com/office/drawing/2014/main" id="{55C4719C-33CA-8C4A-B62F-2CFDA135E24C}"/>
              </a:ext>
            </a:extLst>
          </p:cNvPr>
          <p:cNvPicPr>
            <a:picLocks noChangeAspect="1"/>
          </p:cNvPicPr>
          <p:nvPr/>
        </p:nvPicPr>
        <p:blipFill rotWithShape="1">
          <a:blip r:embed="rId2"/>
          <a:srcRect r="1" b="24998"/>
          <a:stretch/>
        </p:blipFill>
        <p:spPr>
          <a:xfrm rot="10800000">
            <a:off x="20" y="10"/>
            <a:ext cx="12191435" cy="6857989"/>
          </a:xfrm>
          <a:prstGeom prst="rect">
            <a:avLst/>
          </a:prstGeom>
        </p:spPr>
      </p:pic>
      <p:sp>
        <p:nvSpPr>
          <p:cNvPr id="2" name="Title 1">
            <a:extLst>
              <a:ext uri="{FF2B5EF4-FFF2-40B4-BE49-F238E27FC236}">
                <a16:creationId xmlns:a16="http://schemas.microsoft.com/office/drawing/2014/main" id="{F862C2C5-E41E-0F4E-8452-B27BE29C98D5}"/>
              </a:ext>
            </a:extLst>
          </p:cNvPr>
          <p:cNvSpPr>
            <a:spLocks noGrp="1"/>
          </p:cNvSpPr>
          <p:nvPr>
            <p:ph type="title"/>
          </p:nvPr>
        </p:nvSpPr>
        <p:spPr>
          <a:xfrm>
            <a:off x="762000" y="3320798"/>
            <a:ext cx="10668000" cy="1985963"/>
          </a:xfrm>
        </p:spPr>
        <p:txBody>
          <a:bodyPr vert="horz" lIns="91440" tIns="45720" rIns="91440" bIns="45720" rtlCol="0" anchor="b" anchorCtr="0">
            <a:normAutofit/>
          </a:bodyPr>
          <a:lstStyle/>
          <a:p>
            <a:pPr algn="ctr"/>
            <a:r>
              <a:rPr lang="en-US" sz="6800">
                <a:solidFill>
                  <a:srgbClr val="FFFFFF"/>
                </a:solidFill>
              </a:rPr>
              <a:t>Oaks on a warming coast</a:t>
            </a:r>
          </a:p>
        </p:txBody>
      </p:sp>
      <p:sp>
        <p:nvSpPr>
          <p:cNvPr id="3" name="Text Placeholder 2">
            <a:extLst>
              <a:ext uri="{FF2B5EF4-FFF2-40B4-BE49-F238E27FC236}">
                <a16:creationId xmlns:a16="http://schemas.microsoft.com/office/drawing/2014/main" id="{47828700-DA4E-554E-AF9E-FEFD0DFD90DE}"/>
              </a:ext>
            </a:extLst>
          </p:cNvPr>
          <p:cNvSpPr>
            <a:spLocks noGrp="1"/>
          </p:cNvSpPr>
          <p:nvPr>
            <p:ph type="body" idx="1"/>
          </p:nvPr>
        </p:nvSpPr>
        <p:spPr>
          <a:xfrm>
            <a:off x="762000" y="5516561"/>
            <a:ext cx="10668000" cy="939844"/>
          </a:xfrm>
        </p:spPr>
        <p:txBody>
          <a:bodyPr vert="horz" lIns="91440" tIns="45720" rIns="91440" bIns="45720" rtlCol="0">
            <a:normAutofit/>
          </a:bodyPr>
          <a:lstStyle/>
          <a:p>
            <a:pPr algn="ctr"/>
            <a:r>
              <a:rPr lang="en-US" dirty="0">
                <a:solidFill>
                  <a:srgbClr val="FFFFFF"/>
                </a:solidFill>
              </a:rPr>
              <a:t>Can fungal communities improve seedling drought response?</a:t>
            </a:r>
          </a:p>
          <a:p>
            <a:pPr algn="ctr"/>
            <a:r>
              <a:rPr lang="en-US" dirty="0">
                <a:solidFill>
                  <a:srgbClr val="FFFFFF"/>
                </a:solidFill>
              </a:rPr>
              <a:t>(Ronja Keeley undergraduate thesis) </a:t>
            </a:r>
          </a:p>
        </p:txBody>
      </p:sp>
    </p:spTree>
    <p:extLst>
      <p:ext uri="{BB962C8B-B14F-4D97-AF65-F5344CB8AC3E}">
        <p14:creationId xmlns:p14="http://schemas.microsoft.com/office/powerpoint/2010/main" val="112805966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1DC2-B616-154C-ACAE-8913CD484662}"/>
              </a:ext>
            </a:extLst>
          </p:cNvPr>
          <p:cNvSpPr>
            <a:spLocks noGrp="1"/>
          </p:cNvSpPr>
          <p:nvPr>
            <p:ph type="title"/>
          </p:nvPr>
        </p:nvSpPr>
        <p:spPr>
          <a:xfrm>
            <a:off x="762000" y="762000"/>
            <a:ext cx="3810001" cy="2025649"/>
          </a:xfrm>
        </p:spPr>
        <p:txBody>
          <a:bodyPr anchor="b">
            <a:normAutofit/>
          </a:bodyPr>
          <a:lstStyle/>
          <a:p>
            <a:r>
              <a:rPr lang="en-US" sz="3400"/>
              <a:t>Arid and mesic oak fungi have different functional traits</a:t>
            </a:r>
          </a:p>
        </p:txBody>
      </p:sp>
      <p:sp>
        <p:nvSpPr>
          <p:cNvPr id="15" name="Content Placeholder 14">
            <a:extLst>
              <a:ext uri="{FF2B5EF4-FFF2-40B4-BE49-F238E27FC236}">
                <a16:creationId xmlns:a16="http://schemas.microsoft.com/office/drawing/2014/main" id="{6781245F-44B5-4BC3-B75A-2C490900EDE0}"/>
              </a:ext>
            </a:extLst>
          </p:cNvPr>
          <p:cNvSpPr>
            <a:spLocks noGrp="1"/>
          </p:cNvSpPr>
          <p:nvPr>
            <p:ph idx="1"/>
          </p:nvPr>
        </p:nvSpPr>
        <p:spPr>
          <a:xfrm>
            <a:off x="762001" y="3047999"/>
            <a:ext cx="3810000" cy="3048001"/>
          </a:xfrm>
        </p:spPr>
        <p:txBody>
          <a:bodyPr>
            <a:normAutofit/>
          </a:bodyPr>
          <a:lstStyle/>
          <a:p>
            <a:r>
              <a:rPr lang="en-US" dirty="0"/>
              <a:t>Fungi sampled from arid sites had more (putatively) drought tolerant traits (Bui et al. 2020 </a:t>
            </a:r>
            <a:r>
              <a:rPr lang="en-US" i="1" dirty="0"/>
              <a:t>FEMS </a:t>
            </a:r>
            <a:r>
              <a:rPr lang="en-US" i="1" dirty="0" err="1"/>
              <a:t>Microb</a:t>
            </a:r>
            <a:r>
              <a:rPr lang="en-US" i="1" dirty="0"/>
              <a:t> </a:t>
            </a:r>
            <a:r>
              <a:rPr lang="en-US" i="1" dirty="0" err="1"/>
              <a:t>Ecol</a:t>
            </a:r>
            <a:r>
              <a:rPr lang="en-US" dirty="0"/>
              <a:t>)</a:t>
            </a:r>
          </a:p>
          <a:p>
            <a:endParaRPr lang="en-US" dirty="0"/>
          </a:p>
        </p:txBody>
      </p:sp>
      <p:pic>
        <p:nvPicPr>
          <p:cNvPr id="19" name="Picture 18" descr="A picture containing basket star, echinoderm, candelabrum, plant&#10;&#10;Description automatically generated">
            <a:extLst>
              <a:ext uri="{FF2B5EF4-FFF2-40B4-BE49-F238E27FC236}">
                <a16:creationId xmlns:a16="http://schemas.microsoft.com/office/drawing/2014/main" id="{6E8910B0-009A-644E-A2B7-AD9976B0AA91}"/>
              </a:ext>
            </a:extLst>
          </p:cNvPr>
          <p:cNvPicPr>
            <a:picLocks noChangeAspect="1"/>
          </p:cNvPicPr>
          <p:nvPr/>
        </p:nvPicPr>
        <p:blipFill>
          <a:blip r:embed="rId3"/>
          <a:stretch>
            <a:fillRect/>
          </a:stretch>
        </p:blipFill>
        <p:spPr>
          <a:xfrm>
            <a:off x="8947365" y="1964365"/>
            <a:ext cx="2403759" cy="2414323"/>
          </a:xfrm>
          <a:prstGeom prst="rect">
            <a:avLst/>
          </a:prstGeom>
        </p:spPr>
      </p:pic>
      <p:pic>
        <p:nvPicPr>
          <p:cNvPr id="20" name="Picture 19" descr="A picture containing text&#10;&#10;Description automatically generated">
            <a:extLst>
              <a:ext uri="{FF2B5EF4-FFF2-40B4-BE49-F238E27FC236}">
                <a16:creationId xmlns:a16="http://schemas.microsoft.com/office/drawing/2014/main" id="{48BD79AC-4C4F-4E4E-8905-F4A30206E272}"/>
              </a:ext>
            </a:extLst>
          </p:cNvPr>
          <p:cNvPicPr>
            <a:picLocks noChangeAspect="1"/>
          </p:cNvPicPr>
          <p:nvPr/>
        </p:nvPicPr>
        <p:blipFill>
          <a:blip r:embed="rId4"/>
          <a:stretch>
            <a:fillRect/>
          </a:stretch>
        </p:blipFill>
        <p:spPr>
          <a:xfrm>
            <a:off x="6854875" y="1992453"/>
            <a:ext cx="2403758" cy="2414324"/>
          </a:xfrm>
          <a:prstGeom prst="rect">
            <a:avLst/>
          </a:prstGeom>
        </p:spPr>
      </p:pic>
      <p:pic>
        <p:nvPicPr>
          <p:cNvPr id="21" name="Picture 20" descr="A picture containing key&#10;&#10;Description automatically generated">
            <a:extLst>
              <a:ext uri="{FF2B5EF4-FFF2-40B4-BE49-F238E27FC236}">
                <a16:creationId xmlns:a16="http://schemas.microsoft.com/office/drawing/2014/main" id="{4C216F5A-9DC5-D546-AF40-A7C1F16D2AB8}"/>
              </a:ext>
            </a:extLst>
          </p:cNvPr>
          <p:cNvPicPr>
            <a:picLocks noChangeAspect="1"/>
          </p:cNvPicPr>
          <p:nvPr/>
        </p:nvPicPr>
        <p:blipFill>
          <a:blip r:embed="rId5"/>
          <a:stretch>
            <a:fillRect/>
          </a:stretch>
        </p:blipFill>
        <p:spPr>
          <a:xfrm>
            <a:off x="4928692" y="1964366"/>
            <a:ext cx="2403758" cy="2414324"/>
          </a:xfrm>
          <a:prstGeom prst="rect">
            <a:avLst/>
          </a:prstGeom>
        </p:spPr>
      </p:pic>
      <p:grpSp>
        <p:nvGrpSpPr>
          <p:cNvPr id="22" name="Group 21">
            <a:extLst>
              <a:ext uri="{FF2B5EF4-FFF2-40B4-BE49-F238E27FC236}">
                <a16:creationId xmlns:a16="http://schemas.microsoft.com/office/drawing/2014/main" id="{39E08FCB-35FA-0E4C-B1C6-FE99EFBA9AC7}"/>
              </a:ext>
            </a:extLst>
          </p:cNvPr>
          <p:cNvGrpSpPr/>
          <p:nvPr/>
        </p:nvGrpSpPr>
        <p:grpSpPr>
          <a:xfrm>
            <a:off x="5092813" y="612850"/>
            <a:ext cx="6330775" cy="918104"/>
            <a:chOff x="5092813" y="190822"/>
            <a:chExt cx="6330775" cy="918104"/>
          </a:xfrm>
        </p:grpSpPr>
        <p:sp>
          <p:nvSpPr>
            <p:cNvPr id="23" name="Right Triangle 22">
              <a:extLst>
                <a:ext uri="{FF2B5EF4-FFF2-40B4-BE49-F238E27FC236}">
                  <a16:creationId xmlns:a16="http://schemas.microsoft.com/office/drawing/2014/main" id="{3D4308F0-919D-2844-90CB-DEC665F8728C}"/>
                </a:ext>
              </a:extLst>
            </p:cNvPr>
            <p:cNvSpPr/>
            <p:nvPr/>
          </p:nvSpPr>
          <p:spPr>
            <a:xfrm rot="10800000">
              <a:off x="5092813" y="670915"/>
              <a:ext cx="6330775" cy="438011"/>
            </a:xfrm>
            <a:prstGeom prst="rtTriangl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746F0F99-A3E4-BC4D-BFCA-F249C0B01D4C}"/>
                </a:ext>
              </a:extLst>
            </p:cNvPr>
            <p:cNvSpPr txBox="1"/>
            <p:nvPr/>
          </p:nvSpPr>
          <p:spPr>
            <a:xfrm>
              <a:off x="7270588" y="190822"/>
              <a:ext cx="1988045" cy="369332"/>
            </a:xfrm>
            <a:prstGeom prst="rect">
              <a:avLst/>
            </a:prstGeom>
            <a:noFill/>
          </p:spPr>
          <p:txBody>
            <a:bodyPr wrap="none" rtlCol="0">
              <a:spAutoFit/>
            </a:bodyPr>
            <a:lstStyle/>
            <a:p>
              <a:r>
                <a:rPr lang="en-US" dirty="0"/>
                <a:t>Fungal biomass</a:t>
              </a:r>
            </a:p>
          </p:txBody>
        </p:sp>
      </p:grpSp>
      <p:grpSp>
        <p:nvGrpSpPr>
          <p:cNvPr id="25" name="Group 24">
            <a:extLst>
              <a:ext uri="{FF2B5EF4-FFF2-40B4-BE49-F238E27FC236}">
                <a16:creationId xmlns:a16="http://schemas.microsoft.com/office/drawing/2014/main" id="{ACCD85AA-A2A8-A745-9FA6-9C008D83346A}"/>
              </a:ext>
            </a:extLst>
          </p:cNvPr>
          <p:cNvGrpSpPr/>
          <p:nvPr/>
        </p:nvGrpSpPr>
        <p:grpSpPr>
          <a:xfrm>
            <a:off x="5022476" y="4896782"/>
            <a:ext cx="6330775" cy="945786"/>
            <a:chOff x="5092813" y="670915"/>
            <a:chExt cx="6330775" cy="945786"/>
          </a:xfrm>
        </p:grpSpPr>
        <p:sp>
          <p:nvSpPr>
            <p:cNvPr id="26" name="Right Triangle 25">
              <a:extLst>
                <a:ext uri="{FF2B5EF4-FFF2-40B4-BE49-F238E27FC236}">
                  <a16:creationId xmlns:a16="http://schemas.microsoft.com/office/drawing/2014/main" id="{A3FBFB01-D0E4-9A4B-92B3-E843131C4B38}"/>
                </a:ext>
              </a:extLst>
            </p:cNvPr>
            <p:cNvSpPr/>
            <p:nvPr/>
          </p:nvSpPr>
          <p:spPr>
            <a:xfrm>
              <a:off x="5092813" y="670915"/>
              <a:ext cx="6330775" cy="438011"/>
            </a:xfrm>
            <a:prstGeom prst="rtTriangle">
              <a:avLst/>
            </a:prstGeom>
            <a:solidFill>
              <a:schemeClr val="accent4"/>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a:extLst>
                <a:ext uri="{FF2B5EF4-FFF2-40B4-BE49-F238E27FC236}">
                  <a16:creationId xmlns:a16="http://schemas.microsoft.com/office/drawing/2014/main" id="{C4747AD4-81E8-094C-8E9F-621043AC0BE3}"/>
                </a:ext>
              </a:extLst>
            </p:cNvPr>
            <p:cNvSpPr txBox="1"/>
            <p:nvPr/>
          </p:nvSpPr>
          <p:spPr>
            <a:xfrm>
              <a:off x="7234325" y="1247369"/>
              <a:ext cx="2201244" cy="369332"/>
            </a:xfrm>
            <a:prstGeom prst="rect">
              <a:avLst/>
            </a:prstGeom>
            <a:noFill/>
          </p:spPr>
          <p:txBody>
            <a:bodyPr wrap="none" rtlCol="0">
              <a:spAutoFit/>
            </a:bodyPr>
            <a:lstStyle/>
            <a:p>
              <a:r>
                <a:rPr lang="en-US" dirty="0"/>
                <a:t>Water availability</a:t>
              </a:r>
            </a:p>
          </p:txBody>
        </p:sp>
      </p:grpSp>
    </p:spTree>
    <p:extLst>
      <p:ext uri="{BB962C8B-B14F-4D97-AF65-F5344CB8AC3E}">
        <p14:creationId xmlns:p14="http://schemas.microsoft.com/office/powerpoint/2010/main" val="3793447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5D1DC2-B616-154C-ACAE-8913CD484662}"/>
              </a:ext>
            </a:extLst>
          </p:cNvPr>
          <p:cNvSpPr>
            <a:spLocks noGrp="1"/>
          </p:cNvSpPr>
          <p:nvPr>
            <p:ph type="title"/>
          </p:nvPr>
        </p:nvSpPr>
        <p:spPr>
          <a:xfrm>
            <a:off x="762000" y="762000"/>
            <a:ext cx="3810001" cy="2025649"/>
          </a:xfrm>
        </p:spPr>
        <p:txBody>
          <a:bodyPr anchor="b">
            <a:normAutofit fontScale="90000"/>
          </a:bodyPr>
          <a:lstStyle/>
          <a:p>
            <a:r>
              <a:rPr lang="en-US" sz="3600" dirty="0"/>
              <a:t>Can fungal communities improve seedling drought response?</a:t>
            </a:r>
            <a:endParaRPr lang="en-US" sz="3400" dirty="0"/>
          </a:p>
        </p:txBody>
      </p:sp>
      <p:pic>
        <p:nvPicPr>
          <p:cNvPr id="11" name="Content Placeholder 10" descr="Map&#10;&#10;Description automatically generated">
            <a:extLst>
              <a:ext uri="{FF2B5EF4-FFF2-40B4-BE49-F238E27FC236}">
                <a16:creationId xmlns:a16="http://schemas.microsoft.com/office/drawing/2014/main" id="{879689B7-B77D-E54F-B410-31AAF185F120}"/>
              </a:ext>
            </a:extLst>
          </p:cNvPr>
          <p:cNvPicPr>
            <a:picLocks noChangeAspect="1"/>
          </p:cNvPicPr>
          <p:nvPr/>
        </p:nvPicPr>
        <p:blipFill>
          <a:blip r:embed="rId3"/>
          <a:stretch>
            <a:fillRect/>
          </a:stretch>
        </p:blipFill>
        <p:spPr>
          <a:xfrm>
            <a:off x="5334000" y="1409700"/>
            <a:ext cx="6096000" cy="4038599"/>
          </a:xfrm>
          <a:prstGeom prst="rect">
            <a:avLst/>
          </a:prstGeom>
        </p:spPr>
      </p:pic>
      <p:sp>
        <p:nvSpPr>
          <p:cNvPr id="15" name="Content Placeholder 14">
            <a:extLst>
              <a:ext uri="{FF2B5EF4-FFF2-40B4-BE49-F238E27FC236}">
                <a16:creationId xmlns:a16="http://schemas.microsoft.com/office/drawing/2014/main" id="{6781245F-44B5-4BC3-B75A-2C490900EDE0}"/>
              </a:ext>
            </a:extLst>
          </p:cNvPr>
          <p:cNvSpPr>
            <a:spLocks noGrp="1"/>
          </p:cNvSpPr>
          <p:nvPr>
            <p:ph idx="1"/>
          </p:nvPr>
        </p:nvSpPr>
        <p:spPr>
          <a:xfrm>
            <a:off x="762001" y="3047999"/>
            <a:ext cx="3810000" cy="3048001"/>
          </a:xfrm>
        </p:spPr>
        <p:txBody>
          <a:bodyPr>
            <a:normAutofit/>
          </a:bodyPr>
          <a:lstStyle/>
          <a:p>
            <a:r>
              <a:rPr lang="en-US" dirty="0"/>
              <a:t>Collected soils from 3 arid and 3 mesic sites</a:t>
            </a:r>
          </a:p>
          <a:p>
            <a:r>
              <a:rPr lang="en-US" dirty="0"/>
              <a:t>Inoculated 350 </a:t>
            </a:r>
            <a:r>
              <a:rPr lang="en-US" i="1" dirty="0"/>
              <a:t>Quercus lobata</a:t>
            </a:r>
            <a:r>
              <a:rPr lang="en-US" dirty="0"/>
              <a:t> seedlings</a:t>
            </a:r>
          </a:p>
        </p:txBody>
      </p:sp>
      <p:sp>
        <p:nvSpPr>
          <p:cNvPr id="16" name="TextBox 15">
            <a:extLst>
              <a:ext uri="{FF2B5EF4-FFF2-40B4-BE49-F238E27FC236}">
                <a16:creationId xmlns:a16="http://schemas.microsoft.com/office/drawing/2014/main" id="{4A669739-F348-D840-9CDC-1AF4064BAD69}"/>
              </a:ext>
            </a:extLst>
          </p:cNvPr>
          <p:cNvSpPr txBox="1"/>
          <p:nvPr/>
        </p:nvSpPr>
        <p:spPr>
          <a:xfrm>
            <a:off x="5333999" y="5078967"/>
            <a:ext cx="6096000" cy="369332"/>
          </a:xfrm>
          <a:prstGeom prst="rect">
            <a:avLst/>
          </a:prstGeom>
          <a:solidFill>
            <a:schemeClr val="bg1">
              <a:alpha val="61000"/>
            </a:schemeClr>
          </a:solidFill>
        </p:spPr>
        <p:txBody>
          <a:bodyPr wrap="square" rtlCol="0">
            <a:spAutoFit/>
          </a:bodyPr>
          <a:lstStyle/>
          <a:p>
            <a:pPr algn="ctr"/>
            <a:r>
              <a:rPr lang="en-US" dirty="0"/>
              <a:t>Parsons et al. 2021 </a:t>
            </a:r>
            <a:r>
              <a:rPr lang="en-US" i="1" dirty="0"/>
              <a:t>Forest </a:t>
            </a:r>
            <a:r>
              <a:rPr lang="en-US" i="1" dirty="0" err="1"/>
              <a:t>Ecol</a:t>
            </a:r>
            <a:r>
              <a:rPr lang="en-US" i="1" dirty="0"/>
              <a:t> </a:t>
            </a:r>
            <a:r>
              <a:rPr lang="en-US" i="1" dirty="0" err="1"/>
              <a:t>Mgmt</a:t>
            </a:r>
            <a:endParaRPr lang="en-US" dirty="0"/>
          </a:p>
        </p:txBody>
      </p:sp>
      <p:sp>
        <p:nvSpPr>
          <p:cNvPr id="3" name="Oval 2">
            <a:extLst>
              <a:ext uri="{FF2B5EF4-FFF2-40B4-BE49-F238E27FC236}">
                <a16:creationId xmlns:a16="http://schemas.microsoft.com/office/drawing/2014/main" id="{9C7041A7-966A-444E-93D8-E22BF39AB6C8}"/>
              </a:ext>
            </a:extLst>
          </p:cNvPr>
          <p:cNvSpPr/>
          <p:nvPr/>
        </p:nvSpPr>
        <p:spPr>
          <a:xfrm>
            <a:off x="8135815" y="3047999"/>
            <a:ext cx="2086708" cy="203096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C22B7327-429D-734F-B5D9-0C23870294F0}"/>
              </a:ext>
            </a:extLst>
          </p:cNvPr>
          <p:cNvSpPr/>
          <p:nvPr/>
        </p:nvSpPr>
        <p:spPr>
          <a:xfrm>
            <a:off x="9724292" y="1017031"/>
            <a:ext cx="2086708" cy="2030968"/>
          </a:xfrm>
          <a:prstGeom prst="ellipse">
            <a:avLst/>
          </a:prstGeom>
          <a:noFill/>
          <a:ln w="762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90502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5">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uiExpand="1" build="p"/>
      <p:bldP spid="3" grpId="0" animBg="1"/>
      <p:bldP spid="13"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8AA6C5-B960-A742-8C57-03B44A2F9C8D}"/>
              </a:ext>
            </a:extLst>
          </p:cNvPr>
          <p:cNvSpPr>
            <a:spLocks noGrp="1"/>
          </p:cNvSpPr>
          <p:nvPr>
            <p:ph type="title"/>
          </p:nvPr>
        </p:nvSpPr>
        <p:spPr>
          <a:xfrm>
            <a:off x="762000" y="488950"/>
            <a:ext cx="6176682" cy="1263649"/>
          </a:xfrm>
        </p:spPr>
        <p:txBody>
          <a:bodyPr>
            <a:normAutofit fontScale="90000"/>
          </a:bodyPr>
          <a:lstStyle/>
          <a:p>
            <a:r>
              <a:rPr lang="en-US" dirty="0"/>
              <a:t>Can fungal communities improve seedling drought response?</a:t>
            </a:r>
          </a:p>
        </p:txBody>
      </p:sp>
      <p:sp>
        <p:nvSpPr>
          <p:cNvPr id="8" name="Content Placeholder 7">
            <a:extLst>
              <a:ext uri="{FF2B5EF4-FFF2-40B4-BE49-F238E27FC236}">
                <a16:creationId xmlns:a16="http://schemas.microsoft.com/office/drawing/2014/main" id="{1ABA22A2-74C7-084D-834F-82D27B5898B3}"/>
              </a:ext>
            </a:extLst>
          </p:cNvPr>
          <p:cNvSpPr>
            <a:spLocks noGrp="1"/>
          </p:cNvSpPr>
          <p:nvPr>
            <p:ph idx="1"/>
          </p:nvPr>
        </p:nvSpPr>
        <p:spPr>
          <a:xfrm>
            <a:off x="762000" y="2608729"/>
            <a:ext cx="5894294" cy="3760321"/>
          </a:xfrm>
        </p:spPr>
        <p:txBody>
          <a:bodyPr>
            <a:normAutofit/>
          </a:bodyPr>
          <a:lstStyle/>
          <a:p>
            <a:r>
              <a:rPr lang="en-US" dirty="0"/>
              <a:t>Drought treatment since early March</a:t>
            </a:r>
          </a:p>
          <a:p>
            <a:r>
              <a:rPr lang="en-US" dirty="0"/>
              <a:t>Measuring growth, photosynthetic performance; sequence fungi at end</a:t>
            </a:r>
          </a:p>
        </p:txBody>
      </p:sp>
      <p:pic>
        <p:nvPicPr>
          <p:cNvPr id="9" name="Content Placeholder 5" descr="A picture containing person&#10;&#10;Description automatically generated">
            <a:extLst>
              <a:ext uri="{FF2B5EF4-FFF2-40B4-BE49-F238E27FC236}">
                <a16:creationId xmlns:a16="http://schemas.microsoft.com/office/drawing/2014/main" id="{104F916C-ECD1-1D4F-9C68-D46FA1AB867A}"/>
              </a:ext>
            </a:extLst>
          </p:cNvPr>
          <p:cNvPicPr>
            <a:picLocks noChangeAspect="1"/>
          </p:cNvPicPr>
          <p:nvPr/>
        </p:nvPicPr>
        <p:blipFill>
          <a:blip r:embed="rId3"/>
          <a:stretch>
            <a:fillRect/>
          </a:stretch>
        </p:blipFill>
        <p:spPr>
          <a:xfrm rot="5400000">
            <a:off x="6191250" y="915521"/>
            <a:ext cx="6858000" cy="5143500"/>
          </a:xfrm>
          <a:prstGeom prst="rect">
            <a:avLst/>
          </a:prstGeom>
        </p:spPr>
      </p:pic>
      <p:sp>
        <p:nvSpPr>
          <p:cNvPr id="10" name="TextBox 9">
            <a:extLst>
              <a:ext uri="{FF2B5EF4-FFF2-40B4-BE49-F238E27FC236}">
                <a16:creationId xmlns:a16="http://schemas.microsoft.com/office/drawing/2014/main" id="{85062809-7920-0447-BB85-06D37245C709}"/>
              </a:ext>
            </a:extLst>
          </p:cNvPr>
          <p:cNvSpPr txBox="1"/>
          <p:nvPr/>
        </p:nvSpPr>
        <p:spPr>
          <a:xfrm>
            <a:off x="7048500" y="6546939"/>
            <a:ext cx="5143500" cy="369332"/>
          </a:xfrm>
          <a:prstGeom prst="rect">
            <a:avLst/>
          </a:prstGeom>
          <a:solidFill>
            <a:schemeClr val="bg1">
              <a:alpha val="61000"/>
            </a:schemeClr>
          </a:solidFill>
        </p:spPr>
        <p:txBody>
          <a:bodyPr wrap="square" rtlCol="0">
            <a:spAutoFit/>
          </a:bodyPr>
          <a:lstStyle/>
          <a:p>
            <a:pPr algn="ctr"/>
            <a:r>
              <a:rPr lang="en-US" dirty="0"/>
              <a:t>Ronja Keeley</a:t>
            </a:r>
          </a:p>
        </p:txBody>
      </p:sp>
    </p:spTree>
    <p:extLst>
      <p:ext uri="{BB962C8B-B14F-4D97-AF65-F5344CB8AC3E}">
        <p14:creationId xmlns:p14="http://schemas.microsoft.com/office/powerpoint/2010/main" val="22263203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A person holding an umbrella&#10;&#10;Description automatically generated with medium confidence">
            <a:extLst>
              <a:ext uri="{FF2B5EF4-FFF2-40B4-BE49-F238E27FC236}">
                <a16:creationId xmlns:a16="http://schemas.microsoft.com/office/drawing/2014/main" id="{630BBED8-157E-9341-B673-6AC3FA80214B}"/>
              </a:ext>
            </a:extLst>
          </p:cNvPr>
          <p:cNvPicPr>
            <a:picLocks noChangeAspect="1"/>
          </p:cNvPicPr>
          <p:nvPr/>
        </p:nvPicPr>
        <p:blipFill rotWithShape="1">
          <a:blip r:embed="rId2"/>
          <a:srcRect t="7521" b="17479"/>
          <a:stretch/>
        </p:blipFill>
        <p:spPr>
          <a:xfrm rot="10800000">
            <a:off x="20" y="10"/>
            <a:ext cx="12191979" cy="6857989"/>
          </a:xfrm>
          <a:prstGeom prst="rect">
            <a:avLst/>
          </a:prstGeom>
        </p:spPr>
      </p:pic>
      <p:sp>
        <p:nvSpPr>
          <p:cNvPr id="2" name="Title 1">
            <a:extLst>
              <a:ext uri="{FF2B5EF4-FFF2-40B4-BE49-F238E27FC236}">
                <a16:creationId xmlns:a16="http://schemas.microsoft.com/office/drawing/2014/main" id="{C7AA0B43-02CC-AE4D-9F9B-680082CD45C0}"/>
              </a:ext>
            </a:extLst>
          </p:cNvPr>
          <p:cNvSpPr>
            <a:spLocks noGrp="1"/>
          </p:cNvSpPr>
          <p:nvPr>
            <p:ph type="title"/>
          </p:nvPr>
        </p:nvSpPr>
        <p:spPr>
          <a:xfrm>
            <a:off x="1095376" y="1771650"/>
            <a:ext cx="4629150" cy="1343026"/>
          </a:xfrm>
        </p:spPr>
        <p:txBody>
          <a:bodyPr anchor="b">
            <a:normAutofit fontScale="90000"/>
          </a:bodyPr>
          <a:lstStyle/>
          <a:p>
            <a:r>
              <a:rPr lang="en-US" dirty="0"/>
              <a:t>Will fungi improve drought coping?</a:t>
            </a:r>
          </a:p>
        </p:txBody>
      </p:sp>
      <p:sp>
        <p:nvSpPr>
          <p:cNvPr id="3" name="Content Placeholder 2">
            <a:extLst>
              <a:ext uri="{FF2B5EF4-FFF2-40B4-BE49-F238E27FC236}">
                <a16:creationId xmlns:a16="http://schemas.microsoft.com/office/drawing/2014/main" id="{93C9E388-394D-2A47-AA61-E401700B25A7}"/>
              </a:ext>
            </a:extLst>
          </p:cNvPr>
          <p:cNvSpPr>
            <a:spLocks noGrp="1"/>
          </p:cNvSpPr>
          <p:nvPr>
            <p:ph idx="1"/>
          </p:nvPr>
        </p:nvSpPr>
        <p:spPr>
          <a:xfrm>
            <a:off x="1095376" y="3295649"/>
            <a:ext cx="4629150" cy="1924051"/>
          </a:xfrm>
        </p:spPr>
        <p:txBody>
          <a:bodyPr>
            <a:normAutofit/>
          </a:bodyPr>
          <a:lstStyle/>
          <a:p>
            <a:r>
              <a:rPr lang="en-US" sz="2400" dirty="0"/>
              <a:t>Seedlings in soils from arid sites will withstand drought better</a:t>
            </a:r>
          </a:p>
          <a:p>
            <a:r>
              <a:rPr lang="en-US" sz="2400" dirty="0"/>
              <a:t>Their fungi will have more drought-tolerant traits</a:t>
            </a:r>
          </a:p>
        </p:txBody>
      </p:sp>
    </p:spTree>
    <p:extLst>
      <p:ext uri="{BB962C8B-B14F-4D97-AF65-F5344CB8AC3E}">
        <p14:creationId xmlns:p14="http://schemas.microsoft.com/office/powerpoint/2010/main" val="563956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tree, outdoor, plant, forest&#10;&#10;Description automatically generated">
            <a:extLst>
              <a:ext uri="{FF2B5EF4-FFF2-40B4-BE49-F238E27FC236}">
                <a16:creationId xmlns:a16="http://schemas.microsoft.com/office/drawing/2014/main" id="{6368F58E-20A9-6541-A13C-D08B61F2F3FC}"/>
              </a:ext>
            </a:extLst>
          </p:cNvPr>
          <p:cNvPicPr>
            <a:picLocks noChangeAspect="1"/>
          </p:cNvPicPr>
          <p:nvPr/>
        </p:nvPicPr>
        <p:blipFill rotWithShape="1">
          <a:blip r:embed="rId2"/>
          <a:srcRect l="20739" r="37074"/>
          <a:stretch/>
        </p:blipFill>
        <p:spPr>
          <a:xfrm rot="5400000">
            <a:off x="2667000" y="-2667000"/>
            <a:ext cx="6857999" cy="12191999"/>
          </a:xfrm>
          <a:prstGeom prst="rect">
            <a:avLst/>
          </a:prstGeom>
        </p:spPr>
      </p:pic>
      <p:sp>
        <p:nvSpPr>
          <p:cNvPr id="2" name="Title 1">
            <a:extLst>
              <a:ext uri="{FF2B5EF4-FFF2-40B4-BE49-F238E27FC236}">
                <a16:creationId xmlns:a16="http://schemas.microsoft.com/office/drawing/2014/main" id="{00A6F002-9BFF-D94E-9AF8-0C9BCACE3BA9}"/>
              </a:ext>
            </a:extLst>
          </p:cNvPr>
          <p:cNvSpPr>
            <a:spLocks noGrp="1"/>
          </p:cNvSpPr>
          <p:nvPr>
            <p:ph type="title"/>
          </p:nvPr>
        </p:nvSpPr>
        <p:spPr>
          <a:xfrm>
            <a:off x="331836" y="1293329"/>
            <a:ext cx="4629150" cy="1343026"/>
          </a:xfrm>
          <a:solidFill>
            <a:schemeClr val="bg1"/>
          </a:solidFill>
        </p:spPr>
        <p:txBody>
          <a:bodyPr lIns="182880" tIns="182880" rIns="182880" bIns="182880" anchor="b">
            <a:normAutofit fontScale="90000"/>
          </a:bodyPr>
          <a:lstStyle/>
          <a:p>
            <a:r>
              <a:rPr lang="en-US" sz="3400" dirty="0"/>
              <a:t>If fungi affect seedling drought tolerance...</a:t>
            </a:r>
          </a:p>
        </p:txBody>
      </p:sp>
      <p:sp>
        <p:nvSpPr>
          <p:cNvPr id="3" name="Content Placeholder 2">
            <a:extLst>
              <a:ext uri="{FF2B5EF4-FFF2-40B4-BE49-F238E27FC236}">
                <a16:creationId xmlns:a16="http://schemas.microsoft.com/office/drawing/2014/main" id="{B3010A9C-0320-7F45-B4AE-A3524614C730}"/>
              </a:ext>
            </a:extLst>
          </p:cNvPr>
          <p:cNvSpPr>
            <a:spLocks noGrp="1"/>
          </p:cNvSpPr>
          <p:nvPr>
            <p:ph idx="1"/>
          </p:nvPr>
        </p:nvSpPr>
        <p:spPr>
          <a:xfrm>
            <a:off x="331836" y="3016527"/>
            <a:ext cx="4629150" cy="3026466"/>
          </a:xfrm>
          <a:solidFill>
            <a:schemeClr val="bg1"/>
          </a:solidFill>
        </p:spPr>
        <p:txBody>
          <a:bodyPr anchor="ctr" anchorCtr="0">
            <a:noAutofit/>
          </a:bodyPr>
          <a:lstStyle/>
          <a:p>
            <a:r>
              <a:rPr lang="en-US" sz="2200" dirty="0"/>
              <a:t>Incorporate into assisted migration, planting</a:t>
            </a:r>
          </a:p>
          <a:p>
            <a:r>
              <a:rPr lang="en-US" sz="2200" dirty="0"/>
              <a:t>Follow-up: What makes some symbiotic economies work better for the plant than others? (gene expression, resource movement, etc.)</a:t>
            </a:r>
          </a:p>
        </p:txBody>
      </p:sp>
      <p:pic>
        <p:nvPicPr>
          <p:cNvPr id="6" name="Picture 5">
            <a:extLst>
              <a:ext uri="{FF2B5EF4-FFF2-40B4-BE49-F238E27FC236}">
                <a16:creationId xmlns:a16="http://schemas.microsoft.com/office/drawing/2014/main" id="{1B6CDB6E-59DC-7641-9BA4-FAFBE94881C5}"/>
              </a:ext>
            </a:extLst>
          </p:cNvPr>
          <p:cNvPicPr>
            <a:picLocks noChangeAspect="1"/>
          </p:cNvPicPr>
          <p:nvPr/>
        </p:nvPicPr>
        <p:blipFill>
          <a:blip r:embed="rId3"/>
          <a:stretch>
            <a:fillRect/>
          </a:stretch>
        </p:blipFill>
        <p:spPr>
          <a:xfrm>
            <a:off x="5292821" y="815008"/>
            <a:ext cx="6721694" cy="5227984"/>
          </a:xfrm>
          <a:prstGeom prst="rect">
            <a:avLst/>
          </a:prstGeom>
          <a:solidFill>
            <a:schemeClr val="tx2"/>
          </a:solidFill>
        </p:spPr>
      </p:pic>
    </p:spTree>
    <p:extLst>
      <p:ext uri="{BB962C8B-B14F-4D97-AF65-F5344CB8AC3E}">
        <p14:creationId xmlns:p14="http://schemas.microsoft.com/office/powerpoint/2010/main" val="141320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 name="Group 111">
            <a:extLst>
              <a:ext uri="{FF2B5EF4-FFF2-40B4-BE49-F238E27FC236}">
                <a16:creationId xmlns:a16="http://schemas.microsoft.com/office/drawing/2014/main" id="{325848F3-5D8C-B742-BE19-64E35AC6EBD5}"/>
              </a:ext>
            </a:extLst>
          </p:cNvPr>
          <p:cNvGrpSpPr/>
          <p:nvPr/>
        </p:nvGrpSpPr>
        <p:grpSpPr>
          <a:xfrm>
            <a:off x="6011889" y="2268121"/>
            <a:ext cx="4813004" cy="2524500"/>
            <a:chOff x="6011889" y="2268121"/>
            <a:chExt cx="4813004" cy="2524500"/>
          </a:xfrm>
        </p:grpSpPr>
        <p:sp>
          <p:nvSpPr>
            <p:cNvPr id="4" name="Oval 3">
              <a:extLst>
                <a:ext uri="{FF2B5EF4-FFF2-40B4-BE49-F238E27FC236}">
                  <a16:creationId xmlns:a16="http://schemas.microsoft.com/office/drawing/2014/main" id="{503F81BF-6559-1348-94CE-284F6EA8D23A}"/>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08" name="Group 107">
              <a:extLst>
                <a:ext uri="{FF2B5EF4-FFF2-40B4-BE49-F238E27FC236}">
                  <a16:creationId xmlns:a16="http://schemas.microsoft.com/office/drawing/2014/main" id="{B07B95E7-742D-DC4F-8F4C-EA11C7A47EDC}"/>
                </a:ext>
              </a:extLst>
            </p:cNvPr>
            <p:cNvGrpSpPr/>
            <p:nvPr/>
          </p:nvGrpSpPr>
          <p:grpSpPr>
            <a:xfrm>
              <a:off x="8535404" y="2515716"/>
              <a:ext cx="2022345" cy="2040902"/>
              <a:chOff x="8449676" y="2458564"/>
              <a:chExt cx="2022345" cy="2040902"/>
            </a:xfrm>
          </p:grpSpPr>
          <p:cxnSp>
            <p:nvCxnSpPr>
              <p:cNvPr id="98" name="Straight Connector 97">
                <a:extLst>
                  <a:ext uri="{FF2B5EF4-FFF2-40B4-BE49-F238E27FC236}">
                    <a16:creationId xmlns:a16="http://schemas.microsoft.com/office/drawing/2014/main" id="{41029E2C-88A7-DA42-9497-60F3E4B05254}"/>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94" name="Group 93">
                <a:extLst>
                  <a:ext uri="{FF2B5EF4-FFF2-40B4-BE49-F238E27FC236}">
                    <a16:creationId xmlns:a16="http://schemas.microsoft.com/office/drawing/2014/main" id="{84FAC18E-9ABA-144F-8FC3-E8397DBE9034}"/>
                  </a:ext>
                </a:extLst>
              </p:cNvPr>
              <p:cNvGrpSpPr/>
              <p:nvPr/>
            </p:nvGrpSpPr>
            <p:grpSpPr>
              <a:xfrm>
                <a:off x="8588472" y="2725648"/>
                <a:ext cx="1684891" cy="1612712"/>
                <a:chOff x="8673836" y="1801399"/>
                <a:chExt cx="1684891" cy="1612712"/>
              </a:xfrm>
            </p:grpSpPr>
            <p:cxnSp>
              <p:nvCxnSpPr>
                <p:cNvPr id="9" name="Straight Connector 8">
                  <a:extLst>
                    <a:ext uri="{FF2B5EF4-FFF2-40B4-BE49-F238E27FC236}">
                      <a16:creationId xmlns:a16="http://schemas.microsoft.com/office/drawing/2014/main" id="{9741FBFA-F2AE-004F-8D28-C59AD4A49ADF}"/>
                    </a:ext>
                  </a:extLst>
                </p:cNvPr>
                <p:cNvCxnSpPr>
                  <a:cxnSpLocks/>
                  <a:stCxn id="50"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6C3E3819-16BC-6D48-9596-CDE93885393C}"/>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19853B0E-6992-1544-84B0-D8F250B1EA8A}"/>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F378752-820A-3D4B-B548-B0BA91BE3ACE}"/>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CF69A397-09A0-BD46-BA22-F7F49E8EFEA2}"/>
                    </a:ext>
                  </a:extLst>
                </p:cNvPr>
                <p:cNvCxnSpPr>
                  <a:cxnSpLocks/>
                  <a:stCxn id="48"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D86C9D0C-1376-B148-8216-8E4203176BF5}"/>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6F977C54-1991-F343-9EE3-964C2A489F82}"/>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32E6F0F3-6ED2-8C40-B1D6-E5763AA7B93D}"/>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3BE83E09-A81B-4A40-9348-2B8D7EEA9562}"/>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4E1A5804-A695-264D-B122-A2FF98037800}"/>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4D92A3D7-3F49-1645-9B1D-B71E27079747}"/>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FC5B0ECC-06EA-2449-8B7B-94C1639F2DC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5A209B65-B77D-864A-8363-E447272E303C}"/>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3" name="Oval 2">
                <a:extLst>
                  <a:ext uri="{FF2B5EF4-FFF2-40B4-BE49-F238E27FC236}">
                    <a16:creationId xmlns:a16="http://schemas.microsoft.com/office/drawing/2014/main" id="{3F2BE89F-BEA9-CD42-A136-730C3FDF9734}"/>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F23B97EA-EEA1-F04C-9948-7D551DA52CF8}"/>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C4CB1F54-CEB3-164F-A66D-07C9E4A82D09}"/>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21ACEF84-C9A8-1C4E-B46A-4ECF00C205A1}"/>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9243FB42-7147-9542-A375-5B0FF8F3E9DB}"/>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EFC03300-E7A5-FA4D-ACEB-AA2DA1BD03B0}"/>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4B2A1FE2-DB73-1440-BF03-B88EFD1ECBF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82C26E0C-FB2B-8645-8D34-7708AC8BA21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1A801603-ABCA-C240-8582-CA20C7EA86C3}"/>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6E72B33-525B-5048-A318-5675F30AB404}"/>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Oval 49">
                <a:extLst>
                  <a:ext uri="{FF2B5EF4-FFF2-40B4-BE49-F238E27FC236}">
                    <a16:creationId xmlns:a16="http://schemas.microsoft.com/office/drawing/2014/main" id="{84161150-958F-6444-AF02-55A566B03532}"/>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C8F612F4-7C95-5443-8C87-8F1AA35D4301}"/>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CF526BF4-E3B3-0543-A60B-C7EFA9F0C62D}"/>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B50D719A-FC30-A249-B553-884FE43585B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D94C68B5-B4BE-8F4A-9F55-A3EDFA26CE9F}"/>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42" name="Straight Connector 41">
              <a:extLst>
                <a:ext uri="{FF2B5EF4-FFF2-40B4-BE49-F238E27FC236}">
                  <a16:creationId xmlns:a16="http://schemas.microsoft.com/office/drawing/2014/main" id="{929002B4-7691-444F-8E5A-2278B9C50B7A}"/>
                </a:ext>
              </a:extLst>
            </p:cNvPr>
            <p:cNvCxnSpPr>
              <a:cxnSpLocks/>
              <a:endCxn id="44"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5656DAC-7DAF-3E47-843D-86E6B400F0C3}"/>
                </a:ext>
              </a:extLst>
            </p:cNvPr>
            <p:cNvCxnSpPr>
              <a:cxnSpLocks/>
              <a:endCxn id="44"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848261" y="5036511"/>
            <a:ext cx="3558677" cy="1165125"/>
            <a:chOff x="385000" y="2311500"/>
            <a:chExt cx="3012593" cy="1165125"/>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85000" y="2756625"/>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t>Communities</a:t>
              </a:r>
              <a:endParaRPr lang="en-US" sz="3300" kern="1200" dirty="0"/>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32633"/>
            <a:ext cx="10481502" cy="1263649"/>
          </a:xfrm>
        </p:spPr>
        <p:txBody>
          <a:bodyPr>
            <a:normAutofit fontScale="90000"/>
          </a:bodyPr>
          <a:lstStyle/>
          <a:p>
            <a:r>
              <a:rPr lang="en-US" dirty="0"/>
              <a:t>Using microscale tools to understand macroscale outcomes in plant symbiosis</a:t>
            </a:r>
          </a:p>
        </p:txBody>
      </p:sp>
    </p:spTree>
    <p:extLst>
      <p:ext uri="{BB962C8B-B14F-4D97-AF65-F5344CB8AC3E}">
        <p14:creationId xmlns:p14="http://schemas.microsoft.com/office/powerpoint/2010/main" val="7359116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12"/>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81A2EA-CC05-DA40-8F27-BFCE7100E309}"/>
              </a:ext>
            </a:extLst>
          </p:cNvPr>
          <p:cNvSpPr>
            <a:spLocks noGrp="1"/>
          </p:cNvSpPr>
          <p:nvPr>
            <p:ph type="title"/>
          </p:nvPr>
        </p:nvSpPr>
        <p:spPr>
          <a:xfrm>
            <a:off x="762000" y="762000"/>
            <a:ext cx="3810001" cy="2025649"/>
          </a:xfrm>
        </p:spPr>
        <p:txBody>
          <a:bodyPr anchor="b">
            <a:normAutofit/>
          </a:bodyPr>
          <a:lstStyle/>
          <a:p>
            <a:r>
              <a:rPr lang="en-US" sz="3700" dirty="0"/>
              <a:t>Ectomycorrhizal fungal effects on soil bacteria</a:t>
            </a:r>
          </a:p>
        </p:txBody>
      </p:sp>
      <p:pic>
        <p:nvPicPr>
          <p:cNvPr id="5" name="Picture 4" descr="A picture containing indoor, cluttered&#10;&#10;Description automatically generated">
            <a:extLst>
              <a:ext uri="{FF2B5EF4-FFF2-40B4-BE49-F238E27FC236}">
                <a16:creationId xmlns:a16="http://schemas.microsoft.com/office/drawing/2014/main" id="{65EE5D99-FFA4-CE40-9454-694131A00EB4}"/>
              </a:ext>
            </a:extLst>
          </p:cNvPr>
          <p:cNvPicPr>
            <a:picLocks noChangeAspect="1"/>
          </p:cNvPicPr>
          <p:nvPr/>
        </p:nvPicPr>
        <p:blipFill>
          <a:blip r:embed="rId2"/>
          <a:stretch>
            <a:fillRect/>
          </a:stretch>
        </p:blipFill>
        <p:spPr>
          <a:xfrm rot="5400000">
            <a:off x="5715000" y="1428749"/>
            <a:ext cx="5333999" cy="4000499"/>
          </a:xfrm>
          <a:prstGeom prst="rect">
            <a:avLst/>
          </a:prstGeom>
        </p:spPr>
      </p:pic>
      <p:sp>
        <p:nvSpPr>
          <p:cNvPr id="3" name="Content Placeholder 2">
            <a:extLst>
              <a:ext uri="{FF2B5EF4-FFF2-40B4-BE49-F238E27FC236}">
                <a16:creationId xmlns:a16="http://schemas.microsoft.com/office/drawing/2014/main" id="{AEAEA2A5-2EFC-7A4B-9AF7-566889119C37}"/>
              </a:ext>
            </a:extLst>
          </p:cNvPr>
          <p:cNvSpPr>
            <a:spLocks noGrp="1"/>
          </p:cNvSpPr>
          <p:nvPr>
            <p:ph idx="1"/>
          </p:nvPr>
        </p:nvSpPr>
        <p:spPr>
          <a:xfrm>
            <a:off x="762001" y="3047999"/>
            <a:ext cx="3810000" cy="3048001"/>
          </a:xfrm>
        </p:spPr>
        <p:txBody>
          <a:bodyPr>
            <a:normAutofit fontScale="92500"/>
          </a:bodyPr>
          <a:lstStyle/>
          <a:p>
            <a:r>
              <a:rPr lang="en-US" sz="2400" dirty="0"/>
              <a:t>Ectomycorrhizal fungi extend the root system</a:t>
            </a:r>
          </a:p>
          <a:p>
            <a:pPr lvl="1"/>
            <a:r>
              <a:rPr lang="en-US" sz="2000" dirty="0"/>
              <a:t>Do they also extend rhizosphere bacterial communities?</a:t>
            </a:r>
          </a:p>
          <a:p>
            <a:r>
              <a:rPr lang="en-US" sz="2400" dirty="0"/>
              <a:t>Track C allocation and changes in microbes with DOE</a:t>
            </a:r>
          </a:p>
          <a:p>
            <a:pPr lvl="1"/>
            <a:r>
              <a:rPr lang="en-US" sz="2000" dirty="0"/>
              <a:t>LA-IRMS</a:t>
            </a:r>
          </a:p>
        </p:txBody>
      </p:sp>
      <p:sp>
        <p:nvSpPr>
          <p:cNvPr id="11" name="Rectangle 10">
            <a:extLst>
              <a:ext uri="{FF2B5EF4-FFF2-40B4-BE49-F238E27FC236}">
                <a16:creationId xmlns:a16="http://schemas.microsoft.com/office/drawing/2014/main" id="{405D64B8-FD64-A041-8142-1E108FAB17B2}"/>
              </a:ext>
            </a:extLst>
          </p:cNvPr>
          <p:cNvSpPr/>
          <p:nvPr/>
        </p:nvSpPr>
        <p:spPr>
          <a:xfrm>
            <a:off x="6368922" y="762000"/>
            <a:ext cx="4060006" cy="5334000"/>
          </a:xfrm>
          <a:prstGeom prst="rect">
            <a:avLst/>
          </a:prstGeom>
          <a:solidFill>
            <a:schemeClr val="bg1">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4" descr="Chart, surface chart&#10;&#10;Description automatically generated">
            <a:extLst>
              <a:ext uri="{FF2B5EF4-FFF2-40B4-BE49-F238E27FC236}">
                <a16:creationId xmlns:a16="http://schemas.microsoft.com/office/drawing/2014/main" id="{990D3983-BD4F-9D49-A3C1-B9FD6C4B431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 r="70094"/>
          <a:stretch/>
        </p:blipFill>
        <p:spPr bwMode="auto">
          <a:xfrm>
            <a:off x="5589825" y="2935763"/>
            <a:ext cx="2499294" cy="2360824"/>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4" name="Picture 4" descr="Chart, surface chart&#10;&#10;Description automatically generated">
            <a:extLst>
              <a:ext uri="{FF2B5EF4-FFF2-40B4-BE49-F238E27FC236}">
                <a16:creationId xmlns:a16="http://schemas.microsoft.com/office/drawing/2014/main" id="{776B9047-F9C5-4D45-A9BF-94EFB629BFD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1177" r="31552"/>
          <a:stretch/>
        </p:blipFill>
        <p:spPr bwMode="auto">
          <a:xfrm>
            <a:off x="8649223" y="2935763"/>
            <a:ext cx="3068423" cy="2325748"/>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 name="Picture 4" descr="Chart&#10;&#10;Description automatically generated with medium confidence">
            <a:extLst>
              <a:ext uri="{FF2B5EF4-FFF2-40B4-BE49-F238E27FC236}">
                <a16:creationId xmlns:a16="http://schemas.microsoft.com/office/drawing/2014/main" id="{E1B40632-9894-E34B-9563-AC361467B48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53000"/>
          <a:stretch/>
        </p:blipFill>
        <p:spPr bwMode="auto">
          <a:xfrm>
            <a:off x="6825701" y="528590"/>
            <a:ext cx="3202750" cy="2097968"/>
          </a:xfrm>
          <a:prstGeom prst="rect">
            <a:avLst/>
          </a:prstGeom>
          <a:noFill/>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cap="flat">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6" name="TextBox 15">
            <a:extLst>
              <a:ext uri="{FF2B5EF4-FFF2-40B4-BE49-F238E27FC236}">
                <a16:creationId xmlns:a16="http://schemas.microsoft.com/office/drawing/2014/main" id="{127DAD5F-E378-8C40-B5AD-3D0B3C5C359F}"/>
              </a:ext>
            </a:extLst>
          </p:cNvPr>
          <p:cNvSpPr txBox="1"/>
          <p:nvPr/>
        </p:nvSpPr>
        <p:spPr>
          <a:xfrm>
            <a:off x="783" y="6498582"/>
            <a:ext cx="6095217" cy="338554"/>
          </a:xfrm>
          <a:prstGeom prst="rect">
            <a:avLst/>
          </a:prstGeom>
          <a:noFill/>
        </p:spPr>
        <p:txBody>
          <a:bodyPr wrap="square" rtlCol="0">
            <a:spAutoFit/>
          </a:bodyPr>
          <a:lstStyle/>
          <a:p>
            <a:pPr>
              <a:spcAft>
                <a:spcPts val="600"/>
              </a:spcAft>
            </a:pPr>
            <a:r>
              <a:rPr lang="en-US" sz="1600" dirty="0">
                <a:solidFill>
                  <a:schemeClr val="tx1">
                    <a:lumMod val="75000"/>
                  </a:schemeClr>
                </a:solidFill>
              </a:rPr>
              <a:t>Denis et al. (2019), </a:t>
            </a:r>
            <a:r>
              <a:rPr lang="en-US" sz="1600" i="1" dirty="0">
                <a:solidFill>
                  <a:schemeClr val="tx1">
                    <a:lumMod val="75000"/>
                  </a:schemeClr>
                </a:solidFill>
              </a:rPr>
              <a:t>J Plant Nutrition and Soil Science</a:t>
            </a:r>
            <a:r>
              <a:rPr lang="en-US" sz="1600" dirty="0">
                <a:solidFill>
                  <a:schemeClr val="tx1">
                    <a:lumMod val="75000"/>
                  </a:schemeClr>
                </a:solidFill>
              </a:rPr>
              <a:t>. </a:t>
            </a:r>
          </a:p>
        </p:txBody>
      </p:sp>
    </p:spTree>
    <p:extLst>
      <p:ext uri="{BB962C8B-B14F-4D97-AF65-F5344CB8AC3E}">
        <p14:creationId xmlns:p14="http://schemas.microsoft.com/office/powerpoint/2010/main" val="530918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bldLvl="2"/>
      <p:bldP spid="11" grpId="0" animBg="1"/>
      <p:bldP spid="16"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657572"/>
            <a:ext cx="9144000" cy="1263649"/>
          </a:xfrm>
        </p:spPr>
        <p:txBody>
          <a:bodyPr>
            <a:normAutofit/>
          </a:bodyPr>
          <a:lstStyle/>
          <a:p>
            <a:r>
              <a:rPr lang="en-US" dirty="0"/>
              <a:t>Other work in progress</a:t>
            </a:r>
          </a:p>
        </p:txBody>
      </p:sp>
      <p:grpSp>
        <p:nvGrpSpPr>
          <p:cNvPr id="41" name="Group 40">
            <a:extLst>
              <a:ext uri="{FF2B5EF4-FFF2-40B4-BE49-F238E27FC236}">
                <a16:creationId xmlns:a16="http://schemas.microsoft.com/office/drawing/2014/main" id="{35276FB1-C2F6-E04A-8A72-0F817688B3AA}"/>
              </a:ext>
            </a:extLst>
          </p:cNvPr>
          <p:cNvGrpSpPr/>
          <p:nvPr/>
        </p:nvGrpSpPr>
        <p:grpSpPr>
          <a:xfrm>
            <a:off x="6011889" y="2268121"/>
            <a:ext cx="4813004" cy="2524500"/>
            <a:chOff x="6011889" y="2268121"/>
            <a:chExt cx="4813004" cy="2524500"/>
          </a:xfrm>
        </p:grpSpPr>
        <p:sp>
          <p:nvSpPr>
            <p:cNvPr id="48" name="Oval 47">
              <a:extLst>
                <a:ext uri="{FF2B5EF4-FFF2-40B4-BE49-F238E27FC236}">
                  <a16:creationId xmlns:a16="http://schemas.microsoft.com/office/drawing/2014/main" id="{D2178D2F-86CD-1C4A-AC22-073ED0C041B1}"/>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0" name="Group 49">
              <a:extLst>
                <a:ext uri="{FF2B5EF4-FFF2-40B4-BE49-F238E27FC236}">
                  <a16:creationId xmlns:a16="http://schemas.microsoft.com/office/drawing/2014/main" id="{C8D3A64C-4FFF-0449-95D9-9C943BC50E72}"/>
                </a:ext>
              </a:extLst>
            </p:cNvPr>
            <p:cNvGrpSpPr/>
            <p:nvPr/>
          </p:nvGrpSpPr>
          <p:grpSpPr>
            <a:xfrm>
              <a:off x="8535404" y="2515716"/>
              <a:ext cx="2022345" cy="2040902"/>
              <a:chOff x="8449676" y="2458564"/>
              <a:chExt cx="2022345" cy="2040902"/>
            </a:xfrm>
          </p:grpSpPr>
          <p:cxnSp>
            <p:nvCxnSpPr>
              <p:cNvPr id="53" name="Straight Connector 52">
                <a:extLst>
                  <a:ext uri="{FF2B5EF4-FFF2-40B4-BE49-F238E27FC236}">
                    <a16:creationId xmlns:a16="http://schemas.microsoft.com/office/drawing/2014/main" id="{FF626D44-E4C1-5B4F-8813-418A1212DFDF}"/>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54" name="Group 53">
                <a:extLst>
                  <a:ext uri="{FF2B5EF4-FFF2-40B4-BE49-F238E27FC236}">
                    <a16:creationId xmlns:a16="http://schemas.microsoft.com/office/drawing/2014/main" id="{C1B10636-A191-5D48-AFE4-FDBBC0996CC6}"/>
                  </a:ext>
                </a:extLst>
              </p:cNvPr>
              <p:cNvGrpSpPr/>
              <p:nvPr/>
            </p:nvGrpSpPr>
            <p:grpSpPr>
              <a:xfrm>
                <a:off x="8588472" y="2725648"/>
                <a:ext cx="1684891" cy="1612712"/>
                <a:chOff x="8673836" y="1801399"/>
                <a:chExt cx="1684891" cy="1612712"/>
              </a:xfrm>
            </p:grpSpPr>
            <p:cxnSp>
              <p:nvCxnSpPr>
                <p:cNvPr id="70" name="Straight Connector 69">
                  <a:extLst>
                    <a:ext uri="{FF2B5EF4-FFF2-40B4-BE49-F238E27FC236}">
                      <a16:creationId xmlns:a16="http://schemas.microsoft.com/office/drawing/2014/main" id="{4F34724C-3D93-F744-9CA9-248F6DE1323B}"/>
                    </a:ext>
                  </a:extLst>
                </p:cNvPr>
                <p:cNvCxnSpPr>
                  <a:cxnSpLocks/>
                  <a:stCxn id="65"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2FF8D56-1484-EA48-8766-F57EDF82F3E4}"/>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2EC4A72F-17A4-144C-AD69-78627C758C1E}"/>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D8AC27C-0A3A-5A46-9BFB-B7B70CDD284C}"/>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55363564-DC45-0B40-89D7-3F01C7594962}"/>
                    </a:ext>
                  </a:extLst>
                </p:cNvPr>
                <p:cNvCxnSpPr>
                  <a:cxnSpLocks/>
                  <a:stCxn id="64"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84B64683-1E40-8440-8C39-5550B25C2CC2}"/>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AFBEADEB-007F-AA4D-8DDA-A5D93DF4B4A5}"/>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45DEFF0-AE3C-5D4D-8D27-7A861506700A}"/>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8" name="Straight Connector 77">
                  <a:extLst>
                    <a:ext uri="{FF2B5EF4-FFF2-40B4-BE49-F238E27FC236}">
                      <a16:creationId xmlns:a16="http://schemas.microsoft.com/office/drawing/2014/main" id="{157DDD7F-84F3-E04B-B4B4-9AA6BF025CE5}"/>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D7721924-4DA0-5642-939C-2BE8B0F9CE02}"/>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0" name="Straight Connector 79">
                  <a:extLst>
                    <a:ext uri="{FF2B5EF4-FFF2-40B4-BE49-F238E27FC236}">
                      <a16:creationId xmlns:a16="http://schemas.microsoft.com/office/drawing/2014/main" id="{B6015805-6148-B544-BE07-91C16D364ABA}"/>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A152A93E-7CB0-294F-8F0E-E8C9AFBC591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11FBA625-DD1D-674C-AB20-8B7E32B2F9E0}"/>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55" name="Oval 54">
                <a:extLst>
                  <a:ext uri="{FF2B5EF4-FFF2-40B4-BE49-F238E27FC236}">
                    <a16:creationId xmlns:a16="http://schemas.microsoft.com/office/drawing/2014/main" id="{0529844C-E16E-2B4E-A18D-5493F5B1E2D6}"/>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17DD036-DB33-DC43-8DB4-8BD58B19CB5A}"/>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B1AE30CB-E7BA-134D-8BB3-AEB169CE294B}"/>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082BAFB7-C751-EA4B-9442-037543B38889}"/>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7F97F4E0-DFD2-2547-AAD4-AD4A3AD38D0E}"/>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84E4361A-0081-1749-8687-969BD9FD3882}"/>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7224F526-8842-8347-BD6C-D9723AFA3A80}"/>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21DD61E6-6CDC-274D-9789-B8BE9D9153AE}"/>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FBD0C823-F83D-4D4B-AE4F-B320AC04A331}"/>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1670E74C-CF43-374E-ACA3-F71A88957437}"/>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5" name="Oval 64">
                <a:extLst>
                  <a:ext uri="{FF2B5EF4-FFF2-40B4-BE49-F238E27FC236}">
                    <a16:creationId xmlns:a16="http://schemas.microsoft.com/office/drawing/2014/main" id="{49353856-B691-6B4A-ACED-43B6027A65CC}"/>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C89CE18-0346-7D4E-AF86-BF787962E467}"/>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A62604C1-A292-F048-9334-72773008E644}"/>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24911F7E-4EF8-F744-A7F2-A7AB3A7E990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7574136F-BEC7-A147-8486-7010737D4CF8}"/>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51" name="Straight Connector 50">
              <a:extLst>
                <a:ext uri="{FF2B5EF4-FFF2-40B4-BE49-F238E27FC236}">
                  <a16:creationId xmlns:a16="http://schemas.microsoft.com/office/drawing/2014/main" id="{2B43A230-6176-D34F-81C0-9B009C567B1B}"/>
                </a:ext>
              </a:extLst>
            </p:cNvPr>
            <p:cNvCxnSpPr>
              <a:cxnSpLocks/>
              <a:endCxn id="69"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BE99C4A3-87FD-2E49-B361-653E72224BA9}"/>
                </a:ext>
              </a:extLst>
            </p:cNvPr>
            <p:cNvCxnSpPr>
              <a:cxnSpLocks/>
              <a:endCxn id="69"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a:solidFill>
                <a:schemeClr val="accent1">
                  <a:alpha val="64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a:solidFill>
                <a:schemeClr val="accent1">
                  <a:alpha val="64000"/>
                </a:schemeClr>
              </a:solidFill>
            </a:ln>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alpha val="64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accent1"/>
                  </a:solidFill>
                </a:rPr>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181233" y="5053028"/>
            <a:ext cx="3688643"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accent1"/>
                  </a:solidFill>
                </a:rPr>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785047" y="5059815"/>
            <a:ext cx="3576513" cy="1140613"/>
            <a:chOff x="369901" y="2311500"/>
            <a:chExt cx="3027692" cy="1140613"/>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69901" y="2732113"/>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solidFill>
                    <a:schemeClr val="accent1"/>
                  </a:solidFill>
                </a:rPr>
                <a:t>Communities</a:t>
              </a:r>
              <a:endParaRPr lang="en-US" sz="3300" kern="1200" dirty="0">
                <a:solidFill>
                  <a:schemeClr val="accent1"/>
                </a:solidFill>
              </a:endParaRPr>
            </a:p>
          </p:txBody>
        </p:sp>
      </p:grpSp>
      <p:grpSp>
        <p:nvGrpSpPr>
          <p:cNvPr id="19" name="Group 18">
            <a:extLst>
              <a:ext uri="{FF2B5EF4-FFF2-40B4-BE49-F238E27FC236}">
                <a16:creationId xmlns:a16="http://schemas.microsoft.com/office/drawing/2014/main" id="{642ADD3A-79D9-2A42-85C2-227BBBE3AD76}"/>
              </a:ext>
            </a:extLst>
          </p:cNvPr>
          <p:cNvGrpSpPr/>
          <p:nvPr/>
        </p:nvGrpSpPr>
        <p:grpSpPr>
          <a:xfrm>
            <a:off x="4857723" y="1653123"/>
            <a:ext cx="2691310" cy="3588413"/>
            <a:chOff x="4667795" y="1653122"/>
            <a:chExt cx="2691310" cy="3588413"/>
          </a:xfrm>
        </p:grpSpPr>
        <p:pic>
          <p:nvPicPr>
            <p:cNvPr id="12" name="Picture 11" descr="A person with a beard&#10;&#10;Description automatically generated with low confidence">
              <a:extLst>
                <a:ext uri="{FF2B5EF4-FFF2-40B4-BE49-F238E27FC236}">
                  <a16:creationId xmlns:a16="http://schemas.microsoft.com/office/drawing/2014/main" id="{08BC19F7-C65E-3048-A49C-5D1A1C12E1D3}"/>
                </a:ext>
              </a:extLst>
            </p:cNvPr>
            <p:cNvPicPr>
              <a:picLocks noChangeAspect="1"/>
            </p:cNvPicPr>
            <p:nvPr/>
          </p:nvPicPr>
          <p:blipFill>
            <a:blip r:embed="rId6"/>
            <a:stretch>
              <a:fillRect/>
            </a:stretch>
          </p:blipFill>
          <p:spPr>
            <a:xfrm>
              <a:off x="4667795" y="1653122"/>
              <a:ext cx="2691310" cy="3588413"/>
            </a:xfrm>
            <a:prstGeom prst="rect">
              <a:avLst/>
            </a:prstGeom>
          </p:spPr>
        </p:pic>
        <p:sp>
          <p:nvSpPr>
            <p:cNvPr id="13" name="TextBox 12">
              <a:extLst>
                <a:ext uri="{FF2B5EF4-FFF2-40B4-BE49-F238E27FC236}">
                  <a16:creationId xmlns:a16="http://schemas.microsoft.com/office/drawing/2014/main" id="{D3E921AB-DA39-2249-9A04-195C5AB50E7B}"/>
                </a:ext>
              </a:extLst>
            </p:cNvPr>
            <p:cNvSpPr txBox="1"/>
            <p:nvPr/>
          </p:nvSpPr>
          <p:spPr>
            <a:xfrm>
              <a:off x="4801517" y="3507540"/>
              <a:ext cx="2280704" cy="1477328"/>
            </a:xfrm>
            <a:prstGeom prst="rect">
              <a:avLst/>
            </a:prstGeom>
            <a:solidFill>
              <a:schemeClr val="bg1">
                <a:alpha val="61000"/>
              </a:schemeClr>
            </a:solidFill>
          </p:spPr>
          <p:txBody>
            <a:bodyPr wrap="square" rtlCol="0">
              <a:spAutoFit/>
            </a:bodyPr>
            <a:lstStyle/>
            <a:p>
              <a:r>
                <a:rPr lang="en-US" dirty="0"/>
                <a:t>Fungal fight club: Competitive outcomes change with pH (Alex Smith)</a:t>
              </a:r>
            </a:p>
          </p:txBody>
        </p:sp>
      </p:grpSp>
      <p:grpSp>
        <p:nvGrpSpPr>
          <p:cNvPr id="33" name="Group 32">
            <a:extLst>
              <a:ext uri="{FF2B5EF4-FFF2-40B4-BE49-F238E27FC236}">
                <a16:creationId xmlns:a16="http://schemas.microsoft.com/office/drawing/2014/main" id="{C0CE1676-9BAF-7949-AB54-AC542374A09C}"/>
              </a:ext>
            </a:extLst>
          </p:cNvPr>
          <p:cNvGrpSpPr/>
          <p:nvPr/>
        </p:nvGrpSpPr>
        <p:grpSpPr>
          <a:xfrm>
            <a:off x="8185766" y="1681059"/>
            <a:ext cx="2691309" cy="3588412"/>
            <a:chOff x="7420680" y="1624268"/>
            <a:chExt cx="2691309" cy="3588412"/>
          </a:xfrm>
        </p:grpSpPr>
        <p:pic>
          <p:nvPicPr>
            <p:cNvPr id="7" name="Picture 6" descr="A person holding a blue bird&#10;&#10;Description automatically generated">
              <a:extLst>
                <a:ext uri="{FF2B5EF4-FFF2-40B4-BE49-F238E27FC236}">
                  <a16:creationId xmlns:a16="http://schemas.microsoft.com/office/drawing/2014/main" id="{D338AFC2-263F-8C45-BCF4-BD8393DA50A7}"/>
                </a:ext>
              </a:extLst>
            </p:cNvPr>
            <p:cNvPicPr>
              <a:picLocks noChangeAspect="1"/>
            </p:cNvPicPr>
            <p:nvPr/>
          </p:nvPicPr>
          <p:blipFill>
            <a:blip r:embed="rId7"/>
            <a:stretch>
              <a:fillRect/>
            </a:stretch>
          </p:blipFill>
          <p:spPr>
            <a:xfrm>
              <a:off x="7420680" y="1624268"/>
              <a:ext cx="2691309" cy="3588412"/>
            </a:xfrm>
            <a:prstGeom prst="rect">
              <a:avLst/>
            </a:prstGeom>
          </p:spPr>
        </p:pic>
        <p:sp>
          <p:nvSpPr>
            <p:cNvPr id="37" name="TextBox 36">
              <a:extLst>
                <a:ext uri="{FF2B5EF4-FFF2-40B4-BE49-F238E27FC236}">
                  <a16:creationId xmlns:a16="http://schemas.microsoft.com/office/drawing/2014/main" id="{92C16172-FCF1-CE45-93D3-3CA55CCB17BF}"/>
                </a:ext>
              </a:extLst>
            </p:cNvPr>
            <p:cNvSpPr txBox="1"/>
            <p:nvPr/>
          </p:nvSpPr>
          <p:spPr>
            <a:xfrm>
              <a:off x="7524205" y="3323757"/>
              <a:ext cx="2489201" cy="1754326"/>
            </a:xfrm>
            <a:prstGeom prst="rect">
              <a:avLst/>
            </a:prstGeom>
            <a:solidFill>
              <a:schemeClr val="bg1">
                <a:alpha val="61000"/>
              </a:schemeClr>
            </a:solidFill>
          </p:spPr>
          <p:txBody>
            <a:bodyPr wrap="square" rtlCol="0">
              <a:spAutoFit/>
            </a:bodyPr>
            <a:lstStyle/>
            <a:p>
              <a:r>
                <a:rPr lang="en-US" dirty="0"/>
                <a:t>Divergent species, convergent traits: </a:t>
              </a:r>
              <a:r>
                <a:rPr lang="en-US" dirty="0" err="1"/>
                <a:t>metaanalysis</a:t>
              </a:r>
              <a:r>
                <a:rPr lang="en-US" dirty="0"/>
                <a:t> of fungal communities in drought (Oceana </a:t>
              </a:r>
              <a:r>
                <a:rPr lang="en-US" dirty="0" err="1"/>
                <a:t>Tavasieff</a:t>
              </a:r>
              <a:r>
                <a:rPr lang="en-US" dirty="0"/>
                <a:t>)</a:t>
              </a:r>
            </a:p>
          </p:txBody>
        </p:sp>
      </p:grpSp>
      <p:grpSp>
        <p:nvGrpSpPr>
          <p:cNvPr id="17" name="Group 16">
            <a:extLst>
              <a:ext uri="{FF2B5EF4-FFF2-40B4-BE49-F238E27FC236}">
                <a16:creationId xmlns:a16="http://schemas.microsoft.com/office/drawing/2014/main" id="{64F7F24F-62CB-3944-8E38-085595B68372}"/>
              </a:ext>
            </a:extLst>
          </p:cNvPr>
          <p:cNvGrpSpPr/>
          <p:nvPr/>
        </p:nvGrpSpPr>
        <p:grpSpPr>
          <a:xfrm>
            <a:off x="1577730" y="1593942"/>
            <a:ext cx="2735696" cy="3647594"/>
            <a:chOff x="1577730" y="1593942"/>
            <a:chExt cx="2735696" cy="3647594"/>
          </a:xfrm>
        </p:grpSpPr>
        <p:pic>
          <p:nvPicPr>
            <p:cNvPr id="15" name="Picture 14" descr="A picture containing outdoor, person, grass&#10;&#10;Description automatically generated">
              <a:extLst>
                <a:ext uri="{FF2B5EF4-FFF2-40B4-BE49-F238E27FC236}">
                  <a16:creationId xmlns:a16="http://schemas.microsoft.com/office/drawing/2014/main" id="{48EEF833-B454-E249-9997-ED8D9FA23E19}"/>
                </a:ext>
              </a:extLst>
            </p:cNvPr>
            <p:cNvPicPr>
              <a:picLocks noChangeAspect="1"/>
            </p:cNvPicPr>
            <p:nvPr/>
          </p:nvPicPr>
          <p:blipFill>
            <a:blip r:embed="rId8"/>
            <a:stretch>
              <a:fillRect/>
            </a:stretch>
          </p:blipFill>
          <p:spPr>
            <a:xfrm>
              <a:off x="1577730" y="1593942"/>
              <a:ext cx="2735696" cy="3647594"/>
            </a:xfrm>
            <a:prstGeom prst="rect">
              <a:avLst/>
            </a:prstGeom>
          </p:spPr>
        </p:pic>
        <p:sp>
          <p:nvSpPr>
            <p:cNvPr id="40" name="TextBox 39">
              <a:extLst>
                <a:ext uri="{FF2B5EF4-FFF2-40B4-BE49-F238E27FC236}">
                  <a16:creationId xmlns:a16="http://schemas.microsoft.com/office/drawing/2014/main" id="{BD02D7CA-E614-2043-809F-CDF91814E68D}"/>
                </a:ext>
              </a:extLst>
            </p:cNvPr>
            <p:cNvSpPr txBox="1"/>
            <p:nvPr/>
          </p:nvSpPr>
          <p:spPr>
            <a:xfrm>
              <a:off x="1757975" y="3279358"/>
              <a:ext cx="2280704" cy="1754326"/>
            </a:xfrm>
            <a:prstGeom prst="rect">
              <a:avLst/>
            </a:prstGeom>
            <a:solidFill>
              <a:schemeClr val="bg1">
                <a:alpha val="61000"/>
              </a:schemeClr>
            </a:solidFill>
          </p:spPr>
          <p:txBody>
            <a:bodyPr wrap="square" rtlCol="0">
              <a:spAutoFit/>
            </a:bodyPr>
            <a:lstStyle/>
            <a:p>
              <a:r>
                <a:rPr lang="en-US" dirty="0"/>
                <a:t>Spheres of influence: Host trees affect active fungal communities (Gabe </a:t>
              </a:r>
              <a:r>
                <a:rPr lang="en-US" dirty="0" err="1"/>
                <a:t>Runte</a:t>
              </a:r>
              <a:r>
                <a:rPr lang="en-US" dirty="0"/>
                <a:t>)</a:t>
              </a:r>
            </a:p>
          </p:txBody>
        </p:sp>
      </p:grpSp>
      <p:sp>
        <p:nvSpPr>
          <p:cNvPr id="45" name="TextBox 44">
            <a:extLst>
              <a:ext uri="{FF2B5EF4-FFF2-40B4-BE49-F238E27FC236}">
                <a16:creationId xmlns:a16="http://schemas.microsoft.com/office/drawing/2014/main" id="{379FF69F-537C-5645-90C2-9BE8477B6B96}"/>
              </a:ext>
            </a:extLst>
          </p:cNvPr>
          <p:cNvSpPr txBox="1"/>
          <p:nvPr/>
        </p:nvSpPr>
        <p:spPr>
          <a:xfrm>
            <a:off x="4242023" y="5451854"/>
            <a:ext cx="3655829" cy="720000"/>
          </a:xfrm>
          <a:prstGeom prst="rect">
            <a:avLst/>
          </a:prstGeom>
          <a:solidFill>
            <a:schemeClr val="bg1"/>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b="1" kern="1200" dirty="0">
                <a:solidFill>
                  <a:srgbClr val="FFFFFF"/>
                </a:solidFill>
              </a:rPr>
              <a:t>Individuals</a:t>
            </a:r>
          </a:p>
        </p:txBody>
      </p:sp>
      <p:sp>
        <p:nvSpPr>
          <p:cNvPr id="46" name="TextBox 45">
            <a:extLst>
              <a:ext uri="{FF2B5EF4-FFF2-40B4-BE49-F238E27FC236}">
                <a16:creationId xmlns:a16="http://schemas.microsoft.com/office/drawing/2014/main" id="{920BD43A-6430-CD4F-91C6-7A3469748C86}"/>
              </a:ext>
            </a:extLst>
          </p:cNvPr>
          <p:cNvSpPr txBox="1"/>
          <p:nvPr/>
        </p:nvSpPr>
        <p:spPr>
          <a:xfrm>
            <a:off x="7889937" y="5464150"/>
            <a:ext cx="3580900" cy="1327168"/>
          </a:xfrm>
          <a:prstGeom prst="rect">
            <a:avLst/>
          </a:prstGeom>
          <a:solidFill>
            <a:schemeClr val="bg1"/>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b="1" dirty="0">
                <a:solidFill>
                  <a:srgbClr val="FFFFFF"/>
                </a:solidFill>
              </a:rPr>
              <a:t>Communities</a:t>
            </a:r>
            <a:endParaRPr lang="en-US" sz="3300" b="1" kern="1200" dirty="0">
              <a:solidFill>
                <a:srgbClr val="FFFFFF"/>
              </a:solidFill>
            </a:endParaRPr>
          </a:p>
        </p:txBody>
      </p:sp>
      <p:sp>
        <p:nvSpPr>
          <p:cNvPr id="47" name="TextBox 46">
            <a:extLst>
              <a:ext uri="{FF2B5EF4-FFF2-40B4-BE49-F238E27FC236}">
                <a16:creationId xmlns:a16="http://schemas.microsoft.com/office/drawing/2014/main" id="{334A85E8-1C3D-8040-BA3C-E0DB66915611}"/>
              </a:ext>
            </a:extLst>
          </p:cNvPr>
          <p:cNvSpPr txBox="1"/>
          <p:nvPr/>
        </p:nvSpPr>
        <p:spPr>
          <a:xfrm>
            <a:off x="1368938" y="5458400"/>
            <a:ext cx="2868750" cy="720000"/>
          </a:xfrm>
          <a:prstGeom prst="rect">
            <a:avLst/>
          </a:prstGeom>
          <a:solidFill>
            <a:schemeClr val="bg1"/>
          </a:solidFill>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b="1" kern="1200" dirty="0">
                <a:solidFill>
                  <a:srgbClr val="FFFFFF"/>
                </a:solidFill>
              </a:rPr>
              <a:t>Molecules</a:t>
            </a:r>
          </a:p>
        </p:txBody>
      </p:sp>
    </p:spTree>
    <p:extLst>
      <p:ext uri="{BB962C8B-B14F-4D97-AF65-F5344CB8AC3E}">
        <p14:creationId xmlns:p14="http://schemas.microsoft.com/office/powerpoint/2010/main" val="15560404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3"/>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45"/>
                                        </p:tgtEl>
                                        <p:attrNameLst>
                                          <p:attrName>style.visibility</p:attrName>
                                        </p:attrNameLst>
                                      </p:cBhvr>
                                      <p:to>
                                        <p:strVal val="hidden"/>
                                      </p:to>
                                    </p:set>
                                  </p:childTnLst>
                                </p:cTn>
                              </p:par>
                              <p:par>
                                <p:cTn id="15" presetID="1" presetClass="entr" presetSubtype="0" fill="hold" grpId="0" nodeType="withEffect">
                                  <p:stCondLst>
                                    <p:cond delay="0"/>
                                  </p:stCondLst>
                                  <p:childTnLst>
                                    <p:set>
                                      <p:cBhvr>
                                        <p:cTn id="16" dur="1" fill="hold">
                                          <p:stCondLst>
                                            <p:cond delay="0"/>
                                          </p:stCondLst>
                                        </p:cTn>
                                        <p:tgtEl>
                                          <p:spTgt spid="4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xit" presetSubtype="0" fill="hold" grpId="1" nodeType="withEffect">
                                  <p:stCondLst>
                                    <p:cond delay="0"/>
                                  </p:stCondLst>
                                  <p:childTnLst>
                                    <p:set>
                                      <p:cBhvr>
                                        <p:cTn id="22" dur="1" fill="hold">
                                          <p:stCondLst>
                                            <p:cond delay="0"/>
                                          </p:stCondLst>
                                        </p:cTn>
                                        <p:tgtEl>
                                          <p:spTgt spid="46"/>
                                        </p:tgtEl>
                                        <p:attrNameLst>
                                          <p:attrName>style.visibility</p:attrName>
                                        </p:attrNameLst>
                                      </p:cBhvr>
                                      <p:to>
                                        <p:strVal val="hidden"/>
                                      </p:to>
                                    </p:set>
                                  </p:childTnLst>
                                </p:cTn>
                              </p:par>
                              <p:par>
                                <p:cTn id="23" presetID="1" presetClass="entr" presetSubtype="0" fill="hold" grpId="2" nodeType="withEffect">
                                  <p:stCondLst>
                                    <p:cond delay="0"/>
                                  </p:stCondLst>
                                  <p:childTnLst>
                                    <p:set>
                                      <p:cBhvr>
                                        <p:cTn id="24" dur="1" fill="hold">
                                          <p:stCondLst>
                                            <p:cond delay="0"/>
                                          </p:stCondLst>
                                        </p:cTn>
                                        <p:tgtEl>
                                          <p:spTgt spid="4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7">
                                            <p:bg/>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animBg="1"/>
      <p:bldP spid="45" grpId="1" animBg="1"/>
      <p:bldP spid="46" grpId="0" animBg="1"/>
      <p:bldP spid="46" grpId="1" animBg="1"/>
      <p:bldP spid="46" grpId="2" animBg="1"/>
      <p:bldP spid="47" grpId="0" build="allAtOnce"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98853A-19CF-0049-A64A-26FD0DBFDD10}"/>
              </a:ext>
            </a:extLst>
          </p:cNvPr>
          <p:cNvSpPr>
            <a:spLocks noGrp="1"/>
          </p:cNvSpPr>
          <p:nvPr>
            <p:ph type="title"/>
          </p:nvPr>
        </p:nvSpPr>
        <p:spPr>
          <a:xfrm>
            <a:off x="649270" y="4615840"/>
            <a:ext cx="3885141" cy="1526741"/>
          </a:xfrm>
        </p:spPr>
        <p:txBody>
          <a:bodyPr>
            <a:normAutofit/>
          </a:bodyPr>
          <a:lstStyle/>
          <a:p>
            <a:pPr algn="r"/>
            <a:endParaRPr lang="en-US" sz="3000">
              <a:solidFill>
                <a:schemeClr val="bg1"/>
              </a:solidFill>
            </a:endParaRPr>
          </a:p>
        </p:txBody>
      </p:sp>
      <p:sp>
        <p:nvSpPr>
          <p:cNvPr id="11" name="Content Placeholder 10">
            <a:extLst>
              <a:ext uri="{FF2B5EF4-FFF2-40B4-BE49-F238E27FC236}">
                <a16:creationId xmlns:a16="http://schemas.microsoft.com/office/drawing/2014/main" id="{67CAF377-44A5-17D7-E3E7-55254BB706A0}"/>
              </a:ext>
            </a:extLst>
          </p:cNvPr>
          <p:cNvSpPr>
            <a:spLocks noGrp="1"/>
          </p:cNvSpPr>
          <p:nvPr>
            <p:ph idx="1"/>
          </p:nvPr>
        </p:nvSpPr>
        <p:spPr>
          <a:xfrm>
            <a:off x="4945336" y="4615840"/>
            <a:ext cx="6609921" cy="1526741"/>
          </a:xfrm>
        </p:spPr>
        <p:txBody>
          <a:bodyPr anchor="ctr">
            <a:normAutofit/>
          </a:bodyPr>
          <a:lstStyle/>
          <a:p>
            <a:endParaRPr lang="en-US" sz="2200">
              <a:solidFill>
                <a:schemeClr val="bg1"/>
              </a:solidFill>
            </a:endParaRPr>
          </a:p>
        </p:txBody>
      </p:sp>
      <p:pic>
        <p:nvPicPr>
          <p:cNvPr id="7" name="Picture 6" descr="A picture containing person&#10;&#10;Description automatically generated">
            <a:extLst>
              <a:ext uri="{FF2B5EF4-FFF2-40B4-BE49-F238E27FC236}">
                <a16:creationId xmlns:a16="http://schemas.microsoft.com/office/drawing/2014/main" id="{3423E474-20F5-DF45-B106-FC4868584467}"/>
              </a:ext>
            </a:extLst>
          </p:cNvPr>
          <p:cNvPicPr>
            <a:picLocks noChangeAspect="1"/>
          </p:cNvPicPr>
          <p:nvPr/>
        </p:nvPicPr>
        <p:blipFill rotWithShape="1">
          <a:blip r:embed="rId2"/>
          <a:srcRect l="9434" r="39990" b="2"/>
          <a:stretch/>
        </p:blipFill>
        <p:spPr>
          <a:xfrm rot="5400000">
            <a:off x="1298528" y="-552289"/>
            <a:ext cx="3749040" cy="5559480"/>
          </a:xfrm>
          <a:prstGeom prst="rect">
            <a:avLst/>
          </a:prstGeom>
        </p:spPr>
      </p:pic>
      <p:pic>
        <p:nvPicPr>
          <p:cNvPr id="5" name="Content Placeholder 4" descr="A few women standing in front of a whiteboard&#10;&#10;Description automatically generated with medium confidence">
            <a:extLst>
              <a:ext uri="{FF2B5EF4-FFF2-40B4-BE49-F238E27FC236}">
                <a16:creationId xmlns:a16="http://schemas.microsoft.com/office/drawing/2014/main" id="{5D1A2045-7C1B-1044-9EB8-994440E169EA}"/>
              </a:ext>
            </a:extLst>
          </p:cNvPr>
          <p:cNvPicPr>
            <a:picLocks noChangeAspect="1"/>
          </p:cNvPicPr>
          <p:nvPr/>
        </p:nvPicPr>
        <p:blipFill rotWithShape="1">
          <a:blip r:embed="rId3"/>
          <a:srcRect r="-3" b="9881"/>
          <a:stretch/>
        </p:blipFill>
        <p:spPr>
          <a:xfrm>
            <a:off x="6251736" y="357013"/>
            <a:ext cx="5546955" cy="3749040"/>
          </a:xfrm>
          <a:prstGeom prst="rect">
            <a:avLst/>
          </a:prstGeom>
        </p:spPr>
      </p:pic>
    </p:spTree>
    <p:extLst>
      <p:ext uri="{BB962C8B-B14F-4D97-AF65-F5344CB8AC3E}">
        <p14:creationId xmlns:p14="http://schemas.microsoft.com/office/powerpoint/2010/main" val="124659433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8ADC5CCE-B44F-0745-A00D-E4EF95E461F5}"/>
              </a:ext>
            </a:extLst>
          </p:cNvPr>
          <p:cNvSpPr>
            <a:spLocks noGrp="1"/>
          </p:cNvSpPr>
          <p:nvPr>
            <p:ph type="title"/>
          </p:nvPr>
        </p:nvSpPr>
        <p:spPr>
          <a:xfrm>
            <a:off x="762000" y="1528717"/>
            <a:ext cx="3810000" cy="3805283"/>
          </a:xfrm>
        </p:spPr>
        <p:txBody>
          <a:bodyPr>
            <a:normAutofit/>
          </a:bodyPr>
          <a:lstStyle/>
          <a:p>
            <a:r>
              <a:rPr lang="en-US" dirty="0"/>
              <a:t>Future directions</a:t>
            </a:r>
          </a:p>
        </p:txBody>
      </p:sp>
      <p:graphicFrame>
        <p:nvGraphicFramePr>
          <p:cNvPr id="5" name="Content Placeholder 2">
            <a:extLst>
              <a:ext uri="{FF2B5EF4-FFF2-40B4-BE49-F238E27FC236}">
                <a16:creationId xmlns:a16="http://schemas.microsoft.com/office/drawing/2014/main" id="{FF61D4BE-7EAB-4B39-9CFD-1F5252EC1AD8}"/>
              </a:ext>
            </a:extLst>
          </p:cNvPr>
          <p:cNvGraphicFramePr>
            <a:graphicFrameLocks noGrp="1"/>
          </p:cNvGraphicFramePr>
          <p:nvPr>
            <p:ph idx="1"/>
            <p:extLst>
              <p:ext uri="{D42A27DB-BD31-4B8C-83A1-F6EECF244321}">
                <p14:modId xmlns:p14="http://schemas.microsoft.com/office/powerpoint/2010/main" val="1346416949"/>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7871442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610F582-86BA-4397-8991-2FC58E64B3F6}"/>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9970FAF3-545E-4B51-B78A-79B7329E5274}"/>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8338E57-D7EB-4F10-AC49-9BDD7872E1E8}"/>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93E88AF5-67E7-42AE-BF62-CFC6E3E7DC54}"/>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160592F1-C1B8-4B64-B0B8-D3BC5847C0A1}"/>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6AC795C1-1F20-4696-AE1B-561546EDB9DB}"/>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60DB02BD-FF61-4042-BC21-4EFF543EC0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1A6028A-D301-7D4E-834B-FCE7904384F8}"/>
              </a:ext>
            </a:extLst>
          </p:cNvPr>
          <p:cNvSpPr>
            <a:spLocks noGrp="1"/>
          </p:cNvSpPr>
          <p:nvPr>
            <p:ph type="title"/>
          </p:nvPr>
        </p:nvSpPr>
        <p:spPr>
          <a:xfrm>
            <a:off x="762001" y="882596"/>
            <a:ext cx="5471822" cy="1905054"/>
          </a:xfrm>
        </p:spPr>
        <p:txBody>
          <a:bodyPr anchor="b">
            <a:normAutofit/>
          </a:bodyPr>
          <a:lstStyle/>
          <a:p>
            <a:r>
              <a:rPr lang="en-US" dirty="0"/>
              <a:t>The “molecular fingerprint” of cooperation</a:t>
            </a:r>
          </a:p>
        </p:txBody>
      </p:sp>
      <p:sp>
        <p:nvSpPr>
          <p:cNvPr id="3" name="Content Placeholder 2">
            <a:extLst>
              <a:ext uri="{FF2B5EF4-FFF2-40B4-BE49-F238E27FC236}">
                <a16:creationId xmlns:a16="http://schemas.microsoft.com/office/drawing/2014/main" id="{469C5E77-E1D5-5C43-AB60-C62C90E14CD4}"/>
              </a:ext>
            </a:extLst>
          </p:cNvPr>
          <p:cNvSpPr>
            <a:spLocks noGrp="1"/>
          </p:cNvSpPr>
          <p:nvPr>
            <p:ph idx="1"/>
          </p:nvPr>
        </p:nvSpPr>
        <p:spPr>
          <a:xfrm>
            <a:off x="762001" y="3047999"/>
            <a:ext cx="5471822" cy="3048001"/>
          </a:xfrm>
        </p:spPr>
        <p:txBody>
          <a:bodyPr>
            <a:normAutofit/>
          </a:bodyPr>
          <a:lstStyle/>
          <a:p>
            <a:r>
              <a:rPr lang="en-US" sz="2000" dirty="0"/>
              <a:t>Goal: Infer symbiotic function with straightforward molecular measurement of field-collected tissues.</a:t>
            </a:r>
          </a:p>
          <a:p>
            <a:r>
              <a:rPr lang="en-US" sz="2000" dirty="0"/>
              <a:t>Link plant gene expression in symbiotic roots with developmental stage, magnitude of C transfer, fungal growth benefit (greenhouse)</a:t>
            </a:r>
          </a:p>
          <a:p>
            <a:r>
              <a:rPr lang="en-US" sz="2000" dirty="0"/>
              <a:t>Apply lessons to field-collected mycorrhizas</a:t>
            </a:r>
          </a:p>
        </p:txBody>
      </p:sp>
      <p:pic>
        <p:nvPicPr>
          <p:cNvPr id="4" name="Picture 3" descr="A hand holding a spider&#10;&#10;Description automatically generated with low confidence">
            <a:extLst>
              <a:ext uri="{FF2B5EF4-FFF2-40B4-BE49-F238E27FC236}">
                <a16:creationId xmlns:a16="http://schemas.microsoft.com/office/drawing/2014/main" id="{5DA3266D-8279-E942-A16C-104833E68977}"/>
              </a:ext>
            </a:extLst>
          </p:cNvPr>
          <p:cNvPicPr>
            <a:picLocks noChangeAspect="1"/>
          </p:cNvPicPr>
          <p:nvPr/>
        </p:nvPicPr>
        <p:blipFill rotWithShape="1">
          <a:blip r:embed="rId2"/>
          <a:srcRect l="7510" t="35708" r="30276" b="17652"/>
          <a:stretch/>
        </p:blipFill>
        <p:spPr>
          <a:xfrm>
            <a:off x="7578294" y="762001"/>
            <a:ext cx="2507235" cy="2506134"/>
          </a:xfrm>
          <a:prstGeom prst="rect">
            <a:avLst/>
          </a:prstGeom>
        </p:spPr>
      </p:pic>
      <p:pic>
        <p:nvPicPr>
          <p:cNvPr id="6" name="Graphic 5" descr="Fingerprint with solid fill">
            <a:extLst>
              <a:ext uri="{FF2B5EF4-FFF2-40B4-BE49-F238E27FC236}">
                <a16:creationId xmlns:a16="http://schemas.microsoft.com/office/drawing/2014/main" id="{D03EE262-67C3-D84D-BE50-F6E3E51D139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578844" y="3589866"/>
            <a:ext cx="2506134" cy="2506134"/>
          </a:xfrm>
          <a:prstGeom prst="rect">
            <a:avLst/>
          </a:prstGeom>
        </p:spPr>
      </p:pic>
    </p:spTree>
    <p:extLst>
      <p:ext uri="{BB962C8B-B14F-4D97-AF65-F5344CB8AC3E}">
        <p14:creationId xmlns:p14="http://schemas.microsoft.com/office/powerpoint/2010/main" val="3523849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0" name="Rectangle 49">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697A491-7C5D-8743-932D-7A56446A15FB}"/>
              </a:ext>
            </a:extLst>
          </p:cNvPr>
          <p:cNvSpPr>
            <a:spLocks noGrp="1"/>
          </p:cNvSpPr>
          <p:nvPr>
            <p:ph type="title"/>
          </p:nvPr>
        </p:nvSpPr>
        <p:spPr>
          <a:xfrm>
            <a:off x="762000" y="4571999"/>
            <a:ext cx="4236720" cy="1810871"/>
          </a:xfrm>
        </p:spPr>
        <p:txBody>
          <a:bodyPr>
            <a:normAutofit/>
          </a:bodyPr>
          <a:lstStyle/>
          <a:p>
            <a:r>
              <a:rPr lang="en-US" sz="4100"/>
              <a:t>Trade-offs in ectomycorrhizal specialization</a:t>
            </a:r>
          </a:p>
        </p:txBody>
      </p:sp>
      <p:pic>
        <p:nvPicPr>
          <p:cNvPr id="16" name="Content Placeholder 1008">
            <a:extLst>
              <a:ext uri="{FF2B5EF4-FFF2-40B4-BE49-F238E27FC236}">
                <a16:creationId xmlns:a16="http://schemas.microsoft.com/office/drawing/2014/main" id="{7652BB56-C93E-0647-9081-2A0733CA8264}"/>
              </a:ext>
            </a:extLst>
          </p:cNvPr>
          <p:cNvPicPr>
            <a:picLocks noChangeAspect="1"/>
          </p:cNvPicPr>
          <p:nvPr/>
        </p:nvPicPr>
        <p:blipFill rotWithShape="1">
          <a:blip r:embed="rId3">
            <a:extLst>
              <a:ext uri="{28A0092B-C50C-407E-A947-70E740481C1C}">
                <a14:useLocalDpi xmlns:a14="http://schemas.microsoft.com/office/drawing/2010/main" val="0"/>
              </a:ext>
            </a:extLst>
          </a:blip>
          <a:srcRect t="24703" r="-2" b="24700"/>
          <a:stretch/>
        </p:blipFill>
        <p:spPr>
          <a:xfrm>
            <a:off x="1" y="2"/>
            <a:ext cx="6000749" cy="4048201"/>
          </a:xfrm>
          <a:custGeom>
            <a:avLst/>
            <a:gdLst/>
            <a:ahLst/>
            <a:cxnLst/>
            <a:rect l="l" t="t" r="r" b="b"/>
            <a:pathLst>
              <a:path w="6000749" h="4048201">
                <a:moveTo>
                  <a:pt x="0" y="0"/>
                </a:moveTo>
                <a:lnTo>
                  <a:pt x="6000749" y="0"/>
                </a:lnTo>
                <a:lnTo>
                  <a:pt x="6000749" y="4048201"/>
                </a:lnTo>
                <a:lnTo>
                  <a:pt x="5944247" y="4045387"/>
                </a:lnTo>
                <a:cubicBezTo>
                  <a:pt x="5912733" y="4040867"/>
                  <a:pt x="5883531" y="4032761"/>
                  <a:pt x="5860259" y="4018993"/>
                </a:cubicBezTo>
                <a:cubicBezTo>
                  <a:pt x="5845522" y="4010145"/>
                  <a:pt x="5815127" y="4009004"/>
                  <a:pt x="5790563" y="4005335"/>
                </a:cubicBezTo>
                <a:cubicBezTo>
                  <a:pt x="5770110" y="4002399"/>
                  <a:pt x="5748643" y="3999987"/>
                  <a:pt x="5726340" y="3999392"/>
                </a:cubicBezTo>
                <a:cubicBezTo>
                  <a:pt x="5702558" y="3998630"/>
                  <a:pt x="5676008" y="3996376"/>
                  <a:pt x="5653401" y="4001303"/>
                </a:cubicBezTo>
                <a:cubicBezTo>
                  <a:pt x="5584839" y="4015993"/>
                  <a:pt x="5528518" y="4014398"/>
                  <a:pt x="5475787" y="3994543"/>
                </a:cubicBezTo>
                <a:cubicBezTo>
                  <a:pt x="5448461" y="3984280"/>
                  <a:pt x="5408578" y="3972789"/>
                  <a:pt x="5376427" y="3977186"/>
                </a:cubicBezTo>
                <a:cubicBezTo>
                  <a:pt x="5298173" y="3987786"/>
                  <a:pt x="5231306" y="3983731"/>
                  <a:pt x="5158711" y="3977849"/>
                </a:cubicBezTo>
                <a:cubicBezTo>
                  <a:pt x="5111928" y="3974139"/>
                  <a:pt x="5059522" y="3974442"/>
                  <a:pt x="5009625" y="3971931"/>
                </a:cubicBezTo>
                <a:cubicBezTo>
                  <a:pt x="4951287" y="3968925"/>
                  <a:pt x="4888949" y="3973666"/>
                  <a:pt x="4849941" y="3947886"/>
                </a:cubicBezTo>
                <a:cubicBezTo>
                  <a:pt x="4845543" y="3945116"/>
                  <a:pt x="4833681" y="3946241"/>
                  <a:pt x="4827520" y="3943911"/>
                </a:cubicBezTo>
                <a:cubicBezTo>
                  <a:pt x="4807945" y="3936885"/>
                  <a:pt x="4783117" y="3931364"/>
                  <a:pt x="4771814" y="3921081"/>
                </a:cubicBezTo>
                <a:cubicBezTo>
                  <a:pt x="4739115" y="3891003"/>
                  <a:pt x="4712325" y="3858949"/>
                  <a:pt x="4682399" y="3827911"/>
                </a:cubicBezTo>
                <a:cubicBezTo>
                  <a:pt x="4675987" y="3821273"/>
                  <a:pt x="4669645" y="3812548"/>
                  <a:pt x="4657971" y="3809870"/>
                </a:cubicBezTo>
                <a:cubicBezTo>
                  <a:pt x="4590588" y="3794559"/>
                  <a:pt x="4522266" y="3780327"/>
                  <a:pt x="4453288" y="3766566"/>
                </a:cubicBezTo>
                <a:cubicBezTo>
                  <a:pt x="4425551" y="3761082"/>
                  <a:pt x="4404161" y="3769423"/>
                  <a:pt x="4382131" y="3783516"/>
                </a:cubicBezTo>
                <a:cubicBezTo>
                  <a:pt x="4360738" y="3796954"/>
                  <a:pt x="4334041" y="3811525"/>
                  <a:pt x="4305858" y="3818191"/>
                </a:cubicBezTo>
                <a:cubicBezTo>
                  <a:pt x="4249453" y="3831335"/>
                  <a:pt x="4190357" y="3840900"/>
                  <a:pt x="4132173" y="3849202"/>
                </a:cubicBezTo>
                <a:cubicBezTo>
                  <a:pt x="4110399" y="3852309"/>
                  <a:pt x="4086246" y="3848957"/>
                  <a:pt x="4065132" y="3846494"/>
                </a:cubicBezTo>
                <a:cubicBezTo>
                  <a:pt x="4025130" y="3841816"/>
                  <a:pt x="3987480" y="3833214"/>
                  <a:pt x="3946286" y="3830407"/>
                </a:cubicBezTo>
                <a:cubicBezTo>
                  <a:pt x="3898481" y="3827220"/>
                  <a:pt x="3868394" y="3815462"/>
                  <a:pt x="3850960" y="3792837"/>
                </a:cubicBezTo>
                <a:cubicBezTo>
                  <a:pt x="3825028" y="3759151"/>
                  <a:pt x="3772121" y="3740642"/>
                  <a:pt x="3710981" y="3728217"/>
                </a:cubicBezTo>
                <a:cubicBezTo>
                  <a:pt x="3633314" y="3712297"/>
                  <a:pt x="3545330" y="3726172"/>
                  <a:pt x="3460521" y="3731663"/>
                </a:cubicBezTo>
                <a:cubicBezTo>
                  <a:pt x="3428049" y="3733842"/>
                  <a:pt x="3394563" y="3736542"/>
                  <a:pt x="3364418" y="3734612"/>
                </a:cubicBezTo>
                <a:cubicBezTo>
                  <a:pt x="3250133" y="3727505"/>
                  <a:pt x="3136002" y="3721509"/>
                  <a:pt x="3013997" y="3739481"/>
                </a:cubicBezTo>
                <a:cubicBezTo>
                  <a:pt x="3004006" y="3740906"/>
                  <a:pt x="2993928" y="3741779"/>
                  <a:pt x="2983805" y="3742278"/>
                </a:cubicBezTo>
                <a:cubicBezTo>
                  <a:pt x="2895979" y="3747067"/>
                  <a:pt x="2805960" y="3756890"/>
                  <a:pt x="2738094" y="3725411"/>
                </a:cubicBezTo>
                <a:cubicBezTo>
                  <a:pt x="2725615" y="3719638"/>
                  <a:pt x="2699242" y="3721135"/>
                  <a:pt x="2678828" y="3721025"/>
                </a:cubicBezTo>
                <a:cubicBezTo>
                  <a:pt x="2643514" y="3721155"/>
                  <a:pt x="2618910" y="3714659"/>
                  <a:pt x="2603910" y="3698860"/>
                </a:cubicBezTo>
                <a:cubicBezTo>
                  <a:pt x="2578519" y="3671516"/>
                  <a:pt x="2549282" y="3645289"/>
                  <a:pt x="2525978" y="3617268"/>
                </a:cubicBezTo>
                <a:cubicBezTo>
                  <a:pt x="2509762" y="3598057"/>
                  <a:pt x="2483468" y="3589913"/>
                  <a:pt x="2444032" y="3586664"/>
                </a:cubicBezTo>
                <a:cubicBezTo>
                  <a:pt x="2421927" y="3584910"/>
                  <a:pt x="2401860" y="3577011"/>
                  <a:pt x="2385112" y="3569392"/>
                </a:cubicBezTo>
                <a:cubicBezTo>
                  <a:pt x="2364860" y="3560197"/>
                  <a:pt x="2352980" y="3545842"/>
                  <a:pt x="2331129" y="3538198"/>
                </a:cubicBezTo>
                <a:cubicBezTo>
                  <a:pt x="2277762" y="3518999"/>
                  <a:pt x="2258266" y="3492136"/>
                  <a:pt x="2269566" y="3453894"/>
                </a:cubicBezTo>
                <a:cubicBezTo>
                  <a:pt x="2279659" y="3419977"/>
                  <a:pt x="2235034" y="3382914"/>
                  <a:pt x="2183419" y="3383669"/>
                </a:cubicBezTo>
                <a:cubicBezTo>
                  <a:pt x="2126349" y="3384447"/>
                  <a:pt x="2085261" y="3372185"/>
                  <a:pt x="2042813" y="3358037"/>
                </a:cubicBezTo>
                <a:cubicBezTo>
                  <a:pt x="2019099" y="3350091"/>
                  <a:pt x="1986669" y="3344900"/>
                  <a:pt x="1956288" y="3346401"/>
                </a:cubicBezTo>
                <a:cubicBezTo>
                  <a:pt x="1840886" y="3351916"/>
                  <a:pt x="1735315" y="3380383"/>
                  <a:pt x="1630190" y="3417096"/>
                </a:cubicBezTo>
                <a:cubicBezTo>
                  <a:pt x="1561494" y="3441060"/>
                  <a:pt x="1483492" y="3455965"/>
                  <a:pt x="1408608" y="3472313"/>
                </a:cubicBezTo>
                <a:cubicBezTo>
                  <a:pt x="1385284" y="3477339"/>
                  <a:pt x="1354772" y="3477918"/>
                  <a:pt x="1333449" y="3473973"/>
                </a:cubicBezTo>
                <a:cubicBezTo>
                  <a:pt x="1258677" y="3460472"/>
                  <a:pt x="1184155" y="3446180"/>
                  <a:pt x="1113854" y="3428265"/>
                </a:cubicBezTo>
                <a:cubicBezTo>
                  <a:pt x="1048427" y="3411356"/>
                  <a:pt x="977291" y="3410553"/>
                  <a:pt x="902724" y="3424024"/>
                </a:cubicBezTo>
                <a:cubicBezTo>
                  <a:pt x="848399" y="3433852"/>
                  <a:pt x="798480" y="3436253"/>
                  <a:pt x="746075" y="3436555"/>
                </a:cubicBezTo>
                <a:cubicBezTo>
                  <a:pt x="702394" y="3436745"/>
                  <a:pt x="654694" y="3439396"/>
                  <a:pt x="611517" y="3448201"/>
                </a:cubicBezTo>
                <a:cubicBezTo>
                  <a:pt x="551003" y="3460611"/>
                  <a:pt x="499904" y="3462426"/>
                  <a:pt x="448281" y="3450343"/>
                </a:cubicBezTo>
                <a:cubicBezTo>
                  <a:pt x="420771" y="3443882"/>
                  <a:pt x="386449" y="3443304"/>
                  <a:pt x="354390" y="3440702"/>
                </a:cubicBezTo>
                <a:cubicBezTo>
                  <a:pt x="305001" y="3436609"/>
                  <a:pt x="254061" y="3434435"/>
                  <a:pt x="205560" y="3428894"/>
                </a:cubicBezTo>
                <a:cubicBezTo>
                  <a:pt x="153378" y="3423121"/>
                  <a:pt x="104769" y="3411741"/>
                  <a:pt x="51784" y="3407972"/>
                </a:cubicBezTo>
                <a:lnTo>
                  <a:pt x="0" y="3398392"/>
                </a:lnTo>
                <a:close/>
              </a:path>
            </a:pathLst>
          </a:custGeom>
        </p:spPr>
      </p:pic>
      <p:pic>
        <p:nvPicPr>
          <p:cNvPr id="14" name="Content Placeholder 11" descr="Mushrooms growing in the ground&#10;&#10;Description automatically generated with low confidence">
            <a:extLst>
              <a:ext uri="{FF2B5EF4-FFF2-40B4-BE49-F238E27FC236}">
                <a16:creationId xmlns:a16="http://schemas.microsoft.com/office/drawing/2014/main" id="{4D16CEF2-1B51-264A-B63E-07C47D3BD2BC}"/>
              </a:ext>
            </a:extLst>
          </p:cNvPr>
          <p:cNvPicPr>
            <a:picLocks noChangeAspect="1"/>
          </p:cNvPicPr>
          <p:nvPr/>
        </p:nvPicPr>
        <p:blipFill rotWithShape="1">
          <a:blip r:embed="rId4"/>
          <a:srcRect t="16817" r="2" b="32712"/>
          <a:stretch/>
        </p:blipFill>
        <p:spPr>
          <a:xfrm>
            <a:off x="6191250" y="10"/>
            <a:ext cx="6000750" cy="4038328"/>
          </a:xfrm>
          <a:custGeom>
            <a:avLst/>
            <a:gdLst/>
            <a:ahLst/>
            <a:cxnLst/>
            <a:rect l="l" t="t" r="r" b="b"/>
            <a:pathLst>
              <a:path w="6000750" h="4038338">
                <a:moveTo>
                  <a:pt x="0" y="0"/>
                </a:moveTo>
                <a:lnTo>
                  <a:pt x="6000750" y="0"/>
                </a:lnTo>
                <a:lnTo>
                  <a:pt x="6000750" y="3014035"/>
                </a:lnTo>
                <a:lnTo>
                  <a:pt x="5966830" y="3028116"/>
                </a:lnTo>
                <a:cubicBezTo>
                  <a:pt x="5952443" y="3034512"/>
                  <a:pt x="5934250" y="3039750"/>
                  <a:pt x="5924081" y="3047622"/>
                </a:cubicBezTo>
                <a:cubicBezTo>
                  <a:pt x="5872250" y="3087682"/>
                  <a:pt x="5801533" y="3089841"/>
                  <a:pt x="5731624" y="3095095"/>
                </a:cubicBezTo>
                <a:cubicBezTo>
                  <a:pt x="5719354" y="3095902"/>
                  <a:pt x="5704534" y="3096694"/>
                  <a:pt x="5694549" y="3100763"/>
                </a:cubicBezTo>
                <a:cubicBezTo>
                  <a:pt x="5649454" y="3119091"/>
                  <a:pt x="5609249" y="3120675"/>
                  <a:pt x="5566282" y="3110565"/>
                </a:cubicBezTo>
                <a:cubicBezTo>
                  <a:pt x="5528993" y="3101914"/>
                  <a:pt x="5487135" y="3099578"/>
                  <a:pt x="5447800" y="3122561"/>
                </a:cubicBezTo>
                <a:cubicBezTo>
                  <a:pt x="5360376" y="3173554"/>
                  <a:pt x="5261407" y="3189562"/>
                  <a:pt x="5153053" y="3180664"/>
                </a:cubicBezTo>
                <a:cubicBezTo>
                  <a:pt x="5075663" y="3174334"/>
                  <a:pt x="5001217" y="3180991"/>
                  <a:pt x="4924781" y="3209456"/>
                </a:cubicBezTo>
                <a:cubicBezTo>
                  <a:pt x="4895391" y="3220447"/>
                  <a:pt x="4855493" y="3221608"/>
                  <a:pt x="4820364" y="3228131"/>
                </a:cubicBezTo>
                <a:cubicBezTo>
                  <a:pt x="4800480" y="3231723"/>
                  <a:pt x="4778372" y="3235065"/>
                  <a:pt x="4761902" y="3242137"/>
                </a:cubicBezTo>
                <a:cubicBezTo>
                  <a:pt x="4717897" y="3260500"/>
                  <a:pt x="4677587" y="3281733"/>
                  <a:pt x="4633202" y="3299962"/>
                </a:cubicBezTo>
                <a:cubicBezTo>
                  <a:pt x="4611860" y="3308671"/>
                  <a:pt x="4585870" y="3315400"/>
                  <a:pt x="4560907" y="3319152"/>
                </a:cubicBezTo>
                <a:cubicBezTo>
                  <a:pt x="4487147" y="3330619"/>
                  <a:pt x="4413256" y="3341162"/>
                  <a:pt x="4339486" y="3349988"/>
                </a:cubicBezTo>
                <a:cubicBezTo>
                  <a:pt x="4217749" y="3364712"/>
                  <a:pt x="4094519" y="3381727"/>
                  <a:pt x="3999196" y="3339060"/>
                </a:cubicBezTo>
                <a:cubicBezTo>
                  <a:pt x="3991419" y="3335638"/>
                  <a:pt x="3975703" y="3335236"/>
                  <a:pt x="3963458" y="3336228"/>
                </a:cubicBezTo>
                <a:cubicBezTo>
                  <a:pt x="3906915" y="3340709"/>
                  <a:pt x="3849392" y="3348538"/>
                  <a:pt x="3793244" y="3350695"/>
                </a:cubicBezTo>
                <a:cubicBezTo>
                  <a:pt x="3748320" y="3352384"/>
                  <a:pt x="3711764" y="3359110"/>
                  <a:pt x="3680534" y="3380182"/>
                </a:cubicBezTo>
                <a:cubicBezTo>
                  <a:pt x="3639690" y="3407913"/>
                  <a:pt x="3587939" y="3428136"/>
                  <a:pt x="3528420" y="3429642"/>
                </a:cubicBezTo>
                <a:cubicBezTo>
                  <a:pt x="3468933" y="3431332"/>
                  <a:pt x="3432439" y="3451266"/>
                  <a:pt x="3391383" y="3472419"/>
                </a:cubicBezTo>
                <a:cubicBezTo>
                  <a:pt x="3361528" y="3487818"/>
                  <a:pt x="3327785" y="3506605"/>
                  <a:pt x="3292964" y="3512706"/>
                </a:cubicBezTo>
                <a:cubicBezTo>
                  <a:pt x="3214060" y="3526418"/>
                  <a:pt x="3151318" y="3574267"/>
                  <a:pt x="3062201" y="3564890"/>
                </a:cubicBezTo>
                <a:cubicBezTo>
                  <a:pt x="3056279" y="3564225"/>
                  <a:pt x="3046456" y="3569403"/>
                  <a:pt x="3038377" y="3571499"/>
                </a:cubicBezTo>
                <a:cubicBezTo>
                  <a:pt x="2973700" y="3587903"/>
                  <a:pt x="2910969" y="3589865"/>
                  <a:pt x="2859478" y="3573610"/>
                </a:cubicBezTo>
                <a:cubicBezTo>
                  <a:pt x="2791993" y="3552460"/>
                  <a:pt x="2721606" y="3559482"/>
                  <a:pt x="2645189" y="3580393"/>
                </a:cubicBezTo>
                <a:cubicBezTo>
                  <a:pt x="2620649" y="3587104"/>
                  <a:pt x="2595977" y="3592890"/>
                  <a:pt x="2571005" y="3599095"/>
                </a:cubicBezTo>
                <a:cubicBezTo>
                  <a:pt x="2537264" y="3607686"/>
                  <a:pt x="2503192" y="3616514"/>
                  <a:pt x="2469455" y="3625104"/>
                </a:cubicBezTo>
                <a:cubicBezTo>
                  <a:pt x="2436782" y="3633542"/>
                  <a:pt x="2400912" y="3645078"/>
                  <a:pt x="2372944" y="3632831"/>
                </a:cubicBezTo>
                <a:cubicBezTo>
                  <a:pt x="2348857" y="3622294"/>
                  <a:pt x="2333335" y="3625831"/>
                  <a:pt x="2314679" y="3640577"/>
                </a:cubicBezTo>
                <a:cubicBezTo>
                  <a:pt x="2249913" y="3692113"/>
                  <a:pt x="2167939" y="3730244"/>
                  <a:pt x="2058974" y="3747677"/>
                </a:cubicBezTo>
                <a:cubicBezTo>
                  <a:pt x="2036537" y="3751257"/>
                  <a:pt x="2014061" y="3757106"/>
                  <a:pt x="1992327" y="3763040"/>
                </a:cubicBezTo>
                <a:cubicBezTo>
                  <a:pt x="1978998" y="3766641"/>
                  <a:pt x="1962841" y="3770835"/>
                  <a:pt x="1955347" y="3777003"/>
                </a:cubicBezTo>
                <a:cubicBezTo>
                  <a:pt x="1896888" y="3824240"/>
                  <a:pt x="1821061" y="3862060"/>
                  <a:pt x="1737354" y="3895718"/>
                </a:cubicBezTo>
                <a:cubicBezTo>
                  <a:pt x="1707383" y="3907735"/>
                  <a:pt x="1675266" y="3920058"/>
                  <a:pt x="1642029" y="3927066"/>
                </a:cubicBezTo>
                <a:cubicBezTo>
                  <a:pt x="1607367" y="3934277"/>
                  <a:pt x="1570070" y="3935822"/>
                  <a:pt x="1534084" y="3938879"/>
                </a:cubicBezTo>
                <a:cubicBezTo>
                  <a:pt x="1512864" y="3940775"/>
                  <a:pt x="1488617" y="3944422"/>
                  <a:pt x="1471073" y="3941450"/>
                </a:cubicBezTo>
                <a:cubicBezTo>
                  <a:pt x="1415484" y="3932199"/>
                  <a:pt x="1361493" y="3921398"/>
                  <a:pt x="1309076" y="3908861"/>
                </a:cubicBezTo>
                <a:cubicBezTo>
                  <a:pt x="1264195" y="3898081"/>
                  <a:pt x="1255284" y="3896899"/>
                  <a:pt x="1221530" y="3923241"/>
                </a:cubicBezTo>
                <a:cubicBezTo>
                  <a:pt x="1186779" y="3950290"/>
                  <a:pt x="1141270" y="3968301"/>
                  <a:pt x="1089816" y="3980362"/>
                </a:cubicBezTo>
                <a:cubicBezTo>
                  <a:pt x="1008387" y="3999344"/>
                  <a:pt x="926086" y="4017317"/>
                  <a:pt x="843417" y="4032700"/>
                </a:cubicBezTo>
                <a:cubicBezTo>
                  <a:pt x="768546" y="4046592"/>
                  <a:pt x="730065" y="4034711"/>
                  <a:pt x="709553" y="3998175"/>
                </a:cubicBezTo>
                <a:cubicBezTo>
                  <a:pt x="697923" y="3977931"/>
                  <a:pt x="683529" y="3956192"/>
                  <a:pt x="637024" y="3956976"/>
                </a:cubicBezTo>
                <a:cubicBezTo>
                  <a:pt x="561096" y="3958367"/>
                  <a:pt x="483055" y="3965348"/>
                  <a:pt x="439818" y="3925257"/>
                </a:cubicBezTo>
                <a:cubicBezTo>
                  <a:pt x="420898" y="3938151"/>
                  <a:pt x="409248" y="3945856"/>
                  <a:pt x="397954" y="3953509"/>
                </a:cubicBezTo>
                <a:cubicBezTo>
                  <a:pt x="366752" y="3974766"/>
                  <a:pt x="298150" y="3991730"/>
                  <a:pt x="260774" y="3982524"/>
                </a:cubicBezTo>
                <a:cubicBezTo>
                  <a:pt x="205702" y="3969233"/>
                  <a:pt x="158421" y="3979944"/>
                  <a:pt x="110748" y="4003173"/>
                </a:cubicBezTo>
                <a:cubicBezTo>
                  <a:pt x="90816" y="4012815"/>
                  <a:pt x="69989" y="4020495"/>
                  <a:pt x="48615" y="4026612"/>
                </a:cubicBezTo>
                <a:lnTo>
                  <a:pt x="0" y="4037066"/>
                </a:lnTo>
                <a:close/>
              </a:path>
            </a:pathLst>
          </a:custGeom>
        </p:spPr>
      </p:pic>
      <p:sp>
        <p:nvSpPr>
          <p:cNvPr id="52" name="Freeform: Shape 51">
            <a:extLst>
              <a:ext uri="{FF2B5EF4-FFF2-40B4-BE49-F238E27FC236}">
                <a16:creationId xmlns:a16="http://schemas.microsoft.com/office/drawing/2014/main" id="{71811820-403F-4D93-B710-D7F182DECC3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54" name="Freeform: Shape 53">
            <a:extLst>
              <a:ext uri="{FF2B5EF4-FFF2-40B4-BE49-F238E27FC236}">
                <a16:creationId xmlns:a16="http://schemas.microsoft.com/office/drawing/2014/main" id="{CE62E7F3-CD5F-4723-A576-218DC037A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4035"/>
            <a:ext cx="12192000" cy="1203824"/>
          </a:xfrm>
          <a:custGeom>
            <a:avLst/>
            <a:gdLst>
              <a:gd name="connsiteX0" fmla="*/ 12192000 w 12192000"/>
              <a:gd name="connsiteY0" fmla="*/ 0 h 1203824"/>
              <a:gd name="connsiteX1" fmla="*/ 12192000 w 12192000"/>
              <a:gd name="connsiteY1" fmla="*/ 463429 h 1203824"/>
              <a:gd name="connsiteX2" fmla="*/ 12190876 w 12192000"/>
              <a:gd name="connsiteY2" fmla="*/ 463512 h 1203824"/>
              <a:gd name="connsiteX3" fmla="*/ 12077245 w 12192000"/>
              <a:gd name="connsiteY3" fmla="*/ 476327 h 1203824"/>
              <a:gd name="connsiteX4" fmla="*/ 11984517 w 12192000"/>
              <a:gd name="connsiteY4" fmla="*/ 479927 h 1203824"/>
              <a:gd name="connsiteX5" fmla="*/ 11951600 w 12192000"/>
              <a:gd name="connsiteY5" fmla="*/ 478957 h 1203824"/>
              <a:gd name="connsiteX6" fmla="*/ 11690904 w 12192000"/>
              <a:gd name="connsiteY6" fmla="*/ 471970 h 1203824"/>
              <a:gd name="connsiteX7" fmla="*/ 11413965 w 12192000"/>
              <a:gd name="connsiteY7" fmla="*/ 476172 h 1203824"/>
              <a:gd name="connsiteX8" fmla="*/ 11240739 w 12192000"/>
              <a:gd name="connsiteY8" fmla="*/ 523169 h 1203824"/>
              <a:gd name="connsiteX9" fmla="*/ 11175005 w 12192000"/>
              <a:gd name="connsiteY9" fmla="*/ 532169 h 1203824"/>
              <a:gd name="connsiteX10" fmla="*/ 10873726 w 12192000"/>
              <a:gd name="connsiteY10" fmla="*/ 580253 h 1203824"/>
              <a:gd name="connsiteX11" fmla="*/ 10821306 w 12192000"/>
              <a:gd name="connsiteY11" fmla="*/ 593207 h 1203824"/>
              <a:gd name="connsiteX12" fmla="*/ 10530811 w 12192000"/>
              <a:gd name="connsiteY12" fmla="*/ 612184 h 1203824"/>
              <a:gd name="connsiteX13" fmla="*/ 10426049 w 12192000"/>
              <a:gd name="connsiteY13" fmla="*/ 623354 h 1203824"/>
              <a:gd name="connsiteX14" fmla="*/ 10329156 w 12192000"/>
              <a:gd name="connsiteY14" fmla="*/ 630948 h 1203824"/>
              <a:gd name="connsiteX15" fmla="*/ 10194727 w 12192000"/>
              <a:gd name="connsiteY15" fmla="*/ 648617 h 1203824"/>
              <a:gd name="connsiteX16" fmla="*/ 10055906 w 12192000"/>
              <a:gd name="connsiteY16" fmla="*/ 671256 h 1203824"/>
              <a:gd name="connsiteX17" fmla="*/ 9900551 w 12192000"/>
              <a:gd name="connsiteY17" fmla="*/ 692855 h 1203824"/>
              <a:gd name="connsiteX18" fmla="*/ 9838464 w 12192000"/>
              <a:gd name="connsiteY18" fmla="*/ 696804 h 1203824"/>
              <a:gd name="connsiteX19" fmla="*/ 9672957 w 12192000"/>
              <a:gd name="connsiteY19" fmla="*/ 723816 h 1203824"/>
              <a:gd name="connsiteX20" fmla="*/ 9585066 w 12192000"/>
              <a:gd name="connsiteY20" fmla="*/ 730692 h 1203824"/>
              <a:gd name="connsiteX21" fmla="*/ 9441407 w 12192000"/>
              <a:gd name="connsiteY21" fmla="*/ 750055 h 1203824"/>
              <a:gd name="connsiteX22" fmla="*/ 9394459 w 12192000"/>
              <a:gd name="connsiteY22" fmla="*/ 755431 h 1203824"/>
              <a:gd name="connsiteX23" fmla="*/ 9352590 w 12192000"/>
              <a:gd name="connsiteY23" fmla="*/ 760650 h 1203824"/>
              <a:gd name="connsiteX24" fmla="*/ 9211614 w 12192000"/>
              <a:gd name="connsiteY24" fmla="*/ 796248 h 1203824"/>
              <a:gd name="connsiteX25" fmla="*/ 9084667 w 12192000"/>
              <a:gd name="connsiteY25" fmla="*/ 815303 h 1203824"/>
              <a:gd name="connsiteX26" fmla="*/ 8863666 w 12192000"/>
              <a:gd name="connsiteY26" fmla="*/ 859298 h 1203824"/>
              <a:gd name="connsiteX27" fmla="*/ 8813796 w 12192000"/>
              <a:gd name="connsiteY27" fmla="*/ 862070 h 1203824"/>
              <a:gd name="connsiteX28" fmla="*/ 8659351 w 12192000"/>
              <a:gd name="connsiteY28" fmla="*/ 882406 h 1203824"/>
              <a:gd name="connsiteX29" fmla="*/ 8571352 w 12192000"/>
              <a:gd name="connsiteY29" fmla="*/ 893639 h 1203824"/>
              <a:gd name="connsiteX30" fmla="*/ 8464106 w 12192000"/>
              <a:gd name="connsiteY30" fmla="*/ 918004 h 1203824"/>
              <a:gd name="connsiteX31" fmla="*/ 8278324 w 12192000"/>
              <a:gd name="connsiteY31" fmla="*/ 963769 h 1203824"/>
              <a:gd name="connsiteX32" fmla="*/ 8229128 w 12192000"/>
              <a:gd name="connsiteY32" fmla="*/ 973810 h 1203824"/>
              <a:gd name="connsiteX33" fmla="*/ 8139751 w 12192000"/>
              <a:gd name="connsiteY33" fmla="*/ 995815 h 1203824"/>
              <a:gd name="connsiteX34" fmla="*/ 8123571 w 12192000"/>
              <a:gd name="connsiteY34" fmla="*/ 999822 h 1203824"/>
              <a:gd name="connsiteX35" fmla="*/ 7988699 w 12192000"/>
              <a:gd name="connsiteY35" fmla="*/ 1042479 h 1203824"/>
              <a:gd name="connsiteX36" fmla="*/ 7917214 w 12192000"/>
              <a:gd name="connsiteY36" fmla="*/ 1054565 h 1203824"/>
              <a:gd name="connsiteX37" fmla="*/ 7710915 w 12192000"/>
              <a:gd name="connsiteY37" fmla="*/ 1084190 h 1203824"/>
              <a:gd name="connsiteX38" fmla="*/ 7622959 w 12192000"/>
              <a:gd name="connsiteY38" fmla="*/ 1093150 h 1203824"/>
              <a:gd name="connsiteX39" fmla="*/ 7410782 w 12192000"/>
              <a:gd name="connsiteY39" fmla="*/ 1109640 h 1203824"/>
              <a:gd name="connsiteX40" fmla="*/ 7277754 w 12192000"/>
              <a:gd name="connsiteY40" fmla="*/ 1121822 h 1203824"/>
              <a:gd name="connsiteX41" fmla="*/ 7124540 w 12192000"/>
              <a:gd name="connsiteY41" fmla="*/ 1132918 h 1203824"/>
              <a:gd name="connsiteX42" fmla="*/ 6949752 w 12192000"/>
              <a:gd name="connsiteY42" fmla="*/ 1151058 h 1203824"/>
              <a:gd name="connsiteX43" fmla="*/ 6630249 w 12192000"/>
              <a:gd name="connsiteY43" fmla="*/ 1176063 h 1203824"/>
              <a:gd name="connsiteX44" fmla="*/ 6320634 w 12192000"/>
              <a:gd name="connsiteY44" fmla="*/ 1198901 h 1203824"/>
              <a:gd name="connsiteX45" fmla="*/ 6192343 w 12192000"/>
              <a:gd name="connsiteY45" fmla="*/ 1198323 h 1203824"/>
              <a:gd name="connsiteX46" fmla="*/ 5966562 w 12192000"/>
              <a:gd name="connsiteY46" fmla="*/ 1203723 h 1203824"/>
              <a:gd name="connsiteX47" fmla="*/ 5867227 w 12192000"/>
              <a:gd name="connsiteY47" fmla="*/ 1201847 h 1203824"/>
              <a:gd name="connsiteX48" fmla="*/ 5630172 w 12192000"/>
              <a:gd name="connsiteY48" fmla="*/ 1202248 h 1203824"/>
              <a:gd name="connsiteX49" fmla="*/ 5348949 w 12192000"/>
              <a:gd name="connsiteY49" fmla="*/ 1191768 h 1203824"/>
              <a:gd name="connsiteX50" fmla="*/ 5241228 w 12192000"/>
              <a:gd name="connsiteY50" fmla="*/ 1192408 h 1203824"/>
              <a:gd name="connsiteX51" fmla="*/ 4971133 w 12192000"/>
              <a:gd name="connsiteY51" fmla="*/ 1193559 h 1203824"/>
              <a:gd name="connsiteX52" fmla="*/ 4869416 w 12192000"/>
              <a:gd name="connsiteY52" fmla="*/ 1200519 h 1203824"/>
              <a:gd name="connsiteX53" fmla="*/ 4753274 w 12192000"/>
              <a:gd name="connsiteY53" fmla="*/ 1200850 h 1203824"/>
              <a:gd name="connsiteX54" fmla="*/ 4611883 w 12192000"/>
              <a:gd name="connsiteY54" fmla="*/ 1192701 h 1203824"/>
              <a:gd name="connsiteX55" fmla="*/ 4376825 w 12192000"/>
              <a:gd name="connsiteY55" fmla="*/ 1184131 h 1203824"/>
              <a:gd name="connsiteX56" fmla="*/ 4285471 w 12192000"/>
              <a:gd name="connsiteY56" fmla="*/ 1187158 h 1203824"/>
              <a:gd name="connsiteX57" fmla="*/ 3866543 w 12192000"/>
              <a:gd name="connsiteY57" fmla="*/ 1181596 h 1203824"/>
              <a:gd name="connsiteX58" fmla="*/ 3651342 w 12192000"/>
              <a:gd name="connsiteY58" fmla="*/ 1174348 h 1203824"/>
              <a:gd name="connsiteX59" fmla="*/ 3518453 w 12192000"/>
              <a:gd name="connsiteY59" fmla="*/ 1177258 h 1203824"/>
              <a:gd name="connsiteX60" fmla="*/ 3400818 w 12192000"/>
              <a:gd name="connsiteY60" fmla="*/ 1169685 h 1203824"/>
              <a:gd name="connsiteX61" fmla="*/ 3037154 w 12192000"/>
              <a:gd name="connsiteY61" fmla="*/ 1153217 h 1203824"/>
              <a:gd name="connsiteX62" fmla="*/ 2866260 w 12192000"/>
              <a:gd name="connsiteY62" fmla="*/ 1132283 h 1203824"/>
              <a:gd name="connsiteX63" fmla="*/ 2582173 w 12192000"/>
              <a:gd name="connsiteY63" fmla="*/ 1088979 h 1203824"/>
              <a:gd name="connsiteX64" fmla="*/ 2395406 w 12192000"/>
              <a:gd name="connsiteY64" fmla="*/ 1035945 h 1203824"/>
              <a:gd name="connsiteX65" fmla="*/ 2294751 w 12192000"/>
              <a:gd name="connsiteY65" fmla="*/ 1014618 h 1203824"/>
              <a:gd name="connsiteX66" fmla="*/ 2122944 w 12192000"/>
              <a:gd name="connsiteY66" fmla="*/ 984751 h 1203824"/>
              <a:gd name="connsiteX67" fmla="*/ 1905504 w 12192000"/>
              <a:gd name="connsiteY67" fmla="*/ 941380 h 1203824"/>
              <a:gd name="connsiteX68" fmla="*/ 1671045 w 12192000"/>
              <a:gd name="connsiteY68" fmla="*/ 924228 h 1203824"/>
              <a:gd name="connsiteX69" fmla="*/ 1543856 w 12192000"/>
              <a:gd name="connsiteY69" fmla="*/ 898190 h 1203824"/>
              <a:gd name="connsiteX70" fmla="*/ 1419784 w 12192000"/>
              <a:gd name="connsiteY70" fmla="*/ 868500 h 1203824"/>
              <a:gd name="connsiteX71" fmla="*/ 1355116 w 12192000"/>
              <a:gd name="connsiteY71" fmla="*/ 849214 h 1203824"/>
              <a:gd name="connsiteX72" fmla="*/ 1223713 w 12192000"/>
              <a:gd name="connsiteY72" fmla="*/ 821702 h 1203824"/>
              <a:gd name="connsiteX73" fmla="*/ 1094193 w 12192000"/>
              <a:gd name="connsiteY73" fmla="*/ 804872 h 1203824"/>
              <a:gd name="connsiteX74" fmla="*/ 1001115 w 12192000"/>
              <a:gd name="connsiteY74" fmla="*/ 783030 h 1203824"/>
              <a:gd name="connsiteX75" fmla="*/ 879548 w 12192000"/>
              <a:gd name="connsiteY75" fmla="*/ 747884 h 1203824"/>
              <a:gd name="connsiteX76" fmla="*/ 711163 w 12192000"/>
              <a:gd name="connsiteY76" fmla="*/ 719039 h 1203824"/>
              <a:gd name="connsiteX77" fmla="*/ 557941 w 12192000"/>
              <a:gd name="connsiteY77" fmla="*/ 707101 h 1203824"/>
              <a:gd name="connsiteX78" fmla="*/ 480347 w 12192000"/>
              <a:gd name="connsiteY78" fmla="*/ 668702 h 1203824"/>
              <a:gd name="connsiteX79" fmla="*/ 296224 w 12192000"/>
              <a:gd name="connsiteY79" fmla="*/ 603583 h 1203824"/>
              <a:gd name="connsiteX80" fmla="*/ 72689 w 12192000"/>
              <a:gd name="connsiteY80" fmla="*/ 560892 h 1203824"/>
              <a:gd name="connsiteX81" fmla="*/ 0 w 12192000"/>
              <a:gd name="connsiteY81" fmla="*/ 543486 h 1203824"/>
              <a:gd name="connsiteX82" fmla="*/ 0 w 12192000"/>
              <a:gd name="connsiteY82" fmla="*/ 384357 h 1203824"/>
              <a:gd name="connsiteX83" fmla="*/ 51784 w 12192000"/>
              <a:gd name="connsiteY83" fmla="*/ 393937 h 1203824"/>
              <a:gd name="connsiteX84" fmla="*/ 205561 w 12192000"/>
              <a:gd name="connsiteY84" fmla="*/ 414859 h 1203824"/>
              <a:gd name="connsiteX85" fmla="*/ 354391 w 12192000"/>
              <a:gd name="connsiteY85" fmla="*/ 426667 h 1203824"/>
              <a:gd name="connsiteX86" fmla="*/ 448281 w 12192000"/>
              <a:gd name="connsiteY86" fmla="*/ 436308 h 1203824"/>
              <a:gd name="connsiteX87" fmla="*/ 611518 w 12192000"/>
              <a:gd name="connsiteY87" fmla="*/ 434166 h 1203824"/>
              <a:gd name="connsiteX88" fmla="*/ 746076 w 12192000"/>
              <a:gd name="connsiteY88" fmla="*/ 422520 h 1203824"/>
              <a:gd name="connsiteX89" fmla="*/ 902724 w 12192000"/>
              <a:gd name="connsiteY89" fmla="*/ 409989 h 1203824"/>
              <a:gd name="connsiteX90" fmla="*/ 1113854 w 12192000"/>
              <a:gd name="connsiteY90" fmla="*/ 414230 h 1203824"/>
              <a:gd name="connsiteX91" fmla="*/ 1333449 w 12192000"/>
              <a:gd name="connsiteY91" fmla="*/ 459938 h 1203824"/>
              <a:gd name="connsiteX92" fmla="*/ 1408608 w 12192000"/>
              <a:gd name="connsiteY92" fmla="*/ 458278 h 1203824"/>
              <a:gd name="connsiteX93" fmla="*/ 1630191 w 12192000"/>
              <a:gd name="connsiteY93" fmla="*/ 403061 h 1203824"/>
              <a:gd name="connsiteX94" fmla="*/ 1956289 w 12192000"/>
              <a:gd name="connsiteY94" fmla="*/ 332366 h 1203824"/>
              <a:gd name="connsiteX95" fmla="*/ 2042814 w 12192000"/>
              <a:gd name="connsiteY95" fmla="*/ 344002 h 1203824"/>
              <a:gd name="connsiteX96" fmla="*/ 2183420 w 12192000"/>
              <a:gd name="connsiteY96" fmla="*/ 369635 h 1203824"/>
              <a:gd name="connsiteX97" fmla="*/ 2269566 w 12192000"/>
              <a:gd name="connsiteY97" fmla="*/ 439859 h 1203824"/>
              <a:gd name="connsiteX98" fmla="*/ 2331129 w 12192000"/>
              <a:gd name="connsiteY98" fmla="*/ 524163 h 1203824"/>
              <a:gd name="connsiteX99" fmla="*/ 2385112 w 12192000"/>
              <a:gd name="connsiteY99" fmla="*/ 555357 h 1203824"/>
              <a:gd name="connsiteX100" fmla="*/ 2444033 w 12192000"/>
              <a:gd name="connsiteY100" fmla="*/ 572629 h 1203824"/>
              <a:gd name="connsiteX101" fmla="*/ 2525979 w 12192000"/>
              <a:gd name="connsiteY101" fmla="*/ 603233 h 1203824"/>
              <a:gd name="connsiteX102" fmla="*/ 2603911 w 12192000"/>
              <a:gd name="connsiteY102" fmla="*/ 684825 h 1203824"/>
              <a:gd name="connsiteX103" fmla="*/ 2678828 w 12192000"/>
              <a:gd name="connsiteY103" fmla="*/ 706990 h 1203824"/>
              <a:gd name="connsiteX104" fmla="*/ 2738094 w 12192000"/>
              <a:gd name="connsiteY104" fmla="*/ 711376 h 1203824"/>
              <a:gd name="connsiteX105" fmla="*/ 2983806 w 12192000"/>
              <a:gd name="connsiteY105" fmla="*/ 728243 h 1203824"/>
              <a:gd name="connsiteX106" fmla="*/ 3013997 w 12192000"/>
              <a:gd name="connsiteY106" fmla="*/ 725446 h 1203824"/>
              <a:gd name="connsiteX107" fmla="*/ 3364419 w 12192000"/>
              <a:gd name="connsiteY107" fmla="*/ 720577 h 1203824"/>
              <a:gd name="connsiteX108" fmla="*/ 3460521 w 12192000"/>
              <a:gd name="connsiteY108" fmla="*/ 717628 h 1203824"/>
              <a:gd name="connsiteX109" fmla="*/ 3710982 w 12192000"/>
              <a:gd name="connsiteY109" fmla="*/ 714182 h 1203824"/>
              <a:gd name="connsiteX110" fmla="*/ 3850961 w 12192000"/>
              <a:gd name="connsiteY110" fmla="*/ 778802 h 1203824"/>
              <a:gd name="connsiteX111" fmla="*/ 3946286 w 12192000"/>
              <a:gd name="connsiteY111" fmla="*/ 816372 h 1203824"/>
              <a:gd name="connsiteX112" fmla="*/ 4065132 w 12192000"/>
              <a:gd name="connsiteY112" fmla="*/ 832459 h 1203824"/>
              <a:gd name="connsiteX113" fmla="*/ 4132173 w 12192000"/>
              <a:gd name="connsiteY113" fmla="*/ 835167 h 1203824"/>
              <a:gd name="connsiteX114" fmla="*/ 4305858 w 12192000"/>
              <a:gd name="connsiteY114" fmla="*/ 804156 h 1203824"/>
              <a:gd name="connsiteX115" fmla="*/ 4382131 w 12192000"/>
              <a:gd name="connsiteY115" fmla="*/ 769481 h 1203824"/>
              <a:gd name="connsiteX116" fmla="*/ 4453289 w 12192000"/>
              <a:gd name="connsiteY116" fmla="*/ 752531 h 1203824"/>
              <a:gd name="connsiteX117" fmla="*/ 4657971 w 12192000"/>
              <a:gd name="connsiteY117" fmla="*/ 795835 h 1203824"/>
              <a:gd name="connsiteX118" fmla="*/ 4682399 w 12192000"/>
              <a:gd name="connsiteY118" fmla="*/ 813876 h 1203824"/>
              <a:gd name="connsiteX119" fmla="*/ 4771814 w 12192000"/>
              <a:gd name="connsiteY119" fmla="*/ 907046 h 1203824"/>
              <a:gd name="connsiteX120" fmla="*/ 4827520 w 12192000"/>
              <a:gd name="connsiteY120" fmla="*/ 929876 h 1203824"/>
              <a:gd name="connsiteX121" fmla="*/ 4849942 w 12192000"/>
              <a:gd name="connsiteY121" fmla="*/ 933851 h 1203824"/>
              <a:gd name="connsiteX122" fmla="*/ 5009626 w 12192000"/>
              <a:gd name="connsiteY122" fmla="*/ 957896 h 1203824"/>
              <a:gd name="connsiteX123" fmla="*/ 5158711 w 12192000"/>
              <a:gd name="connsiteY123" fmla="*/ 963814 h 1203824"/>
              <a:gd name="connsiteX124" fmla="*/ 5376427 w 12192000"/>
              <a:gd name="connsiteY124" fmla="*/ 963151 h 1203824"/>
              <a:gd name="connsiteX125" fmla="*/ 5475787 w 12192000"/>
              <a:gd name="connsiteY125" fmla="*/ 980508 h 1203824"/>
              <a:gd name="connsiteX126" fmla="*/ 5653401 w 12192000"/>
              <a:gd name="connsiteY126" fmla="*/ 987268 h 1203824"/>
              <a:gd name="connsiteX127" fmla="*/ 5726340 w 12192000"/>
              <a:gd name="connsiteY127" fmla="*/ 985357 h 1203824"/>
              <a:gd name="connsiteX128" fmla="*/ 5790563 w 12192000"/>
              <a:gd name="connsiteY128" fmla="*/ 991300 h 1203824"/>
              <a:gd name="connsiteX129" fmla="*/ 5860260 w 12192000"/>
              <a:gd name="connsiteY129" fmla="*/ 1004958 h 1203824"/>
              <a:gd name="connsiteX130" fmla="*/ 6042101 w 12192000"/>
              <a:gd name="connsiteY130" fmla="*/ 1036226 h 1203824"/>
              <a:gd name="connsiteX131" fmla="*/ 6301998 w 12192000"/>
              <a:gd name="connsiteY131" fmla="*/ 989138 h 1203824"/>
              <a:gd name="connsiteX132" fmla="*/ 6452025 w 12192000"/>
              <a:gd name="connsiteY132" fmla="*/ 968489 h 1203824"/>
              <a:gd name="connsiteX133" fmla="*/ 6589205 w 12192000"/>
              <a:gd name="connsiteY133" fmla="*/ 939474 h 1203824"/>
              <a:gd name="connsiteX134" fmla="*/ 6631069 w 12192000"/>
              <a:gd name="connsiteY134" fmla="*/ 911222 h 1203824"/>
              <a:gd name="connsiteX135" fmla="*/ 6828274 w 12192000"/>
              <a:gd name="connsiteY135" fmla="*/ 942941 h 1203824"/>
              <a:gd name="connsiteX136" fmla="*/ 6900803 w 12192000"/>
              <a:gd name="connsiteY136" fmla="*/ 984140 h 1203824"/>
              <a:gd name="connsiteX137" fmla="*/ 7034668 w 12192000"/>
              <a:gd name="connsiteY137" fmla="*/ 1018665 h 1203824"/>
              <a:gd name="connsiteX138" fmla="*/ 7281067 w 12192000"/>
              <a:gd name="connsiteY138" fmla="*/ 966327 h 1203824"/>
              <a:gd name="connsiteX139" fmla="*/ 7412780 w 12192000"/>
              <a:gd name="connsiteY139" fmla="*/ 909206 h 1203824"/>
              <a:gd name="connsiteX140" fmla="*/ 7500327 w 12192000"/>
              <a:gd name="connsiteY140" fmla="*/ 894826 h 1203824"/>
              <a:gd name="connsiteX141" fmla="*/ 7662324 w 12192000"/>
              <a:gd name="connsiteY141" fmla="*/ 927415 h 1203824"/>
              <a:gd name="connsiteX142" fmla="*/ 7725334 w 12192000"/>
              <a:gd name="connsiteY142" fmla="*/ 924844 h 1203824"/>
              <a:gd name="connsiteX143" fmla="*/ 7833279 w 12192000"/>
              <a:gd name="connsiteY143" fmla="*/ 913031 h 1203824"/>
              <a:gd name="connsiteX144" fmla="*/ 7928605 w 12192000"/>
              <a:gd name="connsiteY144" fmla="*/ 881683 h 1203824"/>
              <a:gd name="connsiteX145" fmla="*/ 8146597 w 12192000"/>
              <a:gd name="connsiteY145" fmla="*/ 762968 h 1203824"/>
              <a:gd name="connsiteX146" fmla="*/ 8183577 w 12192000"/>
              <a:gd name="connsiteY146" fmla="*/ 749005 h 1203824"/>
              <a:gd name="connsiteX147" fmla="*/ 8250224 w 12192000"/>
              <a:gd name="connsiteY147" fmla="*/ 733642 h 1203824"/>
              <a:gd name="connsiteX148" fmla="*/ 8505929 w 12192000"/>
              <a:gd name="connsiteY148" fmla="*/ 626542 h 1203824"/>
              <a:gd name="connsiteX149" fmla="*/ 8564194 w 12192000"/>
              <a:gd name="connsiteY149" fmla="*/ 618796 h 1203824"/>
              <a:gd name="connsiteX150" fmla="*/ 8660705 w 12192000"/>
              <a:gd name="connsiteY150" fmla="*/ 611069 h 1203824"/>
              <a:gd name="connsiteX151" fmla="*/ 8762255 w 12192000"/>
              <a:gd name="connsiteY151" fmla="*/ 585060 h 1203824"/>
              <a:gd name="connsiteX152" fmla="*/ 8836439 w 12192000"/>
              <a:gd name="connsiteY152" fmla="*/ 566358 h 1203824"/>
              <a:gd name="connsiteX153" fmla="*/ 9050728 w 12192000"/>
              <a:gd name="connsiteY153" fmla="*/ 559575 h 1203824"/>
              <a:gd name="connsiteX154" fmla="*/ 9229627 w 12192000"/>
              <a:gd name="connsiteY154" fmla="*/ 557464 h 1203824"/>
              <a:gd name="connsiteX155" fmla="*/ 9253451 w 12192000"/>
              <a:gd name="connsiteY155" fmla="*/ 550855 h 1203824"/>
              <a:gd name="connsiteX156" fmla="*/ 9484214 w 12192000"/>
              <a:gd name="connsiteY156" fmla="*/ 498671 h 1203824"/>
              <a:gd name="connsiteX157" fmla="*/ 9582633 w 12192000"/>
              <a:gd name="connsiteY157" fmla="*/ 458384 h 1203824"/>
              <a:gd name="connsiteX158" fmla="*/ 9719670 w 12192000"/>
              <a:gd name="connsiteY158" fmla="*/ 415607 h 1203824"/>
              <a:gd name="connsiteX159" fmla="*/ 9871784 w 12192000"/>
              <a:gd name="connsiteY159" fmla="*/ 366147 h 1203824"/>
              <a:gd name="connsiteX160" fmla="*/ 9984494 w 12192000"/>
              <a:gd name="connsiteY160" fmla="*/ 336660 h 1203824"/>
              <a:gd name="connsiteX161" fmla="*/ 10154708 w 12192000"/>
              <a:gd name="connsiteY161" fmla="*/ 322193 h 1203824"/>
              <a:gd name="connsiteX162" fmla="*/ 10190446 w 12192000"/>
              <a:gd name="connsiteY162" fmla="*/ 325025 h 1203824"/>
              <a:gd name="connsiteX163" fmla="*/ 10530736 w 12192000"/>
              <a:gd name="connsiteY163" fmla="*/ 335953 h 1203824"/>
              <a:gd name="connsiteX164" fmla="*/ 10752157 w 12192000"/>
              <a:gd name="connsiteY164" fmla="*/ 305117 h 1203824"/>
              <a:gd name="connsiteX165" fmla="*/ 10824452 w 12192000"/>
              <a:gd name="connsiteY165" fmla="*/ 285927 h 1203824"/>
              <a:gd name="connsiteX166" fmla="*/ 10953152 w 12192000"/>
              <a:gd name="connsiteY166" fmla="*/ 228102 h 1203824"/>
              <a:gd name="connsiteX167" fmla="*/ 11011614 w 12192000"/>
              <a:gd name="connsiteY167" fmla="*/ 214096 h 1203824"/>
              <a:gd name="connsiteX168" fmla="*/ 11116031 w 12192000"/>
              <a:gd name="connsiteY168" fmla="*/ 195421 h 1203824"/>
              <a:gd name="connsiteX169" fmla="*/ 11344303 w 12192000"/>
              <a:gd name="connsiteY169" fmla="*/ 166629 h 1203824"/>
              <a:gd name="connsiteX170" fmla="*/ 11639050 w 12192000"/>
              <a:gd name="connsiteY170" fmla="*/ 108526 h 1203824"/>
              <a:gd name="connsiteX171" fmla="*/ 11757532 w 12192000"/>
              <a:gd name="connsiteY171" fmla="*/ 96530 h 1203824"/>
              <a:gd name="connsiteX172" fmla="*/ 11885799 w 12192000"/>
              <a:gd name="connsiteY172" fmla="*/ 86728 h 1203824"/>
              <a:gd name="connsiteX173" fmla="*/ 11922874 w 12192000"/>
              <a:gd name="connsiteY173" fmla="*/ 81060 h 1203824"/>
              <a:gd name="connsiteX174" fmla="*/ 12115331 w 12192000"/>
              <a:gd name="connsiteY174" fmla="*/ 33587 h 1203824"/>
              <a:gd name="connsiteX175" fmla="*/ 12158080 w 12192000"/>
              <a:gd name="connsiteY175" fmla="*/ 14081 h 12038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Lst>
            <a:rect l="l" t="t" r="r" b="b"/>
            <a:pathLst>
              <a:path w="12192000" h="1203824">
                <a:moveTo>
                  <a:pt x="12192000" y="0"/>
                </a:moveTo>
                <a:lnTo>
                  <a:pt x="12192000" y="463429"/>
                </a:lnTo>
                <a:lnTo>
                  <a:pt x="12190876" y="463512"/>
                </a:lnTo>
                <a:cubicBezTo>
                  <a:pt x="12153133" y="467010"/>
                  <a:pt x="12115042" y="473200"/>
                  <a:pt x="12077245" y="476327"/>
                </a:cubicBezTo>
                <a:cubicBezTo>
                  <a:pt x="12046307" y="479040"/>
                  <a:pt x="12015359" y="479114"/>
                  <a:pt x="11984517" y="479927"/>
                </a:cubicBezTo>
                <a:cubicBezTo>
                  <a:pt x="11973265" y="480210"/>
                  <a:pt x="11961485" y="476792"/>
                  <a:pt x="11951600" y="478957"/>
                </a:cubicBezTo>
                <a:cubicBezTo>
                  <a:pt x="11853497" y="501074"/>
                  <a:pt x="11777036" y="475730"/>
                  <a:pt x="11690904" y="471970"/>
                </a:cubicBezTo>
                <a:cubicBezTo>
                  <a:pt x="11600358" y="467893"/>
                  <a:pt x="11511400" y="454530"/>
                  <a:pt x="11413965" y="476172"/>
                </a:cubicBezTo>
                <a:cubicBezTo>
                  <a:pt x="11355010" y="489304"/>
                  <a:pt x="11299073" y="508237"/>
                  <a:pt x="11240739" y="523169"/>
                </a:cubicBezTo>
                <a:cubicBezTo>
                  <a:pt x="11219994" y="528395"/>
                  <a:pt x="11196384" y="531385"/>
                  <a:pt x="11175005" y="532169"/>
                </a:cubicBezTo>
                <a:cubicBezTo>
                  <a:pt x="11071819" y="536506"/>
                  <a:pt x="10971303" y="549336"/>
                  <a:pt x="10873726" y="580253"/>
                </a:cubicBezTo>
                <a:cubicBezTo>
                  <a:pt x="10856992" y="585473"/>
                  <a:pt x="10839156" y="590660"/>
                  <a:pt x="10821306" y="593207"/>
                </a:cubicBezTo>
                <a:cubicBezTo>
                  <a:pt x="10723500" y="607162"/>
                  <a:pt x="10626924" y="616976"/>
                  <a:pt x="10530811" y="612184"/>
                </a:cubicBezTo>
                <a:cubicBezTo>
                  <a:pt x="10498527" y="610559"/>
                  <a:pt x="10460885" y="619895"/>
                  <a:pt x="10426049" y="623354"/>
                </a:cubicBezTo>
                <a:cubicBezTo>
                  <a:pt x="10393740" y="626644"/>
                  <a:pt x="10360820" y="630774"/>
                  <a:pt x="10329156" y="630948"/>
                </a:cubicBezTo>
                <a:cubicBezTo>
                  <a:pt x="10282924" y="631125"/>
                  <a:pt x="10240698" y="636395"/>
                  <a:pt x="10194727" y="648617"/>
                </a:cubicBezTo>
                <a:cubicBezTo>
                  <a:pt x="10150847" y="660165"/>
                  <a:pt x="10102287" y="664450"/>
                  <a:pt x="10055906" y="671256"/>
                </a:cubicBezTo>
                <a:cubicBezTo>
                  <a:pt x="10004174" y="678826"/>
                  <a:pt x="9952442" y="686395"/>
                  <a:pt x="9900551" y="692855"/>
                </a:cubicBezTo>
                <a:cubicBezTo>
                  <a:pt x="9879793" y="695439"/>
                  <a:pt x="9855180" y="691398"/>
                  <a:pt x="9838464" y="696804"/>
                </a:cubicBezTo>
                <a:cubicBezTo>
                  <a:pt x="9784563" y="714690"/>
                  <a:pt x="9727517" y="710557"/>
                  <a:pt x="9672957" y="723816"/>
                </a:cubicBezTo>
                <a:cubicBezTo>
                  <a:pt x="9646220" y="730464"/>
                  <a:pt x="9614440" y="727257"/>
                  <a:pt x="9585066" y="730692"/>
                </a:cubicBezTo>
                <a:cubicBezTo>
                  <a:pt x="9537047" y="736221"/>
                  <a:pt x="9489294" y="743601"/>
                  <a:pt x="9441407" y="750055"/>
                </a:cubicBezTo>
                <a:cubicBezTo>
                  <a:pt x="9425674" y="752111"/>
                  <a:pt x="9410218" y="753561"/>
                  <a:pt x="9394459" y="755431"/>
                </a:cubicBezTo>
                <a:cubicBezTo>
                  <a:pt x="9380484" y="757048"/>
                  <a:pt x="9365611" y="757472"/>
                  <a:pt x="9352590" y="760650"/>
                </a:cubicBezTo>
                <a:cubicBezTo>
                  <a:pt x="9305415" y="772102"/>
                  <a:pt x="9259379" y="786411"/>
                  <a:pt x="9211614" y="796248"/>
                </a:cubicBezTo>
                <a:cubicBezTo>
                  <a:pt x="9170220" y="804796"/>
                  <a:pt x="9126523" y="807444"/>
                  <a:pt x="9084667" y="815303"/>
                </a:cubicBezTo>
                <a:cubicBezTo>
                  <a:pt x="9010868" y="829042"/>
                  <a:pt x="8937412" y="845188"/>
                  <a:pt x="8863666" y="859298"/>
                </a:cubicBezTo>
                <a:cubicBezTo>
                  <a:pt x="8847706" y="862330"/>
                  <a:pt x="8830271" y="860096"/>
                  <a:pt x="8813796" y="862070"/>
                </a:cubicBezTo>
                <a:cubicBezTo>
                  <a:pt x="8762262" y="868479"/>
                  <a:pt x="8710833" y="875626"/>
                  <a:pt x="8659351" y="882406"/>
                </a:cubicBezTo>
                <a:cubicBezTo>
                  <a:pt x="8630055" y="886396"/>
                  <a:pt x="8600505" y="891179"/>
                  <a:pt x="8571352" y="893639"/>
                </a:cubicBezTo>
                <a:cubicBezTo>
                  <a:pt x="8532843" y="896868"/>
                  <a:pt x="8497743" y="898476"/>
                  <a:pt x="8464106" y="918004"/>
                </a:cubicBezTo>
                <a:cubicBezTo>
                  <a:pt x="8412327" y="948238"/>
                  <a:pt x="8341122" y="949523"/>
                  <a:pt x="8278324" y="963769"/>
                </a:cubicBezTo>
                <a:cubicBezTo>
                  <a:pt x="8262086" y="967408"/>
                  <a:pt x="8245335" y="969987"/>
                  <a:pt x="8229128" y="973810"/>
                </a:cubicBezTo>
                <a:cubicBezTo>
                  <a:pt x="8199180" y="980915"/>
                  <a:pt x="8169646" y="988338"/>
                  <a:pt x="8139751" y="995815"/>
                </a:cubicBezTo>
                <a:cubicBezTo>
                  <a:pt x="8134478" y="997132"/>
                  <a:pt x="8128438" y="998185"/>
                  <a:pt x="8123571" y="999822"/>
                </a:cubicBezTo>
                <a:cubicBezTo>
                  <a:pt x="8078628" y="1014164"/>
                  <a:pt x="8034565" y="1029514"/>
                  <a:pt x="7988699" y="1042479"/>
                </a:cubicBezTo>
                <a:cubicBezTo>
                  <a:pt x="7966302" y="1048884"/>
                  <a:pt x="7941011" y="1052871"/>
                  <a:pt x="7917214" y="1054565"/>
                </a:cubicBezTo>
                <a:cubicBezTo>
                  <a:pt x="7847636" y="1059584"/>
                  <a:pt x="7779165" y="1067276"/>
                  <a:pt x="7710915" y="1084190"/>
                </a:cubicBezTo>
                <a:cubicBezTo>
                  <a:pt x="7683826" y="1090885"/>
                  <a:pt x="7652466" y="1090640"/>
                  <a:pt x="7622959" y="1093150"/>
                </a:cubicBezTo>
                <a:cubicBezTo>
                  <a:pt x="7552361" y="1098691"/>
                  <a:pt x="7481710" y="1103861"/>
                  <a:pt x="7410782" y="1109640"/>
                </a:cubicBezTo>
                <a:cubicBezTo>
                  <a:pt x="7366505" y="1113312"/>
                  <a:pt x="7322030" y="1118147"/>
                  <a:pt x="7277754" y="1121822"/>
                </a:cubicBezTo>
                <a:cubicBezTo>
                  <a:pt x="7226619" y="1125906"/>
                  <a:pt x="7175601" y="1128277"/>
                  <a:pt x="7124540" y="1132918"/>
                </a:cubicBezTo>
                <a:cubicBezTo>
                  <a:pt x="7066293" y="1138207"/>
                  <a:pt x="7008028" y="1145955"/>
                  <a:pt x="6949752" y="1151058"/>
                </a:cubicBezTo>
                <a:cubicBezTo>
                  <a:pt x="6843217" y="1160027"/>
                  <a:pt x="6736882" y="1167834"/>
                  <a:pt x="6630249" y="1176063"/>
                </a:cubicBezTo>
                <a:cubicBezTo>
                  <a:pt x="6526849" y="1184018"/>
                  <a:pt x="6423556" y="1192713"/>
                  <a:pt x="6320634" y="1198901"/>
                </a:cubicBezTo>
                <a:cubicBezTo>
                  <a:pt x="6277297" y="1201496"/>
                  <a:pt x="6235232" y="1197679"/>
                  <a:pt x="6192343" y="1198323"/>
                </a:cubicBezTo>
                <a:cubicBezTo>
                  <a:pt x="6117131" y="1199612"/>
                  <a:pt x="6041418" y="1202485"/>
                  <a:pt x="5966562" y="1203723"/>
                </a:cubicBezTo>
                <a:cubicBezTo>
                  <a:pt x="5933144" y="1204338"/>
                  <a:pt x="5900754" y="1201974"/>
                  <a:pt x="5867227" y="1201847"/>
                </a:cubicBezTo>
                <a:cubicBezTo>
                  <a:pt x="5788180" y="1201796"/>
                  <a:pt x="5708354" y="1203933"/>
                  <a:pt x="5630172" y="1202248"/>
                </a:cubicBezTo>
                <a:cubicBezTo>
                  <a:pt x="5535908" y="1200213"/>
                  <a:pt x="5442984" y="1194779"/>
                  <a:pt x="5348949" y="1191768"/>
                </a:cubicBezTo>
                <a:cubicBezTo>
                  <a:pt x="5313810" y="1190551"/>
                  <a:pt x="5277251" y="1192179"/>
                  <a:pt x="5241228" y="1192408"/>
                </a:cubicBezTo>
                <a:cubicBezTo>
                  <a:pt x="5151316" y="1192775"/>
                  <a:pt x="5061657" y="1192349"/>
                  <a:pt x="4971133" y="1193559"/>
                </a:cubicBezTo>
                <a:cubicBezTo>
                  <a:pt x="4937685" y="1193988"/>
                  <a:pt x="4903114" y="1199299"/>
                  <a:pt x="4869416" y="1200519"/>
                </a:cubicBezTo>
                <a:cubicBezTo>
                  <a:pt x="4830283" y="1201947"/>
                  <a:pt x="4791348" y="1202215"/>
                  <a:pt x="4753274" y="1200850"/>
                </a:cubicBezTo>
                <a:cubicBezTo>
                  <a:pt x="4705682" y="1199144"/>
                  <a:pt x="4659172" y="1194829"/>
                  <a:pt x="4611883" y="1192701"/>
                </a:cubicBezTo>
                <a:cubicBezTo>
                  <a:pt x="4533819" y="1189298"/>
                  <a:pt x="4455420" y="1186135"/>
                  <a:pt x="4376825" y="1184131"/>
                </a:cubicBezTo>
                <a:cubicBezTo>
                  <a:pt x="4347226" y="1183446"/>
                  <a:pt x="4315374" y="1187423"/>
                  <a:pt x="4285471" y="1187158"/>
                </a:cubicBezTo>
                <a:cubicBezTo>
                  <a:pt x="4145774" y="1185753"/>
                  <a:pt x="4006046" y="1184162"/>
                  <a:pt x="3866543" y="1181596"/>
                </a:cubicBezTo>
                <a:cubicBezTo>
                  <a:pt x="3794230" y="1180207"/>
                  <a:pt x="3723633" y="1175551"/>
                  <a:pt x="3651342" y="1174348"/>
                </a:cubicBezTo>
                <a:cubicBezTo>
                  <a:pt x="3607885" y="1173562"/>
                  <a:pt x="3561907" y="1178044"/>
                  <a:pt x="3518453" y="1177258"/>
                </a:cubicBezTo>
                <a:cubicBezTo>
                  <a:pt x="3478287" y="1176568"/>
                  <a:pt x="3440399" y="1171400"/>
                  <a:pt x="3400818" y="1169685"/>
                </a:cubicBezTo>
                <a:cubicBezTo>
                  <a:pt x="3279824" y="1164099"/>
                  <a:pt x="3157310" y="1160621"/>
                  <a:pt x="3037154" y="1153217"/>
                </a:cubicBezTo>
                <a:cubicBezTo>
                  <a:pt x="2978373" y="1149708"/>
                  <a:pt x="2922429" y="1140508"/>
                  <a:pt x="2866260" y="1132283"/>
                </a:cubicBezTo>
                <a:cubicBezTo>
                  <a:pt x="2771049" y="1118489"/>
                  <a:pt x="2677107" y="1103380"/>
                  <a:pt x="2582173" y="1088979"/>
                </a:cubicBezTo>
                <a:cubicBezTo>
                  <a:pt x="2511090" y="1078352"/>
                  <a:pt x="2447356" y="1063086"/>
                  <a:pt x="2395406" y="1035945"/>
                </a:cubicBezTo>
                <a:cubicBezTo>
                  <a:pt x="2371411" y="1023508"/>
                  <a:pt x="2331675" y="1015582"/>
                  <a:pt x="2294751" y="1014618"/>
                </a:cubicBezTo>
                <a:cubicBezTo>
                  <a:pt x="2228580" y="1012920"/>
                  <a:pt x="2177384" y="998698"/>
                  <a:pt x="2122944" y="984751"/>
                </a:cubicBezTo>
                <a:cubicBezTo>
                  <a:pt x="2054121" y="967003"/>
                  <a:pt x="1981585" y="951294"/>
                  <a:pt x="1905504" y="941380"/>
                </a:cubicBezTo>
                <a:cubicBezTo>
                  <a:pt x="1830544" y="931682"/>
                  <a:pt x="1747929" y="932141"/>
                  <a:pt x="1671045" y="924228"/>
                </a:cubicBezTo>
                <a:cubicBezTo>
                  <a:pt x="1625936" y="919523"/>
                  <a:pt x="1585613" y="907528"/>
                  <a:pt x="1543856" y="898190"/>
                </a:cubicBezTo>
                <a:cubicBezTo>
                  <a:pt x="1502093" y="888855"/>
                  <a:pt x="1460606" y="878913"/>
                  <a:pt x="1419784" y="868500"/>
                </a:cubicBezTo>
                <a:cubicBezTo>
                  <a:pt x="1397486" y="862806"/>
                  <a:pt x="1378078" y="854435"/>
                  <a:pt x="1355116" y="849214"/>
                </a:cubicBezTo>
                <a:cubicBezTo>
                  <a:pt x="1311848" y="839527"/>
                  <a:pt x="1265353" y="832754"/>
                  <a:pt x="1223713" y="821702"/>
                </a:cubicBezTo>
                <a:cubicBezTo>
                  <a:pt x="1183577" y="811001"/>
                  <a:pt x="1138864" y="809072"/>
                  <a:pt x="1094193" y="804872"/>
                </a:cubicBezTo>
                <a:cubicBezTo>
                  <a:pt x="1060244" y="801784"/>
                  <a:pt x="1034230" y="787936"/>
                  <a:pt x="1001115" y="783030"/>
                </a:cubicBezTo>
                <a:cubicBezTo>
                  <a:pt x="953853" y="775990"/>
                  <a:pt x="916853" y="764276"/>
                  <a:pt x="879548" y="747884"/>
                </a:cubicBezTo>
                <a:cubicBezTo>
                  <a:pt x="837586" y="729513"/>
                  <a:pt x="770061" y="725929"/>
                  <a:pt x="711163" y="719039"/>
                </a:cubicBezTo>
                <a:cubicBezTo>
                  <a:pt x="661152" y="713146"/>
                  <a:pt x="604343" y="715774"/>
                  <a:pt x="557941" y="707101"/>
                </a:cubicBezTo>
                <a:cubicBezTo>
                  <a:pt x="525381" y="700984"/>
                  <a:pt x="499355" y="684493"/>
                  <a:pt x="480347" y="668702"/>
                </a:cubicBezTo>
                <a:cubicBezTo>
                  <a:pt x="437718" y="632865"/>
                  <a:pt x="370204" y="616630"/>
                  <a:pt x="296224" y="603583"/>
                </a:cubicBezTo>
                <a:cubicBezTo>
                  <a:pt x="220741" y="590184"/>
                  <a:pt x="148480" y="573869"/>
                  <a:pt x="72689" y="560892"/>
                </a:cubicBezTo>
                <a:lnTo>
                  <a:pt x="0" y="543486"/>
                </a:lnTo>
                <a:lnTo>
                  <a:pt x="0" y="384357"/>
                </a:lnTo>
                <a:lnTo>
                  <a:pt x="51784" y="393937"/>
                </a:lnTo>
                <a:cubicBezTo>
                  <a:pt x="104770" y="397707"/>
                  <a:pt x="153378" y="409086"/>
                  <a:pt x="205561" y="414859"/>
                </a:cubicBezTo>
                <a:cubicBezTo>
                  <a:pt x="254062" y="420400"/>
                  <a:pt x="305001" y="422574"/>
                  <a:pt x="354391" y="426667"/>
                </a:cubicBezTo>
                <a:cubicBezTo>
                  <a:pt x="386450" y="429269"/>
                  <a:pt x="420771" y="429847"/>
                  <a:pt x="448281" y="436308"/>
                </a:cubicBezTo>
                <a:cubicBezTo>
                  <a:pt x="499904" y="448391"/>
                  <a:pt x="551004" y="446576"/>
                  <a:pt x="611518" y="434166"/>
                </a:cubicBezTo>
                <a:cubicBezTo>
                  <a:pt x="654695" y="425361"/>
                  <a:pt x="702395" y="422710"/>
                  <a:pt x="746076" y="422520"/>
                </a:cubicBezTo>
                <a:cubicBezTo>
                  <a:pt x="798481" y="422218"/>
                  <a:pt x="848400" y="419817"/>
                  <a:pt x="902724" y="409989"/>
                </a:cubicBezTo>
                <a:cubicBezTo>
                  <a:pt x="977291" y="396518"/>
                  <a:pt x="1048428" y="397321"/>
                  <a:pt x="1113854" y="414230"/>
                </a:cubicBezTo>
                <a:cubicBezTo>
                  <a:pt x="1184155" y="432145"/>
                  <a:pt x="1258677" y="446437"/>
                  <a:pt x="1333449" y="459938"/>
                </a:cubicBezTo>
                <a:cubicBezTo>
                  <a:pt x="1354772" y="463883"/>
                  <a:pt x="1385284" y="463304"/>
                  <a:pt x="1408608" y="458278"/>
                </a:cubicBezTo>
                <a:cubicBezTo>
                  <a:pt x="1483492" y="441930"/>
                  <a:pt x="1561495" y="427025"/>
                  <a:pt x="1630191" y="403061"/>
                </a:cubicBezTo>
                <a:cubicBezTo>
                  <a:pt x="1735315" y="366348"/>
                  <a:pt x="1840887" y="337881"/>
                  <a:pt x="1956289" y="332366"/>
                </a:cubicBezTo>
                <a:cubicBezTo>
                  <a:pt x="1986669" y="330865"/>
                  <a:pt x="2019100" y="336056"/>
                  <a:pt x="2042814" y="344002"/>
                </a:cubicBezTo>
                <a:cubicBezTo>
                  <a:pt x="2085261" y="358150"/>
                  <a:pt x="2126350" y="370413"/>
                  <a:pt x="2183420" y="369635"/>
                </a:cubicBezTo>
                <a:cubicBezTo>
                  <a:pt x="2235035" y="368879"/>
                  <a:pt x="2279659" y="405942"/>
                  <a:pt x="2269566" y="439859"/>
                </a:cubicBezTo>
                <a:cubicBezTo>
                  <a:pt x="2258267" y="478101"/>
                  <a:pt x="2277762" y="504964"/>
                  <a:pt x="2331129" y="524163"/>
                </a:cubicBezTo>
                <a:cubicBezTo>
                  <a:pt x="2352980" y="531807"/>
                  <a:pt x="2364861" y="546162"/>
                  <a:pt x="2385112" y="555357"/>
                </a:cubicBezTo>
                <a:cubicBezTo>
                  <a:pt x="2401860" y="562976"/>
                  <a:pt x="2421927" y="570875"/>
                  <a:pt x="2444033" y="572629"/>
                </a:cubicBezTo>
                <a:cubicBezTo>
                  <a:pt x="2483469" y="575878"/>
                  <a:pt x="2509763" y="584022"/>
                  <a:pt x="2525979" y="603233"/>
                </a:cubicBezTo>
                <a:cubicBezTo>
                  <a:pt x="2549282" y="631254"/>
                  <a:pt x="2578520" y="657481"/>
                  <a:pt x="2603911" y="684825"/>
                </a:cubicBezTo>
                <a:cubicBezTo>
                  <a:pt x="2618910" y="700624"/>
                  <a:pt x="2643515" y="707120"/>
                  <a:pt x="2678828" y="706990"/>
                </a:cubicBezTo>
                <a:cubicBezTo>
                  <a:pt x="2699243" y="707100"/>
                  <a:pt x="2725615" y="705603"/>
                  <a:pt x="2738094" y="711376"/>
                </a:cubicBezTo>
                <a:cubicBezTo>
                  <a:pt x="2805960" y="742855"/>
                  <a:pt x="2895980" y="733032"/>
                  <a:pt x="2983806" y="728243"/>
                </a:cubicBezTo>
                <a:cubicBezTo>
                  <a:pt x="2993929" y="727744"/>
                  <a:pt x="3004007" y="726871"/>
                  <a:pt x="3013997" y="725446"/>
                </a:cubicBezTo>
                <a:cubicBezTo>
                  <a:pt x="3136002" y="707474"/>
                  <a:pt x="3250133" y="713470"/>
                  <a:pt x="3364419" y="720577"/>
                </a:cubicBezTo>
                <a:cubicBezTo>
                  <a:pt x="3394563" y="722507"/>
                  <a:pt x="3428050" y="719807"/>
                  <a:pt x="3460521" y="717628"/>
                </a:cubicBezTo>
                <a:cubicBezTo>
                  <a:pt x="3545330" y="712137"/>
                  <a:pt x="3633314" y="698262"/>
                  <a:pt x="3710982" y="714182"/>
                </a:cubicBezTo>
                <a:cubicBezTo>
                  <a:pt x="3772122" y="726607"/>
                  <a:pt x="3825029" y="745116"/>
                  <a:pt x="3850961" y="778802"/>
                </a:cubicBezTo>
                <a:cubicBezTo>
                  <a:pt x="3868395" y="801427"/>
                  <a:pt x="3898481" y="813185"/>
                  <a:pt x="3946286" y="816372"/>
                </a:cubicBezTo>
                <a:cubicBezTo>
                  <a:pt x="3987480" y="819179"/>
                  <a:pt x="4025130" y="827781"/>
                  <a:pt x="4065132" y="832459"/>
                </a:cubicBezTo>
                <a:cubicBezTo>
                  <a:pt x="4086246" y="834922"/>
                  <a:pt x="4110400" y="838274"/>
                  <a:pt x="4132173" y="835167"/>
                </a:cubicBezTo>
                <a:cubicBezTo>
                  <a:pt x="4190358" y="826865"/>
                  <a:pt x="4249453" y="817300"/>
                  <a:pt x="4305858" y="804156"/>
                </a:cubicBezTo>
                <a:cubicBezTo>
                  <a:pt x="4334041" y="797490"/>
                  <a:pt x="4360739" y="782919"/>
                  <a:pt x="4382131" y="769481"/>
                </a:cubicBezTo>
                <a:cubicBezTo>
                  <a:pt x="4404161" y="755388"/>
                  <a:pt x="4425552" y="747047"/>
                  <a:pt x="4453289" y="752531"/>
                </a:cubicBezTo>
                <a:cubicBezTo>
                  <a:pt x="4522267" y="766292"/>
                  <a:pt x="4590589" y="780524"/>
                  <a:pt x="4657971" y="795835"/>
                </a:cubicBezTo>
                <a:cubicBezTo>
                  <a:pt x="4669645" y="798513"/>
                  <a:pt x="4675987" y="807238"/>
                  <a:pt x="4682399" y="813876"/>
                </a:cubicBezTo>
                <a:cubicBezTo>
                  <a:pt x="4712325" y="844914"/>
                  <a:pt x="4739115" y="876968"/>
                  <a:pt x="4771814" y="907046"/>
                </a:cubicBezTo>
                <a:cubicBezTo>
                  <a:pt x="4783117" y="917329"/>
                  <a:pt x="4807945" y="922850"/>
                  <a:pt x="4827520" y="929876"/>
                </a:cubicBezTo>
                <a:cubicBezTo>
                  <a:pt x="4833681" y="932206"/>
                  <a:pt x="4845543" y="931081"/>
                  <a:pt x="4849942" y="933851"/>
                </a:cubicBezTo>
                <a:cubicBezTo>
                  <a:pt x="4888949" y="959631"/>
                  <a:pt x="4951287" y="954890"/>
                  <a:pt x="5009626" y="957896"/>
                </a:cubicBezTo>
                <a:cubicBezTo>
                  <a:pt x="5059523" y="960407"/>
                  <a:pt x="5111928" y="960104"/>
                  <a:pt x="5158711" y="963814"/>
                </a:cubicBezTo>
                <a:cubicBezTo>
                  <a:pt x="5231307" y="969696"/>
                  <a:pt x="5298173" y="973751"/>
                  <a:pt x="5376427" y="963151"/>
                </a:cubicBezTo>
                <a:cubicBezTo>
                  <a:pt x="5408579" y="958754"/>
                  <a:pt x="5448461" y="970245"/>
                  <a:pt x="5475787" y="980508"/>
                </a:cubicBezTo>
                <a:cubicBezTo>
                  <a:pt x="5528518" y="1000363"/>
                  <a:pt x="5584839" y="1001958"/>
                  <a:pt x="5653401" y="987268"/>
                </a:cubicBezTo>
                <a:cubicBezTo>
                  <a:pt x="5676008" y="982341"/>
                  <a:pt x="5702558" y="984595"/>
                  <a:pt x="5726340" y="985357"/>
                </a:cubicBezTo>
                <a:cubicBezTo>
                  <a:pt x="5748643" y="985952"/>
                  <a:pt x="5770110" y="988364"/>
                  <a:pt x="5790563" y="991300"/>
                </a:cubicBezTo>
                <a:cubicBezTo>
                  <a:pt x="5815128" y="994969"/>
                  <a:pt x="5845522" y="996110"/>
                  <a:pt x="5860260" y="1004958"/>
                </a:cubicBezTo>
                <a:cubicBezTo>
                  <a:pt x="5906803" y="1032493"/>
                  <a:pt x="5977069" y="1037385"/>
                  <a:pt x="6042101" y="1036226"/>
                </a:cubicBezTo>
                <a:cubicBezTo>
                  <a:pt x="6128232" y="1034888"/>
                  <a:pt x="6222269" y="1027704"/>
                  <a:pt x="6301998" y="989138"/>
                </a:cubicBezTo>
                <a:cubicBezTo>
                  <a:pt x="6349672" y="965909"/>
                  <a:pt x="6396952" y="955198"/>
                  <a:pt x="6452025" y="968489"/>
                </a:cubicBezTo>
                <a:cubicBezTo>
                  <a:pt x="6489401" y="977695"/>
                  <a:pt x="6558002" y="960731"/>
                  <a:pt x="6589205" y="939474"/>
                </a:cubicBezTo>
                <a:cubicBezTo>
                  <a:pt x="6600499" y="931821"/>
                  <a:pt x="6612148" y="924116"/>
                  <a:pt x="6631069" y="911222"/>
                </a:cubicBezTo>
                <a:cubicBezTo>
                  <a:pt x="6674305" y="951313"/>
                  <a:pt x="6752346" y="944332"/>
                  <a:pt x="6828274" y="942941"/>
                </a:cubicBezTo>
                <a:cubicBezTo>
                  <a:pt x="6874780" y="942157"/>
                  <a:pt x="6889173" y="963896"/>
                  <a:pt x="6900803" y="984140"/>
                </a:cubicBezTo>
                <a:cubicBezTo>
                  <a:pt x="6921316" y="1020676"/>
                  <a:pt x="6959796" y="1032557"/>
                  <a:pt x="7034668" y="1018665"/>
                </a:cubicBezTo>
                <a:cubicBezTo>
                  <a:pt x="7117337" y="1003282"/>
                  <a:pt x="7199637" y="985309"/>
                  <a:pt x="7281067" y="966327"/>
                </a:cubicBezTo>
                <a:cubicBezTo>
                  <a:pt x="7332521" y="954266"/>
                  <a:pt x="7378029" y="936255"/>
                  <a:pt x="7412780" y="909206"/>
                </a:cubicBezTo>
                <a:cubicBezTo>
                  <a:pt x="7446535" y="882864"/>
                  <a:pt x="7455445" y="884046"/>
                  <a:pt x="7500327" y="894826"/>
                </a:cubicBezTo>
                <a:cubicBezTo>
                  <a:pt x="7552743" y="907363"/>
                  <a:pt x="7606735" y="918164"/>
                  <a:pt x="7662324" y="927415"/>
                </a:cubicBezTo>
                <a:cubicBezTo>
                  <a:pt x="7679867" y="930387"/>
                  <a:pt x="7704114" y="926740"/>
                  <a:pt x="7725334" y="924844"/>
                </a:cubicBezTo>
                <a:cubicBezTo>
                  <a:pt x="7761320" y="921787"/>
                  <a:pt x="7798617" y="920242"/>
                  <a:pt x="7833279" y="913031"/>
                </a:cubicBezTo>
                <a:cubicBezTo>
                  <a:pt x="7866516" y="906023"/>
                  <a:pt x="7898634" y="893700"/>
                  <a:pt x="7928605" y="881683"/>
                </a:cubicBezTo>
                <a:cubicBezTo>
                  <a:pt x="8012311" y="848025"/>
                  <a:pt x="8088138" y="810205"/>
                  <a:pt x="8146597" y="762968"/>
                </a:cubicBezTo>
                <a:cubicBezTo>
                  <a:pt x="8154091" y="756800"/>
                  <a:pt x="8170249" y="752606"/>
                  <a:pt x="8183577" y="749005"/>
                </a:cubicBezTo>
                <a:cubicBezTo>
                  <a:pt x="8205312" y="743071"/>
                  <a:pt x="8227788" y="737222"/>
                  <a:pt x="8250224" y="733642"/>
                </a:cubicBezTo>
                <a:cubicBezTo>
                  <a:pt x="8359189" y="716209"/>
                  <a:pt x="8441164" y="678078"/>
                  <a:pt x="8505929" y="626542"/>
                </a:cubicBezTo>
                <a:cubicBezTo>
                  <a:pt x="8524585" y="611796"/>
                  <a:pt x="8540107" y="608259"/>
                  <a:pt x="8564194" y="618796"/>
                </a:cubicBezTo>
                <a:cubicBezTo>
                  <a:pt x="8592162" y="631043"/>
                  <a:pt x="8628032" y="619507"/>
                  <a:pt x="8660705" y="611069"/>
                </a:cubicBezTo>
                <a:cubicBezTo>
                  <a:pt x="8694442" y="602479"/>
                  <a:pt x="8728514" y="593651"/>
                  <a:pt x="8762255" y="585060"/>
                </a:cubicBezTo>
                <a:cubicBezTo>
                  <a:pt x="8787227" y="578855"/>
                  <a:pt x="8811899" y="573069"/>
                  <a:pt x="8836439" y="566358"/>
                </a:cubicBezTo>
                <a:cubicBezTo>
                  <a:pt x="8912856" y="545447"/>
                  <a:pt x="8983243" y="538425"/>
                  <a:pt x="9050728" y="559575"/>
                </a:cubicBezTo>
                <a:cubicBezTo>
                  <a:pt x="9102219" y="575830"/>
                  <a:pt x="9164950" y="573868"/>
                  <a:pt x="9229627" y="557464"/>
                </a:cubicBezTo>
                <a:cubicBezTo>
                  <a:pt x="9237706" y="555368"/>
                  <a:pt x="9247529" y="550190"/>
                  <a:pt x="9253451" y="550855"/>
                </a:cubicBezTo>
                <a:cubicBezTo>
                  <a:pt x="9342568" y="560232"/>
                  <a:pt x="9405310" y="512383"/>
                  <a:pt x="9484214" y="498671"/>
                </a:cubicBezTo>
                <a:cubicBezTo>
                  <a:pt x="9519035" y="492570"/>
                  <a:pt x="9552778" y="473783"/>
                  <a:pt x="9582633" y="458384"/>
                </a:cubicBezTo>
                <a:cubicBezTo>
                  <a:pt x="9623689" y="437231"/>
                  <a:pt x="9660183" y="417297"/>
                  <a:pt x="9719670" y="415607"/>
                </a:cubicBezTo>
                <a:cubicBezTo>
                  <a:pt x="9779189" y="414101"/>
                  <a:pt x="9830940" y="393878"/>
                  <a:pt x="9871784" y="366147"/>
                </a:cubicBezTo>
                <a:cubicBezTo>
                  <a:pt x="9903014" y="345075"/>
                  <a:pt x="9939570" y="338349"/>
                  <a:pt x="9984494" y="336660"/>
                </a:cubicBezTo>
                <a:cubicBezTo>
                  <a:pt x="10040642" y="334503"/>
                  <a:pt x="10098165" y="326674"/>
                  <a:pt x="10154708" y="322193"/>
                </a:cubicBezTo>
                <a:cubicBezTo>
                  <a:pt x="10166953" y="321201"/>
                  <a:pt x="10182669" y="321603"/>
                  <a:pt x="10190446" y="325025"/>
                </a:cubicBezTo>
                <a:cubicBezTo>
                  <a:pt x="10285769" y="367692"/>
                  <a:pt x="10408999" y="350677"/>
                  <a:pt x="10530736" y="335953"/>
                </a:cubicBezTo>
                <a:cubicBezTo>
                  <a:pt x="10604506" y="327127"/>
                  <a:pt x="10678397" y="316584"/>
                  <a:pt x="10752157" y="305117"/>
                </a:cubicBezTo>
                <a:cubicBezTo>
                  <a:pt x="10777120" y="301365"/>
                  <a:pt x="10803110" y="294636"/>
                  <a:pt x="10824452" y="285927"/>
                </a:cubicBezTo>
                <a:cubicBezTo>
                  <a:pt x="10868837" y="267698"/>
                  <a:pt x="10909147" y="246465"/>
                  <a:pt x="10953152" y="228102"/>
                </a:cubicBezTo>
                <a:cubicBezTo>
                  <a:pt x="10969622" y="221030"/>
                  <a:pt x="10991730" y="217688"/>
                  <a:pt x="11011614" y="214096"/>
                </a:cubicBezTo>
                <a:cubicBezTo>
                  <a:pt x="11046743" y="207573"/>
                  <a:pt x="11086641" y="206412"/>
                  <a:pt x="11116031" y="195421"/>
                </a:cubicBezTo>
                <a:cubicBezTo>
                  <a:pt x="11192467" y="166956"/>
                  <a:pt x="11266913" y="160299"/>
                  <a:pt x="11344303" y="166629"/>
                </a:cubicBezTo>
                <a:cubicBezTo>
                  <a:pt x="11452657" y="175527"/>
                  <a:pt x="11551626" y="159519"/>
                  <a:pt x="11639050" y="108526"/>
                </a:cubicBezTo>
                <a:cubicBezTo>
                  <a:pt x="11678385" y="85543"/>
                  <a:pt x="11720243" y="87879"/>
                  <a:pt x="11757532" y="96530"/>
                </a:cubicBezTo>
                <a:cubicBezTo>
                  <a:pt x="11800499" y="106640"/>
                  <a:pt x="11840704" y="105056"/>
                  <a:pt x="11885799" y="86728"/>
                </a:cubicBezTo>
                <a:cubicBezTo>
                  <a:pt x="11895784" y="82659"/>
                  <a:pt x="11910604" y="81867"/>
                  <a:pt x="11922874" y="81060"/>
                </a:cubicBezTo>
                <a:cubicBezTo>
                  <a:pt x="11992783" y="75806"/>
                  <a:pt x="12063500" y="73647"/>
                  <a:pt x="12115331" y="33587"/>
                </a:cubicBezTo>
                <a:cubicBezTo>
                  <a:pt x="12125500" y="25715"/>
                  <a:pt x="12143693" y="20477"/>
                  <a:pt x="12158080" y="14081"/>
                </a:cubicBezTo>
                <a:close/>
              </a:path>
            </a:pathLst>
          </a:custGeom>
          <a:blipFill dpi="0" rotWithShape="1">
            <a:blip r:embed="rId5">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D3857ECD-13E6-5549-912D-8DA80E7D13CA}"/>
              </a:ext>
            </a:extLst>
          </p:cNvPr>
          <p:cNvSpPr>
            <a:spLocks noGrp="1"/>
          </p:cNvSpPr>
          <p:nvPr>
            <p:ph idx="1"/>
          </p:nvPr>
        </p:nvSpPr>
        <p:spPr>
          <a:xfrm>
            <a:off x="5334000" y="4572000"/>
            <a:ext cx="6096000" cy="1524000"/>
          </a:xfrm>
        </p:spPr>
        <p:txBody>
          <a:bodyPr>
            <a:noAutofit/>
          </a:bodyPr>
          <a:lstStyle/>
          <a:p>
            <a:r>
              <a:rPr lang="en-US" sz="2000" dirty="0"/>
              <a:t>Why aren’t all ectomycorrhizal fungi compatible with all ectomycorrhizal plants?</a:t>
            </a:r>
          </a:p>
          <a:p>
            <a:r>
              <a:rPr lang="en-US" sz="2000" dirty="0"/>
              <a:t>Investigate trade-offs with greenhouse experiments</a:t>
            </a:r>
          </a:p>
          <a:p>
            <a:r>
              <a:rPr lang="en-US" sz="2000" dirty="0"/>
              <a:t>Track C allocation to specialists in field conditions</a:t>
            </a:r>
          </a:p>
        </p:txBody>
      </p:sp>
    </p:spTree>
    <p:extLst>
      <p:ext uri="{BB962C8B-B14F-4D97-AF65-F5344CB8AC3E}">
        <p14:creationId xmlns:p14="http://schemas.microsoft.com/office/powerpoint/2010/main" val="716684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a:extLst>
              <a:ext uri="{FF2B5EF4-FFF2-40B4-BE49-F238E27FC236}">
                <a16:creationId xmlns:a16="http://schemas.microsoft.com/office/drawing/2014/main" id="{29C56CBD-5C0B-684E-B1A1-88D11E55B903}"/>
              </a:ext>
            </a:extLst>
          </p:cNvPr>
          <p:cNvGrpSpPr/>
          <p:nvPr/>
        </p:nvGrpSpPr>
        <p:grpSpPr>
          <a:xfrm>
            <a:off x="6011889" y="2268121"/>
            <a:ext cx="4813004" cy="2524500"/>
            <a:chOff x="6011889" y="2268121"/>
            <a:chExt cx="4813004" cy="2524500"/>
          </a:xfrm>
        </p:grpSpPr>
        <p:sp>
          <p:nvSpPr>
            <p:cNvPr id="35" name="Oval 34">
              <a:extLst>
                <a:ext uri="{FF2B5EF4-FFF2-40B4-BE49-F238E27FC236}">
                  <a16:creationId xmlns:a16="http://schemas.microsoft.com/office/drawing/2014/main" id="{11693C44-7227-0B48-B442-87FDABF9485E}"/>
                </a:ext>
              </a:extLst>
            </p:cNvPr>
            <p:cNvSpPr/>
            <p:nvPr/>
          </p:nvSpPr>
          <p:spPr>
            <a:xfrm>
              <a:off x="8304098" y="2268121"/>
              <a:ext cx="2520795" cy="2520795"/>
            </a:xfrm>
            <a:prstGeom prst="ellipse">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709E372E-1069-9841-919E-C51CB90C83E8}"/>
                </a:ext>
              </a:extLst>
            </p:cNvPr>
            <p:cNvGrpSpPr/>
            <p:nvPr/>
          </p:nvGrpSpPr>
          <p:grpSpPr>
            <a:xfrm>
              <a:off x="8535404" y="2515716"/>
              <a:ext cx="2022345" cy="2040902"/>
              <a:chOff x="8449676" y="2458564"/>
              <a:chExt cx="2022345" cy="2040902"/>
            </a:xfrm>
          </p:grpSpPr>
          <p:cxnSp>
            <p:nvCxnSpPr>
              <p:cNvPr id="41" name="Straight Connector 40">
                <a:extLst>
                  <a:ext uri="{FF2B5EF4-FFF2-40B4-BE49-F238E27FC236}">
                    <a16:creationId xmlns:a16="http://schemas.microsoft.com/office/drawing/2014/main" id="{E7B6CDEE-55F1-7546-A826-C8BE621A054E}"/>
                  </a:ext>
                </a:extLst>
              </p:cNvPr>
              <p:cNvCxnSpPr>
                <a:cxnSpLocks/>
              </p:cNvCxnSpPr>
              <p:nvPr/>
            </p:nvCxnSpPr>
            <p:spPr>
              <a:xfrm>
                <a:off x="9678959" y="2572921"/>
                <a:ext cx="110001" cy="529136"/>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grpSp>
            <p:nvGrpSpPr>
              <p:cNvPr id="45" name="Group 44">
                <a:extLst>
                  <a:ext uri="{FF2B5EF4-FFF2-40B4-BE49-F238E27FC236}">
                    <a16:creationId xmlns:a16="http://schemas.microsoft.com/office/drawing/2014/main" id="{A14EBC46-F94F-594C-95F2-AF10BBB3179E}"/>
                  </a:ext>
                </a:extLst>
              </p:cNvPr>
              <p:cNvGrpSpPr/>
              <p:nvPr/>
            </p:nvGrpSpPr>
            <p:grpSpPr>
              <a:xfrm>
                <a:off x="8588472" y="2725648"/>
                <a:ext cx="1684891" cy="1612712"/>
                <a:chOff x="8673836" y="1801399"/>
                <a:chExt cx="1684891" cy="1612712"/>
              </a:xfrm>
            </p:grpSpPr>
            <p:cxnSp>
              <p:nvCxnSpPr>
                <p:cNvPr id="62" name="Straight Connector 61">
                  <a:extLst>
                    <a:ext uri="{FF2B5EF4-FFF2-40B4-BE49-F238E27FC236}">
                      <a16:creationId xmlns:a16="http://schemas.microsoft.com/office/drawing/2014/main" id="{09A2FE9B-D0A6-184D-9D08-BDF81C6CE404}"/>
                    </a:ext>
                  </a:extLst>
                </p:cNvPr>
                <p:cNvCxnSpPr>
                  <a:cxnSpLocks/>
                  <a:stCxn id="57" idx="5"/>
                </p:cNvCxnSpPr>
                <p:nvPr/>
              </p:nvCxnSpPr>
              <p:spPr>
                <a:xfrm>
                  <a:off x="9477606" y="1801399"/>
                  <a:ext cx="368766" cy="404398"/>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2FA0E449-909C-AA47-BC61-D117984DBE68}"/>
                    </a:ext>
                  </a:extLst>
                </p:cNvPr>
                <p:cNvCxnSpPr>
                  <a:cxnSpLocks/>
                </p:cNvCxnSpPr>
                <p:nvPr/>
              </p:nvCxnSpPr>
              <p:spPr>
                <a:xfrm flipH="1">
                  <a:off x="9892799" y="1814570"/>
                  <a:ext cx="290347" cy="32426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7BE429A3-8FF3-2F48-BCC8-E4E6A4CF428D}"/>
                    </a:ext>
                  </a:extLst>
                </p:cNvPr>
                <p:cNvCxnSpPr>
                  <a:cxnSpLocks/>
                </p:cNvCxnSpPr>
                <p:nvPr/>
              </p:nvCxnSpPr>
              <p:spPr>
                <a:xfrm flipH="1">
                  <a:off x="9921563" y="2201035"/>
                  <a:ext cx="437164" cy="54268"/>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4DD12757-A2F7-844A-8D92-8AF447D07C11}"/>
                    </a:ext>
                  </a:extLst>
                </p:cNvPr>
                <p:cNvCxnSpPr>
                  <a:cxnSpLocks/>
                </p:cNvCxnSpPr>
                <p:nvPr/>
              </p:nvCxnSpPr>
              <p:spPr>
                <a:xfrm flipH="1" flipV="1">
                  <a:off x="9899999" y="2268900"/>
                  <a:ext cx="444018" cy="219930"/>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EF0FE5D3-A652-8F4E-AE82-5598E178EB02}"/>
                    </a:ext>
                  </a:extLst>
                </p:cNvPr>
                <p:cNvCxnSpPr>
                  <a:cxnSpLocks/>
                  <a:stCxn id="56" idx="5"/>
                </p:cNvCxnSpPr>
                <p:nvPr/>
              </p:nvCxnSpPr>
              <p:spPr>
                <a:xfrm flipH="1" flipV="1">
                  <a:off x="9832166" y="2212629"/>
                  <a:ext cx="433175" cy="5855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A0367B64-65C5-5C49-8551-E775413303A1}"/>
                    </a:ext>
                  </a:extLst>
                </p:cNvPr>
                <p:cNvCxnSpPr>
                  <a:cxnSpLocks/>
                </p:cNvCxnSpPr>
                <p:nvPr/>
              </p:nvCxnSpPr>
              <p:spPr>
                <a:xfrm flipV="1">
                  <a:off x="9777966" y="2212566"/>
                  <a:ext cx="90539" cy="543954"/>
                </a:xfrm>
                <a:prstGeom prst="line">
                  <a:avLst/>
                </a:prstGeom>
                <a:ln w="28575">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966A88A0-5D9E-CF45-B38C-A457BA26DE30}"/>
                    </a:ext>
                  </a:extLst>
                </p:cNvPr>
                <p:cNvCxnSpPr>
                  <a:cxnSpLocks/>
                </p:cNvCxnSpPr>
                <p:nvPr/>
              </p:nvCxnSpPr>
              <p:spPr>
                <a:xfrm>
                  <a:off x="9436410" y="2182419"/>
                  <a:ext cx="373598" cy="30861"/>
                </a:xfrm>
                <a:prstGeom prst="line">
                  <a:avLst/>
                </a:prstGeom>
                <a:ln w="635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4E2FC731-83D4-6A46-A16A-4D78A22E5FA6}"/>
                    </a:ext>
                  </a:extLst>
                </p:cNvPr>
                <p:cNvCxnSpPr>
                  <a:cxnSpLocks/>
                </p:cNvCxnSpPr>
                <p:nvPr/>
              </p:nvCxnSpPr>
              <p:spPr>
                <a:xfrm flipV="1">
                  <a:off x="9204344" y="2768646"/>
                  <a:ext cx="553023" cy="115746"/>
                </a:xfrm>
                <a:prstGeom prst="line">
                  <a:avLst/>
                </a:prstGeom>
                <a:ln w="1016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4B2729C4-C0FD-9F4D-8856-38D10DC27C2D}"/>
                    </a:ext>
                  </a:extLst>
                </p:cNvPr>
                <p:cNvCxnSpPr>
                  <a:cxnSpLocks/>
                </p:cNvCxnSpPr>
                <p:nvPr/>
              </p:nvCxnSpPr>
              <p:spPr>
                <a:xfrm>
                  <a:off x="9148226" y="2871374"/>
                  <a:ext cx="566053" cy="383184"/>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56C50B7-5286-FC46-9BCC-119AD572CBE1}"/>
                    </a:ext>
                  </a:extLst>
                </p:cNvPr>
                <p:cNvCxnSpPr>
                  <a:cxnSpLocks/>
                </p:cNvCxnSpPr>
                <p:nvPr/>
              </p:nvCxnSpPr>
              <p:spPr>
                <a:xfrm>
                  <a:off x="9166985" y="2916073"/>
                  <a:ext cx="37359" cy="498038"/>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00F39607-31A1-D44E-90DB-C9AE147DED85}"/>
                    </a:ext>
                  </a:extLst>
                </p:cNvPr>
                <p:cNvCxnSpPr>
                  <a:cxnSpLocks/>
                </p:cNvCxnSpPr>
                <p:nvPr/>
              </p:nvCxnSpPr>
              <p:spPr>
                <a:xfrm flipH="1" flipV="1">
                  <a:off x="8673836" y="2734777"/>
                  <a:ext cx="445355" cy="166032"/>
                </a:xfrm>
                <a:prstGeom prst="line">
                  <a:avLst/>
                </a:prstGeom>
                <a:ln w="5715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FECCC197-58BC-714D-9FC5-AB91EF0B1528}"/>
                    </a:ext>
                  </a:extLst>
                </p:cNvPr>
                <p:cNvCxnSpPr>
                  <a:cxnSpLocks/>
                </p:cNvCxnSpPr>
                <p:nvPr/>
              </p:nvCxnSpPr>
              <p:spPr>
                <a:xfrm flipH="1" flipV="1">
                  <a:off x="8799706" y="2149883"/>
                  <a:ext cx="392884" cy="728372"/>
                </a:xfrm>
                <a:prstGeom prst="line">
                  <a:avLst/>
                </a:prstGeom>
                <a:ln w="38100">
                  <a:solidFill>
                    <a:srgbClr val="5A5858"/>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639E1B70-E007-BE49-A26E-1753813C7095}"/>
                    </a:ext>
                  </a:extLst>
                </p:cNvPr>
                <p:cNvCxnSpPr>
                  <a:cxnSpLocks/>
                </p:cNvCxnSpPr>
                <p:nvPr/>
              </p:nvCxnSpPr>
              <p:spPr>
                <a:xfrm flipV="1">
                  <a:off x="9148226" y="2164700"/>
                  <a:ext cx="268439" cy="763537"/>
                </a:xfrm>
                <a:prstGeom prst="line">
                  <a:avLst/>
                </a:prstGeom>
                <a:ln w="12700">
                  <a:solidFill>
                    <a:srgbClr val="5A5858"/>
                  </a:solidFill>
                </a:ln>
              </p:spPr>
              <p:style>
                <a:lnRef idx="1">
                  <a:schemeClr val="accent1"/>
                </a:lnRef>
                <a:fillRef idx="0">
                  <a:schemeClr val="accent1"/>
                </a:fillRef>
                <a:effectRef idx="0">
                  <a:schemeClr val="accent1"/>
                </a:effectRef>
                <a:fontRef idx="minor">
                  <a:schemeClr val="tx1"/>
                </a:fontRef>
              </p:style>
            </p:cxnSp>
          </p:grpSp>
          <p:sp>
            <p:nvSpPr>
              <p:cNvPr id="46" name="Oval 45">
                <a:extLst>
                  <a:ext uri="{FF2B5EF4-FFF2-40B4-BE49-F238E27FC236}">
                    <a16:creationId xmlns:a16="http://schemas.microsoft.com/office/drawing/2014/main" id="{37AC02FC-1609-DC42-8958-1D2A516AC333}"/>
                  </a:ext>
                </a:extLst>
              </p:cNvPr>
              <p:cNvSpPr/>
              <p:nvPr/>
            </p:nvSpPr>
            <p:spPr>
              <a:xfrm>
                <a:off x="8868899" y="3636070"/>
                <a:ext cx="387927" cy="387927"/>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4E7CD761-69E3-F04B-9600-2E1478A1CBB7}"/>
                  </a:ext>
                </a:extLst>
              </p:cNvPr>
              <p:cNvSpPr/>
              <p:nvPr/>
            </p:nvSpPr>
            <p:spPr>
              <a:xfrm>
                <a:off x="9618296" y="3006361"/>
                <a:ext cx="298105" cy="298105"/>
              </a:xfrm>
              <a:prstGeom prst="ellipse">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E0CFDCB0-378B-2F43-9E31-C9A581F37956}"/>
                  </a:ext>
                </a:extLst>
              </p:cNvPr>
              <p:cNvSpPr/>
              <p:nvPr/>
            </p:nvSpPr>
            <p:spPr>
              <a:xfrm>
                <a:off x="8588471" y="2945896"/>
                <a:ext cx="274448" cy="274448"/>
              </a:xfrm>
              <a:prstGeom prst="ellips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58C9335C-6540-1748-B8CA-F2484028245A}"/>
                  </a:ext>
                </a:extLst>
              </p:cNvPr>
              <p:cNvSpPr/>
              <p:nvPr/>
            </p:nvSpPr>
            <p:spPr>
              <a:xfrm>
                <a:off x="8449676" y="3470931"/>
                <a:ext cx="357264" cy="357264"/>
              </a:xfrm>
              <a:prstGeom prst="ellipse">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91FDB7FC-709A-7C49-9A9D-646D4265644E}"/>
                  </a:ext>
                </a:extLst>
              </p:cNvPr>
              <p:cNvSpPr/>
              <p:nvPr/>
            </p:nvSpPr>
            <p:spPr>
              <a:xfrm>
                <a:off x="9462903" y="4001957"/>
                <a:ext cx="298105" cy="298105"/>
              </a:xfrm>
              <a:prstGeom prst="ellipse">
                <a:avLst/>
              </a:prstGeom>
              <a:solidFill>
                <a:srgbClr val="00D8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B8BBF1EB-E2AA-E64C-8EB5-62DC2D0215A9}"/>
                  </a:ext>
                </a:extLst>
              </p:cNvPr>
              <p:cNvSpPr/>
              <p:nvPr/>
            </p:nvSpPr>
            <p:spPr>
              <a:xfrm>
                <a:off x="8958721" y="4201361"/>
                <a:ext cx="298105" cy="298105"/>
              </a:xfrm>
              <a:prstGeom prst="ellipse">
                <a:avLst/>
              </a:prstGeom>
              <a:solidFill>
                <a:srgbClr val="009AB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1328FB86-6BB9-5F44-8793-7A55D5B776BE}"/>
                  </a:ext>
                </a:extLst>
              </p:cNvPr>
              <p:cNvSpPr/>
              <p:nvPr/>
            </p:nvSpPr>
            <p:spPr>
              <a:xfrm>
                <a:off x="9528112" y="3504399"/>
                <a:ext cx="298105" cy="298105"/>
              </a:xfrm>
              <a:prstGeom prst="ellipse">
                <a:avLst/>
              </a:prstGeom>
              <a:solidFill>
                <a:srgbClr val="07477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62A6AEE4-1A57-C84E-8ADB-C5A5DA04E205}"/>
                  </a:ext>
                </a:extLst>
              </p:cNvPr>
              <p:cNvSpPr/>
              <p:nvPr/>
            </p:nvSpPr>
            <p:spPr>
              <a:xfrm>
                <a:off x="10234177" y="3006362"/>
                <a:ext cx="237844" cy="237844"/>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B84DCE79-CCFF-0A42-8593-BFA97AD9A222}"/>
                  </a:ext>
                </a:extLst>
              </p:cNvPr>
              <p:cNvSpPr/>
              <p:nvPr/>
            </p:nvSpPr>
            <p:spPr>
              <a:xfrm>
                <a:off x="9997536" y="2651248"/>
                <a:ext cx="207224" cy="207224"/>
              </a:xfrm>
              <a:prstGeom prst="ellipse">
                <a:avLst/>
              </a:prstGeom>
              <a:solidFill>
                <a:srgbClr val="D8A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065E4762-01E1-9F46-821F-EC6486440205}"/>
                  </a:ext>
                </a:extLst>
              </p:cNvPr>
              <p:cNvSpPr/>
              <p:nvPr/>
            </p:nvSpPr>
            <p:spPr>
              <a:xfrm>
                <a:off x="10026828" y="3569313"/>
                <a:ext cx="179425" cy="179425"/>
              </a:xfrm>
              <a:prstGeom prst="ellipse">
                <a:avLst/>
              </a:prstGeom>
              <a:solidFill>
                <a:srgbClr val="DF5B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Oval 56">
                <a:extLst>
                  <a:ext uri="{FF2B5EF4-FFF2-40B4-BE49-F238E27FC236}">
                    <a16:creationId xmlns:a16="http://schemas.microsoft.com/office/drawing/2014/main" id="{F4FCB9C6-26AC-A04A-B93D-6618E9ED752D}"/>
                  </a:ext>
                </a:extLst>
              </p:cNvPr>
              <p:cNvSpPr/>
              <p:nvPr/>
            </p:nvSpPr>
            <p:spPr>
              <a:xfrm>
                <a:off x="9281293" y="2614699"/>
                <a:ext cx="129985" cy="129985"/>
              </a:xfrm>
              <a:prstGeom prst="ellipse">
                <a:avLst/>
              </a:prstGeom>
              <a:solidFill>
                <a:srgbClr val="B25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6C372176-D803-E649-92F9-33242BA15EDF}"/>
                  </a:ext>
                </a:extLst>
              </p:cNvPr>
              <p:cNvSpPr/>
              <p:nvPr/>
            </p:nvSpPr>
            <p:spPr>
              <a:xfrm>
                <a:off x="9210807" y="3030018"/>
                <a:ext cx="179425" cy="179425"/>
              </a:xfrm>
              <a:prstGeom prst="ellipse">
                <a:avLst/>
              </a:prstGeom>
              <a:solidFill>
                <a:srgbClr val="700A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E637ABF0-876F-5448-ABAD-39283BB57173}"/>
                  </a:ext>
                </a:extLst>
              </p:cNvPr>
              <p:cNvSpPr/>
              <p:nvPr/>
            </p:nvSpPr>
            <p:spPr>
              <a:xfrm>
                <a:off x="10206253" y="3360679"/>
                <a:ext cx="179425" cy="179425"/>
              </a:xfrm>
              <a:prstGeom prst="ellipse">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CEF250AF-743E-C844-B85E-1AE52687C4A5}"/>
                  </a:ext>
                </a:extLst>
              </p:cNvPr>
              <p:cNvSpPr/>
              <p:nvPr/>
            </p:nvSpPr>
            <p:spPr>
              <a:xfrm>
                <a:off x="9594659" y="2458564"/>
                <a:ext cx="168600" cy="168600"/>
              </a:xfrm>
              <a:prstGeom prst="ellipse">
                <a:avLst/>
              </a:prstGeom>
              <a:solidFill>
                <a:srgbClr val="B2598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Oval 60">
                <a:extLst>
                  <a:ext uri="{FF2B5EF4-FFF2-40B4-BE49-F238E27FC236}">
                    <a16:creationId xmlns:a16="http://schemas.microsoft.com/office/drawing/2014/main" id="{EF12CC5E-68BB-B647-A95D-DF4F6AB166B7}"/>
                  </a:ext>
                </a:extLst>
              </p:cNvPr>
              <p:cNvSpPr/>
              <p:nvPr/>
            </p:nvSpPr>
            <p:spPr>
              <a:xfrm>
                <a:off x="9011573" y="3603522"/>
                <a:ext cx="153693" cy="153693"/>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38" name="Straight Connector 37">
              <a:extLst>
                <a:ext uri="{FF2B5EF4-FFF2-40B4-BE49-F238E27FC236}">
                  <a16:creationId xmlns:a16="http://schemas.microsoft.com/office/drawing/2014/main" id="{DAE95E0A-268A-1645-A4CB-BDDFF17A2E3C}"/>
                </a:ext>
              </a:extLst>
            </p:cNvPr>
            <p:cNvCxnSpPr>
              <a:cxnSpLocks/>
              <a:endCxn id="61" idx="1"/>
            </p:cNvCxnSpPr>
            <p:nvPr/>
          </p:nvCxnSpPr>
          <p:spPr>
            <a:xfrm>
              <a:off x="6011889" y="2335353"/>
              <a:ext cx="3107920" cy="1347829"/>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EA70D690-5DB1-BF44-8778-C6F784B92239}"/>
                </a:ext>
              </a:extLst>
            </p:cNvPr>
            <p:cNvCxnSpPr>
              <a:cxnSpLocks/>
              <a:endCxn id="61" idx="4"/>
            </p:cNvCxnSpPr>
            <p:nvPr/>
          </p:nvCxnSpPr>
          <p:spPr>
            <a:xfrm flipV="1">
              <a:off x="6148108" y="3814367"/>
              <a:ext cx="3026040" cy="978254"/>
            </a:xfrm>
            <a:prstGeom prst="line">
              <a:avLst/>
            </a:prstGeom>
            <a:ln w="38100"/>
          </p:spPr>
          <p:style>
            <a:lnRef idx="1">
              <a:schemeClr val="accent1"/>
            </a:lnRef>
            <a:fillRef idx="0">
              <a:schemeClr val="accent1"/>
            </a:fillRef>
            <a:effectRef idx="0">
              <a:schemeClr val="accent1"/>
            </a:effectRef>
            <a:fontRef idx="minor">
              <a:schemeClr val="tx1"/>
            </a:fontRef>
          </p:style>
        </p:cxnSp>
      </p:grpSp>
      <p:pic>
        <p:nvPicPr>
          <p:cNvPr id="5" name="Content Placeholder 4" descr="A drawing of a palm tree&#10;&#10;Description automatically generated with low confidence">
            <a:extLst>
              <a:ext uri="{FF2B5EF4-FFF2-40B4-BE49-F238E27FC236}">
                <a16:creationId xmlns:a16="http://schemas.microsoft.com/office/drawing/2014/main" id="{72AE4C5E-6B42-D54E-BED1-A919B52EB7BC}"/>
              </a:ext>
            </a:extLst>
          </p:cNvPr>
          <p:cNvPicPr>
            <a:picLocks noGrp="1" noChangeAspect="1"/>
          </p:cNvPicPr>
          <p:nvPr>
            <p:ph idx="1"/>
          </p:nvPr>
        </p:nvPicPr>
        <p:blipFill rotWithShape="1">
          <a:blip r:embed="rId3"/>
          <a:srcRect t="1961" b="1961"/>
          <a:stretch/>
        </p:blipFill>
        <p:spPr>
          <a:xfrm>
            <a:off x="4851400" y="2319956"/>
            <a:ext cx="2489200" cy="2489200"/>
          </a:xfrm>
          <a:prstGeom prst="ellipse">
            <a:avLst/>
          </a:prstGeom>
        </p:spPr>
      </p:pic>
      <p:grpSp>
        <p:nvGrpSpPr>
          <p:cNvPr id="39" name="Group 38">
            <a:extLst>
              <a:ext uri="{FF2B5EF4-FFF2-40B4-BE49-F238E27FC236}">
                <a16:creationId xmlns:a16="http://schemas.microsoft.com/office/drawing/2014/main" id="{B3C6B0FA-C751-B847-B750-F8CDD1D180BA}"/>
              </a:ext>
            </a:extLst>
          </p:cNvPr>
          <p:cNvGrpSpPr/>
          <p:nvPr/>
        </p:nvGrpSpPr>
        <p:grpSpPr>
          <a:xfrm>
            <a:off x="2784826" y="2319956"/>
            <a:ext cx="3097736" cy="2489200"/>
            <a:chOff x="2784826" y="2319956"/>
            <a:chExt cx="3097736" cy="2489200"/>
          </a:xfrm>
        </p:grpSpPr>
        <p:cxnSp>
          <p:nvCxnSpPr>
            <p:cNvPr id="34" name="Straight Connector 33">
              <a:extLst>
                <a:ext uri="{FF2B5EF4-FFF2-40B4-BE49-F238E27FC236}">
                  <a16:creationId xmlns:a16="http://schemas.microsoft.com/office/drawing/2014/main" id="{951DD739-DF7F-6A4D-9DF6-E6DBC1458216}"/>
                </a:ext>
              </a:extLst>
            </p:cNvPr>
            <p:cNvCxnSpPr>
              <a:cxnSpLocks/>
              <a:stCxn id="11" idx="0"/>
              <a:endCxn id="32" idx="0"/>
            </p:cNvCxnSpPr>
            <p:nvPr/>
          </p:nvCxnSpPr>
          <p:spPr>
            <a:xfrm>
              <a:off x="2784826" y="2319956"/>
              <a:ext cx="3013069" cy="1502456"/>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970BE93B-DB59-8A4B-94D2-E2E82D806232}"/>
                </a:ext>
              </a:extLst>
            </p:cNvPr>
            <p:cNvCxnSpPr>
              <a:cxnSpLocks/>
              <a:stCxn id="11" idx="4"/>
              <a:endCxn id="32" idx="4"/>
            </p:cNvCxnSpPr>
            <p:nvPr/>
          </p:nvCxnSpPr>
          <p:spPr>
            <a:xfrm flipV="1">
              <a:off x="2784826" y="3991746"/>
              <a:ext cx="3013069" cy="817410"/>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32" name="Oval 31">
              <a:extLst>
                <a:ext uri="{FF2B5EF4-FFF2-40B4-BE49-F238E27FC236}">
                  <a16:creationId xmlns:a16="http://schemas.microsoft.com/office/drawing/2014/main" id="{93C49D59-F318-9B4C-94F8-11295C962BEC}"/>
                </a:ext>
              </a:extLst>
            </p:cNvPr>
            <p:cNvSpPr/>
            <p:nvPr/>
          </p:nvSpPr>
          <p:spPr>
            <a:xfrm>
              <a:off x="5713228" y="3822412"/>
              <a:ext cx="169334" cy="169334"/>
            </a:xfrm>
            <a:prstGeom prst="ellipse">
              <a:avLst/>
            </a:prstGeom>
            <a:no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 name="Group 21">
            <a:extLst>
              <a:ext uri="{FF2B5EF4-FFF2-40B4-BE49-F238E27FC236}">
                <a16:creationId xmlns:a16="http://schemas.microsoft.com/office/drawing/2014/main" id="{FD6A7894-E93C-8542-B041-98832F99A0DF}"/>
              </a:ext>
            </a:extLst>
          </p:cNvPr>
          <p:cNvGrpSpPr/>
          <p:nvPr/>
        </p:nvGrpSpPr>
        <p:grpSpPr>
          <a:xfrm>
            <a:off x="1540226" y="2319956"/>
            <a:ext cx="2489200" cy="2489200"/>
            <a:chOff x="1253066" y="3327400"/>
            <a:chExt cx="2489200" cy="2489200"/>
          </a:xfrm>
        </p:grpSpPr>
        <p:sp>
          <p:nvSpPr>
            <p:cNvPr id="11" name="Oval 10">
              <a:extLst>
                <a:ext uri="{FF2B5EF4-FFF2-40B4-BE49-F238E27FC236}">
                  <a16:creationId xmlns:a16="http://schemas.microsoft.com/office/drawing/2014/main" id="{1389B5F1-DE42-3B4A-9B48-C2604BCF9239}"/>
                </a:ext>
              </a:extLst>
            </p:cNvPr>
            <p:cNvSpPr/>
            <p:nvPr/>
          </p:nvSpPr>
          <p:spPr>
            <a:xfrm>
              <a:off x="1253066" y="3327400"/>
              <a:ext cx="2489200" cy="2489200"/>
            </a:xfrm>
            <a:prstGeom prst="ellipse">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Graphic 9" descr="DNA with solid fill">
              <a:extLst>
                <a:ext uri="{FF2B5EF4-FFF2-40B4-BE49-F238E27FC236}">
                  <a16:creationId xmlns:a16="http://schemas.microsoft.com/office/drawing/2014/main" id="{621D3C2D-EB6C-9544-97A4-72C3ABA11135}"/>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40466" y="4114800"/>
              <a:ext cx="914400" cy="914400"/>
            </a:xfrm>
            <a:prstGeom prst="rect">
              <a:avLst/>
            </a:prstGeom>
          </p:spPr>
        </p:pic>
        <p:sp>
          <p:nvSpPr>
            <p:cNvPr id="16" name="Freeform 15">
              <a:extLst>
                <a:ext uri="{FF2B5EF4-FFF2-40B4-BE49-F238E27FC236}">
                  <a16:creationId xmlns:a16="http://schemas.microsoft.com/office/drawing/2014/main" id="{B6B29AFC-BC21-6043-9E3C-CE6289BB9FD4}"/>
                </a:ext>
              </a:extLst>
            </p:cNvPr>
            <p:cNvSpPr/>
            <p:nvPr/>
          </p:nvSpPr>
          <p:spPr>
            <a:xfrm>
              <a:off x="2878715" y="3997956"/>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71AEE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Freeform 17">
              <a:extLst>
                <a:ext uri="{FF2B5EF4-FFF2-40B4-BE49-F238E27FC236}">
                  <a16:creationId xmlns:a16="http://schemas.microsoft.com/office/drawing/2014/main" id="{4A9F92ED-AC80-4B47-9544-6BDA433B6978}"/>
                </a:ext>
              </a:extLst>
            </p:cNvPr>
            <p:cNvSpPr/>
            <p:nvPr/>
          </p:nvSpPr>
          <p:spPr>
            <a:xfrm rot="10462130" flipH="1">
              <a:off x="1630290" y="4504264"/>
              <a:ext cx="45232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09658" h="1049866">
                  <a:moveTo>
                    <a:pt x="0" y="0"/>
                  </a:moveTo>
                  <a:cubicBezTo>
                    <a:pt x="16933" y="43744"/>
                    <a:pt x="33866" y="87489"/>
                    <a:pt x="135466" y="152400"/>
                  </a:cubicBezTo>
                  <a:cubicBezTo>
                    <a:pt x="237066" y="217311"/>
                    <a:pt x="603956" y="310444"/>
                    <a:pt x="609600" y="389466"/>
                  </a:cubicBezTo>
                  <a:cubicBezTo>
                    <a:pt x="615244" y="468488"/>
                    <a:pt x="211666" y="544689"/>
                    <a:pt x="169333" y="626533"/>
                  </a:cubicBezTo>
                  <a:cubicBezTo>
                    <a:pt x="127000" y="708377"/>
                    <a:pt x="293511" y="809978"/>
                    <a:pt x="355600" y="880533"/>
                  </a:cubicBezTo>
                  <a:cubicBezTo>
                    <a:pt x="417689" y="951089"/>
                    <a:pt x="479777" y="1000477"/>
                    <a:pt x="541866" y="1049866"/>
                  </a:cubicBezTo>
                </a:path>
              </a:pathLst>
            </a:custGeom>
            <a:noFill/>
            <a:ln w="101600">
              <a:solidFill>
                <a:srgbClr val="FA7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Freeform 19">
              <a:extLst>
                <a:ext uri="{FF2B5EF4-FFF2-40B4-BE49-F238E27FC236}">
                  <a16:creationId xmlns:a16="http://schemas.microsoft.com/office/drawing/2014/main" id="{CA788DE5-E8F6-774B-9E15-5AE8153C7119}"/>
                </a:ext>
              </a:extLst>
            </p:cNvPr>
            <p:cNvSpPr/>
            <p:nvPr/>
          </p:nvSpPr>
          <p:spPr>
            <a:xfrm>
              <a:off x="1686499" y="3691810"/>
              <a:ext cx="866484" cy="585221"/>
            </a:xfrm>
            <a:custGeom>
              <a:avLst/>
              <a:gdLst>
                <a:gd name="connsiteX0" fmla="*/ 38030 w 866484"/>
                <a:gd name="connsiteY0" fmla="*/ 585221 h 585221"/>
                <a:gd name="connsiteX1" fmla="*/ 21097 w 866484"/>
                <a:gd name="connsiteY1" fmla="*/ 449754 h 585221"/>
                <a:gd name="connsiteX2" fmla="*/ 292030 w 866484"/>
                <a:gd name="connsiteY2" fmla="*/ 314287 h 585221"/>
                <a:gd name="connsiteX3" fmla="*/ 495230 w 866484"/>
                <a:gd name="connsiteY3" fmla="*/ 26421 h 585221"/>
                <a:gd name="connsiteX4" fmla="*/ 833897 w 866484"/>
                <a:gd name="connsiteY4" fmla="*/ 26421 h 585221"/>
                <a:gd name="connsiteX5" fmla="*/ 833897 w 866484"/>
                <a:gd name="connsiteY5" fmla="*/ 144954 h 5852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866484" h="585221">
                  <a:moveTo>
                    <a:pt x="38030" y="585221"/>
                  </a:moveTo>
                  <a:cubicBezTo>
                    <a:pt x="8397" y="540065"/>
                    <a:pt x="-21236" y="494910"/>
                    <a:pt x="21097" y="449754"/>
                  </a:cubicBezTo>
                  <a:cubicBezTo>
                    <a:pt x="63430" y="404598"/>
                    <a:pt x="213008" y="384842"/>
                    <a:pt x="292030" y="314287"/>
                  </a:cubicBezTo>
                  <a:cubicBezTo>
                    <a:pt x="371052" y="243731"/>
                    <a:pt x="404919" y="74399"/>
                    <a:pt x="495230" y="26421"/>
                  </a:cubicBezTo>
                  <a:cubicBezTo>
                    <a:pt x="585541" y="-21557"/>
                    <a:pt x="777453" y="6666"/>
                    <a:pt x="833897" y="26421"/>
                  </a:cubicBezTo>
                  <a:cubicBezTo>
                    <a:pt x="890341" y="46176"/>
                    <a:pt x="862119" y="95565"/>
                    <a:pt x="833897" y="144954"/>
                  </a:cubicBezTo>
                </a:path>
              </a:pathLst>
            </a:custGeom>
            <a:noFill/>
            <a:ln w="101600">
              <a:solidFill>
                <a:srgbClr val="FFD71B"/>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Freeform 20">
              <a:extLst>
                <a:ext uri="{FF2B5EF4-FFF2-40B4-BE49-F238E27FC236}">
                  <a16:creationId xmlns:a16="http://schemas.microsoft.com/office/drawing/2014/main" id="{B2BFACF4-1361-924D-85FC-557ADFC582B2}"/>
                </a:ext>
              </a:extLst>
            </p:cNvPr>
            <p:cNvSpPr/>
            <p:nvPr/>
          </p:nvSpPr>
          <p:spPr>
            <a:xfrm rot="3630785" flipH="1">
              <a:off x="2564093" y="4993514"/>
              <a:ext cx="454017" cy="778933"/>
            </a:xfrm>
            <a:custGeom>
              <a:avLst/>
              <a:gdLst>
                <a:gd name="connsiteX0" fmla="*/ 0 w 609658"/>
                <a:gd name="connsiteY0" fmla="*/ 0 h 1049866"/>
                <a:gd name="connsiteX1" fmla="*/ 135466 w 609658"/>
                <a:gd name="connsiteY1" fmla="*/ 152400 h 1049866"/>
                <a:gd name="connsiteX2" fmla="*/ 609600 w 609658"/>
                <a:gd name="connsiteY2" fmla="*/ 389466 h 1049866"/>
                <a:gd name="connsiteX3" fmla="*/ 169333 w 609658"/>
                <a:gd name="connsiteY3" fmla="*/ 626533 h 1049866"/>
                <a:gd name="connsiteX4" fmla="*/ 355600 w 609658"/>
                <a:gd name="connsiteY4" fmla="*/ 880533 h 1049866"/>
                <a:gd name="connsiteX5" fmla="*/ 541866 w 609658"/>
                <a:gd name="connsiteY5" fmla="*/ 1049866 h 1049866"/>
                <a:gd name="connsiteX0" fmla="*/ 0 w 609654"/>
                <a:gd name="connsiteY0" fmla="*/ 0 h 1049866"/>
                <a:gd name="connsiteX1" fmla="*/ 135466 w 609654"/>
                <a:gd name="connsiteY1" fmla="*/ 152400 h 1049866"/>
                <a:gd name="connsiteX2" fmla="*/ 609600 w 609654"/>
                <a:gd name="connsiteY2" fmla="*/ 389466 h 1049866"/>
                <a:gd name="connsiteX3" fmla="*/ 169333 w 609654"/>
                <a:gd name="connsiteY3" fmla="*/ 626533 h 1049866"/>
                <a:gd name="connsiteX4" fmla="*/ 526597 w 609654"/>
                <a:gd name="connsiteY4" fmla="*/ 626522 h 1049866"/>
                <a:gd name="connsiteX5" fmla="*/ 541866 w 609654"/>
                <a:gd name="connsiteY5" fmla="*/ 1049866 h 1049866"/>
                <a:gd name="connsiteX0" fmla="*/ 0 w 609663"/>
                <a:gd name="connsiteY0" fmla="*/ 0 h 1049866"/>
                <a:gd name="connsiteX1" fmla="*/ 135466 w 609663"/>
                <a:gd name="connsiteY1" fmla="*/ 152400 h 1049866"/>
                <a:gd name="connsiteX2" fmla="*/ 609600 w 609663"/>
                <a:gd name="connsiteY2" fmla="*/ 389466 h 1049866"/>
                <a:gd name="connsiteX3" fmla="*/ 169333 w 609663"/>
                <a:gd name="connsiteY3" fmla="*/ 626533 h 1049866"/>
                <a:gd name="connsiteX4" fmla="*/ 145697 w 609663"/>
                <a:gd name="connsiteY4" fmla="*/ 973008 h 1049866"/>
                <a:gd name="connsiteX5" fmla="*/ 541866 w 609663"/>
                <a:gd name="connsiteY5" fmla="*/ 1049866 h 1049866"/>
                <a:gd name="connsiteX0" fmla="*/ 0 w 611935"/>
                <a:gd name="connsiteY0" fmla="*/ 0 h 1049866"/>
                <a:gd name="connsiteX1" fmla="*/ 135466 w 611935"/>
                <a:gd name="connsiteY1" fmla="*/ 152400 h 1049866"/>
                <a:gd name="connsiteX2" fmla="*/ 609600 w 611935"/>
                <a:gd name="connsiteY2" fmla="*/ 389466 h 1049866"/>
                <a:gd name="connsiteX3" fmla="*/ 310174 w 611935"/>
                <a:gd name="connsiteY3" fmla="*/ 782865 h 1049866"/>
                <a:gd name="connsiteX4" fmla="*/ 145697 w 611935"/>
                <a:gd name="connsiteY4" fmla="*/ 973008 h 1049866"/>
                <a:gd name="connsiteX5" fmla="*/ 541866 w 611935"/>
                <a:gd name="connsiteY5" fmla="*/ 1049866 h 10498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11935" h="1049866">
                  <a:moveTo>
                    <a:pt x="0" y="0"/>
                  </a:moveTo>
                  <a:cubicBezTo>
                    <a:pt x="16933" y="43744"/>
                    <a:pt x="33866" y="87489"/>
                    <a:pt x="135466" y="152400"/>
                  </a:cubicBezTo>
                  <a:cubicBezTo>
                    <a:pt x="237066" y="217311"/>
                    <a:pt x="580482" y="284389"/>
                    <a:pt x="609600" y="389466"/>
                  </a:cubicBezTo>
                  <a:cubicBezTo>
                    <a:pt x="638718" y="494543"/>
                    <a:pt x="387491" y="685608"/>
                    <a:pt x="310174" y="782865"/>
                  </a:cubicBezTo>
                  <a:cubicBezTo>
                    <a:pt x="232857" y="880122"/>
                    <a:pt x="83608" y="902453"/>
                    <a:pt x="145697" y="973008"/>
                  </a:cubicBezTo>
                  <a:cubicBezTo>
                    <a:pt x="207786" y="1043564"/>
                    <a:pt x="479777" y="1000477"/>
                    <a:pt x="541866" y="1049866"/>
                  </a:cubicBezTo>
                </a:path>
              </a:pathLst>
            </a:custGeom>
            <a:noFill/>
            <a:ln w="101600">
              <a:solidFill>
                <a:srgbClr val="64A63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 name="Group 22">
            <a:extLst>
              <a:ext uri="{FF2B5EF4-FFF2-40B4-BE49-F238E27FC236}">
                <a16:creationId xmlns:a16="http://schemas.microsoft.com/office/drawing/2014/main" id="{81BF0750-5C42-5A4F-BAE0-E5836AD27E47}"/>
              </a:ext>
            </a:extLst>
          </p:cNvPr>
          <p:cNvGrpSpPr/>
          <p:nvPr/>
        </p:nvGrpSpPr>
        <p:grpSpPr>
          <a:xfrm>
            <a:off x="1160676" y="5053028"/>
            <a:ext cx="3159538" cy="1147400"/>
            <a:chOff x="528843" y="2311500"/>
            <a:chExt cx="3159538" cy="1147400"/>
          </a:xfrm>
        </p:grpSpPr>
        <p:sp>
          <p:nvSpPr>
            <p:cNvPr id="24" name="Rectangle 23">
              <a:extLst>
                <a:ext uri="{FF2B5EF4-FFF2-40B4-BE49-F238E27FC236}">
                  <a16:creationId xmlns:a16="http://schemas.microsoft.com/office/drawing/2014/main" id="{6510C797-AD7D-BA4A-9713-6AA4B458CF5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5" name="TextBox 24">
              <a:extLst>
                <a:ext uri="{FF2B5EF4-FFF2-40B4-BE49-F238E27FC236}">
                  <a16:creationId xmlns:a16="http://schemas.microsoft.com/office/drawing/2014/main" id="{03CA834B-DD12-FE44-92B5-6FBA9B14D53E}"/>
                </a:ext>
              </a:extLst>
            </p:cNvPr>
            <p:cNvSpPr txBox="1"/>
            <p:nvPr/>
          </p:nvSpPr>
          <p:spPr>
            <a:xfrm>
              <a:off x="819631"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tx1"/>
                  </a:solidFill>
                </a:rPr>
                <a:t>Molecules</a:t>
              </a:r>
            </a:p>
          </p:txBody>
        </p:sp>
      </p:grpSp>
      <p:grpSp>
        <p:nvGrpSpPr>
          <p:cNvPr id="26" name="Group 25">
            <a:extLst>
              <a:ext uri="{FF2B5EF4-FFF2-40B4-BE49-F238E27FC236}">
                <a16:creationId xmlns:a16="http://schemas.microsoft.com/office/drawing/2014/main" id="{BD06DFD6-977C-9D4A-857F-AC55C1251DC8}"/>
              </a:ext>
            </a:extLst>
          </p:cNvPr>
          <p:cNvGrpSpPr/>
          <p:nvPr/>
        </p:nvGrpSpPr>
        <p:grpSpPr>
          <a:xfrm>
            <a:off x="4442376" y="5053028"/>
            <a:ext cx="3313197" cy="1147400"/>
            <a:chOff x="503094" y="2311500"/>
            <a:chExt cx="2894499" cy="1147400"/>
          </a:xfrm>
        </p:grpSpPr>
        <p:sp>
          <p:nvSpPr>
            <p:cNvPr id="27" name="Rectangle 26">
              <a:extLst>
                <a:ext uri="{FF2B5EF4-FFF2-40B4-BE49-F238E27FC236}">
                  <a16:creationId xmlns:a16="http://schemas.microsoft.com/office/drawing/2014/main" id="{FF4F3787-0CDB-6C4E-BC62-7D4E4986B302}"/>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28" name="TextBox 27">
              <a:extLst>
                <a:ext uri="{FF2B5EF4-FFF2-40B4-BE49-F238E27FC236}">
                  <a16:creationId xmlns:a16="http://schemas.microsoft.com/office/drawing/2014/main" id="{EA56B55F-8071-4C4E-B835-C28CDA55360C}"/>
                </a:ext>
              </a:extLst>
            </p:cNvPr>
            <p:cNvSpPr txBox="1"/>
            <p:nvPr/>
          </p:nvSpPr>
          <p:spPr>
            <a:xfrm>
              <a:off x="503094" y="2738900"/>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kern="1200" dirty="0">
                  <a:solidFill>
                    <a:schemeClr val="tx1"/>
                  </a:solidFill>
                </a:rPr>
                <a:t>Individuals</a:t>
              </a:r>
            </a:p>
          </p:txBody>
        </p:sp>
      </p:grpSp>
      <p:grpSp>
        <p:nvGrpSpPr>
          <p:cNvPr id="29" name="Group 28">
            <a:extLst>
              <a:ext uri="{FF2B5EF4-FFF2-40B4-BE49-F238E27FC236}">
                <a16:creationId xmlns:a16="http://schemas.microsoft.com/office/drawing/2014/main" id="{07C5A402-5751-5141-BE56-E483F47E49FA}"/>
              </a:ext>
            </a:extLst>
          </p:cNvPr>
          <p:cNvGrpSpPr/>
          <p:nvPr/>
        </p:nvGrpSpPr>
        <p:grpSpPr>
          <a:xfrm>
            <a:off x="7776238" y="5059815"/>
            <a:ext cx="3576513" cy="1140613"/>
            <a:chOff x="369901" y="2311500"/>
            <a:chExt cx="3027692" cy="1140613"/>
          </a:xfrm>
        </p:grpSpPr>
        <p:sp>
          <p:nvSpPr>
            <p:cNvPr id="30" name="Rectangle 29">
              <a:extLst>
                <a:ext uri="{FF2B5EF4-FFF2-40B4-BE49-F238E27FC236}">
                  <a16:creationId xmlns:a16="http://schemas.microsoft.com/office/drawing/2014/main" id="{3265EA2D-630A-4B43-87F6-9228703EB1F1}"/>
                </a:ext>
              </a:extLst>
            </p:cNvPr>
            <p:cNvSpPr/>
            <p:nvPr/>
          </p:nvSpPr>
          <p:spPr>
            <a:xfrm>
              <a:off x="528843" y="2311500"/>
              <a:ext cx="2868750" cy="720000"/>
            </a:xfrm>
            <a:prstGeom prst="rect">
              <a:avLst/>
            </a:pr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sp>
        <p:sp>
          <p:nvSpPr>
            <p:cNvPr id="31" name="TextBox 30">
              <a:extLst>
                <a:ext uri="{FF2B5EF4-FFF2-40B4-BE49-F238E27FC236}">
                  <a16:creationId xmlns:a16="http://schemas.microsoft.com/office/drawing/2014/main" id="{1A169601-990D-DB41-BBA1-3E46183F4181}"/>
                </a:ext>
              </a:extLst>
            </p:cNvPr>
            <p:cNvSpPr txBox="1"/>
            <p:nvPr/>
          </p:nvSpPr>
          <p:spPr>
            <a:xfrm>
              <a:off x="369901" y="2732113"/>
              <a:ext cx="2868750" cy="720000"/>
            </a:xfrm>
            <a:prstGeom prst="rect">
              <a:avLst/>
            </a:prstGeom>
          </p:spPr>
          <p:style>
            <a:lnRef idx="0">
              <a:scrgbClr r="0" g="0" b="0"/>
            </a:lnRef>
            <a:fillRef idx="0">
              <a:scrgbClr r="0" g="0" b="0"/>
            </a:fillRef>
            <a:effectRef idx="0">
              <a:scrgbClr r="0" g="0" b="0"/>
            </a:effectRef>
            <a:fontRef idx="minor">
              <a:schemeClr val="tx1">
                <a:hueOff val="0"/>
                <a:satOff val="0"/>
                <a:lumOff val="0"/>
                <a:alphaOff val="0"/>
              </a:schemeClr>
            </a:fontRef>
          </p:style>
          <p:txBody>
            <a:bodyPr spcFirstLastPara="0" vert="horz" wrap="square" lIns="0" tIns="0" rIns="0" bIns="0" numCol="1" spcCol="1270" anchor="t" anchorCtr="0">
              <a:noAutofit/>
            </a:bodyPr>
            <a:lstStyle/>
            <a:p>
              <a:pPr marL="0" lvl="0" indent="0" algn="ctr" defTabSz="1466850">
                <a:lnSpc>
                  <a:spcPct val="100000"/>
                </a:lnSpc>
                <a:spcBef>
                  <a:spcPct val="0"/>
                </a:spcBef>
                <a:spcAft>
                  <a:spcPct val="35000"/>
                </a:spcAft>
                <a:buNone/>
                <a:defRPr cap="all"/>
              </a:pPr>
              <a:r>
                <a:rPr lang="en-US" sz="3300" dirty="0"/>
                <a:t>Communities</a:t>
              </a:r>
              <a:endParaRPr lang="en-US" sz="3300" kern="1200" dirty="0"/>
            </a:p>
          </p:txBody>
        </p:sp>
      </p:grpSp>
      <p:sp>
        <p:nvSpPr>
          <p:cNvPr id="2" name="Title 1">
            <a:extLst>
              <a:ext uri="{FF2B5EF4-FFF2-40B4-BE49-F238E27FC236}">
                <a16:creationId xmlns:a16="http://schemas.microsoft.com/office/drawing/2014/main" id="{7CB06EF7-A76F-B447-937D-344A49E42F51}"/>
              </a:ext>
            </a:extLst>
          </p:cNvPr>
          <p:cNvSpPr>
            <a:spLocks noGrp="1"/>
          </p:cNvSpPr>
          <p:nvPr>
            <p:ph type="title"/>
          </p:nvPr>
        </p:nvSpPr>
        <p:spPr>
          <a:xfrm>
            <a:off x="880533" y="581087"/>
            <a:ext cx="10481502" cy="1263649"/>
          </a:xfrm>
        </p:spPr>
        <p:txBody>
          <a:bodyPr>
            <a:normAutofit fontScale="90000"/>
          </a:bodyPr>
          <a:lstStyle/>
          <a:p>
            <a:r>
              <a:rPr lang="en-US" dirty="0"/>
              <a:t>Using microscale tools to understand macroscale outcomes in plant symbiosis</a:t>
            </a:r>
          </a:p>
        </p:txBody>
      </p:sp>
    </p:spTree>
    <p:extLst>
      <p:ext uri="{BB962C8B-B14F-4D97-AF65-F5344CB8AC3E}">
        <p14:creationId xmlns:p14="http://schemas.microsoft.com/office/powerpoint/2010/main" val="81352145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B9E8B4-3586-DE4E-9643-A06F3E129807}"/>
              </a:ext>
            </a:extLst>
          </p:cNvPr>
          <p:cNvSpPr>
            <a:spLocks noGrp="1"/>
          </p:cNvSpPr>
          <p:nvPr>
            <p:ph type="title"/>
          </p:nvPr>
        </p:nvSpPr>
        <p:spPr>
          <a:xfrm>
            <a:off x="5334000" y="1062038"/>
            <a:ext cx="6096000" cy="2881311"/>
          </a:xfrm>
        </p:spPr>
        <p:txBody>
          <a:bodyPr vert="horz" lIns="91440" tIns="45720" rIns="91440" bIns="45720" rtlCol="0" anchor="b" anchorCtr="0">
            <a:normAutofit/>
          </a:bodyPr>
          <a:lstStyle/>
          <a:p>
            <a:pPr algn="r"/>
            <a:r>
              <a:rPr lang="en-US" sz="8000"/>
              <a:t>Extra slides</a:t>
            </a:r>
          </a:p>
        </p:txBody>
      </p:sp>
      <p:sp>
        <p:nvSpPr>
          <p:cNvPr id="4" name="Text Placeholder 3">
            <a:extLst>
              <a:ext uri="{FF2B5EF4-FFF2-40B4-BE49-F238E27FC236}">
                <a16:creationId xmlns:a16="http://schemas.microsoft.com/office/drawing/2014/main" id="{64E2CE7D-4209-0045-9378-48D5317B0A0A}"/>
              </a:ext>
            </a:extLst>
          </p:cNvPr>
          <p:cNvSpPr>
            <a:spLocks noGrp="1"/>
          </p:cNvSpPr>
          <p:nvPr>
            <p:ph type="body" idx="1"/>
          </p:nvPr>
        </p:nvSpPr>
        <p:spPr>
          <a:xfrm>
            <a:off x="5334000" y="4170408"/>
            <a:ext cx="6096000" cy="1625554"/>
          </a:xfrm>
        </p:spPr>
        <p:txBody>
          <a:bodyPr vert="horz" lIns="91440" tIns="45720" rIns="91440" bIns="45720" rtlCol="0">
            <a:normAutofit/>
          </a:bodyPr>
          <a:lstStyle/>
          <a:p>
            <a:pPr algn="r"/>
            <a:endParaRPr lang="en-US">
              <a:solidFill>
                <a:schemeClr val="tx1"/>
              </a:solidFill>
            </a:endParaRPr>
          </a:p>
        </p:txBody>
      </p:sp>
      <p:pic>
        <p:nvPicPr>
          <p:cNvPr id="6" name="Picture 5" descr="Secção transversal de um caule de planta ao microscópio">
            <a:extLst>
              <a:ext uri="{FF2B5EF4-FFF2-40B4-BE49-F238E27FC236}">
                <a16:creationId xmlns:a16="http://schemas.microsoft.com/office/drawing/2014/main" id="{7EC00874-871C-4272-944D-AE87AFDEBC50}"/>
              </a:ext>
            </a:extLst>
          </p:cNvPr>
          <p:cNvPicPr>
            <a:picLocks noChangeAspect="1"/>
          </p:cNvPicPr>
          <p:nvPr/>
        </p:nvPicPr>
        <p:blipFill rotWithShape="1">
          <a:blip r:embed="rId2"/>
          <a:srcRect l="32361" r="23138" b="-2"/>
          <a:stretch/>
        </p:blipFill>
        <p:spPr>
          <a:xfrm>
            <a:off x="-2" y="-1"/>
            <a:ext cx="4572002" cy="6858002"/>
          </a:xfrm>
          <a:custGeom>
            <a:avLst/>
            <a:gdLst/>
            <a:ahLst/>
            <a:cxnLst/>
            <a:rect l="l" t="t" r="r" b="b"/>
            <a:pathLst>
              <a:path w="4572002" h="6858002">
                <a:moveTo>
                  <a:pt x="4295315" y="6438981"/>
                </a:moveTo>
                <a:lnTo>
                  <a:pt x="4275384" y="6463840"/>
                </a:lnTo>
                <a:lnTo>
                  <a:pt x="4275382" y="6463849"/>
                </a:lnTo>
                <a:lnTo>
                  <a:pt x="4261586" y="6513012"/>
                </a:lnTo>
                <a:lnTo>
                  <a:pt x="4242781" y="6546194"/>
                </a:lnTo>
                <a:lnTo>
                  <a:pt x="4242781" y="6546195"/>
                </a:lnTo>
                <a:lnTo>
                  <a:pt x="4259119" y="6521804"/>
                </a:lnTo>
                <a:lnTo>
                  <a:pt x="4261586" y="6513012"/>
                </a:lnTo>
                <a:lnTo>
                  <a:pt x="4264397" y="6508052"/>
                </a:lnTo>
                <a:lnTo>
                  <a:pt x="4275382" y="6463849"/>
                </a:lnTo>
                <a:lnTo>
                  <a:pt x="4275384" y="6463841"/>
                </a:lnTo>
                <a:cubicBezTo>
                  <a:pt x="4278336" y="6451650"/>
                  <a:pt x="4285813" y="6444077"/>
                  <a:pt x="4295315" y="6438981"/>
                </a:cubicBezTo>
                <a:close/>
                <a:moveTo>
                  <a:pt x="4211111" y="2836172"/>
                </a:moveTo>
                <a:lnTo>
                  <a:pt x="4202420" y="2848793"/>
                </a:lnTo>
                <a:cubicBezTo>
                  <a:pt x="4192420" y="2881226"/>
                  <a:pt x="4178988" y="2913982"/>
                  <a:pt x="4177881" y="2947862"/>
                </a:cubicBezTo>
                <a:lnTo>
                  <a:pt x="4177881" y="2947863"/>
                </a:lnTo>
                <a:lnTo>
                  <a:pt x="4177881" y="2947863"/>
                </a:lnTo>
                <a:cubicBezTo>
                  <a:pt x="4177512" y="2959157"/>
                  <a:pt x="4178512" y="2970576"/>
                  <a:pt x="4181465" y="2982149"/>
                </a:cubicBezTo>
                <a:lnTo>
                  <a:pt x="4193158" y="3077402"/>
                </a:lnTo>
                <a:lnTo>
                  <a:pt x="4180703" y="3172654"/>
                </a:lnTo>
                <a:cubicBezTo>
                  <a:pt x="4154794" y="3276480"/>
                  <a:pt x="4127362" y="3380305"/>
                  <a:pt x="4133076" y="3489467"/>
                </a:cubicBezTo>
                <a:cubicBezTo>
                  <a:pt x="4134028" y="3507563"/>
                  <a:pt x="4122407" y="3529090"/>
                  <a:pt x="4110977" y="3544713"/>
                </a:cubicBezTo>
                <a:cubicBezTo>
                  <a:pt x="4100119" y="3559668"/>
                  <a:pt x="4094260" y="3566812"/>
                  <a:pt x="4093355" y="3574408"/>
                </a:cubicBezTo>
                <a:lnTo>
                  <a:pt x="4093355" y="3574408"/>
                </a:lnTo>
                <a:lnTo>
                  <a:pt x="4093355" y="3574409"/>
                </a:lnTo>
                <a:cubicBezTo>
                  <a:pt x="4092450" y="3582005"/>
                  <a:pt x="4096499" y="3590054"/>
                  <a:pt x="4105453" y="3606818"/>
                </a:cubicBezTo>
                <a:cubicBezTo>
                  <a:pt x="4109835" y="3614820"/>
                  <a:pt x="4112501" y="3624726"/>
                  <a:pt x="4118979" y="3630633"/>
                </a:cubicBezTo>
                <a:cubicBezTo>
                  <a:pt x="4127218" y="3638158"/>
                  <a:pt x="4132898" y="3646123"/>
                  <a:pt x="4136708" y="3654416"/>
                </a:cubicBezTo>
                <a:lnTo>
                  <a:pt x="4143220" y="3680164"/>
                </a:lnTo>
                <a:lnTo>
                  <a:pt x="4139172" y="3734837"/>
                </a:lnTo>
                <a:lnTo>
                  <a:pt x="4139172" y="3734838"/>
                </a:lnTo>
                <a:lnTo>
                  <a:pt x="4139172" y="3734838"/>
                </a:lnTo>
                <a:cubicBezTo>
                  <a:pt x="4138220" y="3741316"/>
                  <a:pt x="4136886" y="3749126"/>
                  <a:pt x="4139554" y="3754653"/>
                </a:cubicBezTo>
                <a:lnTo>
                  <a:pt x="4145911" y="3789776"/>
                </a:lnTo>
                <a:lnTo>
                  <a:pt x="4130980" y="3822472"/>
                </a:lnTo>
                <a:cubicBezTo>
                  <a:pt x="4123932" y="3831902"/>
                  <a:pt x="4118312" y="3842046"/>
                  <a:pt x="4116645" y="3852619"/>
                </a:cubicBezTo>
                <a:lnTo>
                  <a:pt x="4116645" y="3852620"/>
                </a:lnTo>
                <a:lnTo>
                  <a:pt x="4116645" y="3852620"/>
                </a:lnTo>
                <a:cubicBezTo>
                  <a:pt x="4114978" y="3863193"/>
                  <a:pt x="4117265" y="3874195"/>
                  <a:pt x="4126028" y="3885339"/>
                </a:cubicBezTo>
                <a:cubicBezTo>
                  <a:pt x="4135744" y="3897722"/>
                  <a:pt x="4143150" y="3910319"/>
                  <a:pt x="4148409" y="3923125"/>
                </a:cubicBezTo>
                <a:lnTo>
                  <a:pt x="4157913" y="3962160"/>
                </a:lnTo>
                <a:lnTo>
                  <a:pt x="4155523" y="4002410"/>
                </a:lnTo>
                <a:cubicBezTo>
                  <a:pt x="4152853" y="4016025"/>
                  <a:pt x="4148364" y="4029837"/>
                  <a:pt x="4142220" y="4043839"/>
                </a:cubicBezTo>
                <a:cubicBezTo>
                  <a:pt x="4133457" y="4063842"/>
                  <a:pt x="4128075" y="4083702"/>
                  <a:pt x="4127099" y="4103825"/>
                </a:cubicBezTo>
                <a:lnTo>
                  <a:pt x="4127099" y="4103826"/>
                </a:lnTo>
                <a:lnTo>
                  <a:pt x="4127099" y="4103826"/>
                </a:lnTo>
                <a:cubicBezTo>
                  <a:pt x="4126122" y="4123948"/>
                  <a:pt x="4129552" y="4144333"/>
                  <a:pt x="4138410" y="4165384"/>
                </a:cubicBezTo>
                <a:lnTo>
                  <a:pt x="4142315" y="4192388"/>
                </a:lnTo>
                <a:lnTo>
                  <a:pt x="4142220" y="4221391"/>
                </a:lnTo>
                <a:lnTo>
                  <a:pt x="4142220" y="4221391"/>
                </a:lnTo>
                <a:lnTo>
                  <a:pt x="4142220" y="4221392"/>
                </a:lnTo>
                <a:cubicBezTo>
                  <a:pt x="4142982" y="4232061"/>
                  <a:pt x="4143172" y="4243873"/>
                  <a:pt x="4147936" y="4253015"/>
                </a:cubicBezTo>
                <a:cubicBezTo>
                  <a:pt x="4160129" y="4277402"/>
                  <a:pt x="4175749" y="4300071"/>
                  <a:pt x="4187752" y="4324646"/>
                </a:cubicBezTo>
                <a:lnTo>
                  <a:pt x="4196706" y="4363891"/>
                </a:lnTo>
                <a:lnTo>
                  <a:pt x="4195944" y="4482004"/>
                </a:lnTo>
                <a:cubicBezTo>
                  <a:pt x="4193276" y="4546776"/>
                  <a:pt x="4192704" y="4612500"/>
                  <a:pt x="4135934" y="4659174"/>
                </a:cubicBezTo>
                <a:cubicBezTo>
                  <a:pt x="4131362" y="4662986"/>
                  <a:pt x="4128694" y="4671176"/>
                  <a:pt x="4127932" y="4677655"/>
                </a:cubicBezTo>
                <a:cubicBezTo>
                  <a:pt x="4124313" y="4707564"/>
                  <a:pt x="4123931" y="4738235"/>
                  <a:pt x="4118025" y="4767764"/>
                </a:cubicBezTo>
                <a:cubicBezTo>
                  <a:pt x="4115644" y="4779575"/>
                  <a:pt x="4114835" y="4790387"/>
                  <a:pt x="4116716" y="4800483"/>
                </a:cubicBezTo>
                <a:lnTo>
                  <a:pt x="4116716" y="4800483"/>
                </a:lnTo>
                <a:lnTo>
                  <a:pt x="4116716" y="4800484"/>
                </a:lnTo>
                <a:cubicBezTo>
                  <a:pt x="4118597" y="4810581"/>
                  <a:pt x="4123170" y="4819964"/>
                  <a:pt x="4131552" y="4828917"/>
                </a:cubicBezTo>
                <a:cubicBezTo>
                  <a:pt x="4142601" y="4840633"/>
                  <a:pt x="4151364" y="4853636"/>
                  <a:pt x="4156484" y="4867614"/>
                </a:cubicBezTo>
                <a:lnTo>
                  <a:pt x="4161262" y="4889275"/>
                </a:lnTo>
                <a:lnTo>
                  <a:pt x="4159557" y="4912168"/>
                </a:lnTo>
                <a:cubicBezTo>
                  <a:pt x="4157842" y="4919978"/>
                  <a:pt x="4157485" y="4927122"/>
                  <a:pt x="4158155" y="4933804"/>
                </a:cubicBezTo>
                <a:lnTo>
                  <a:pt x="4158155" y="4933805"/>
                </a:lnTo>
                <a:lnTo>
                  <a:pt x="4158155" y="4933805"/>
                </a:lnTo>
                <a:cubicBezTo>
                  <a:pt x="4160163" y="4953853"/>
                  <a:pt x="4171415" y="4969749"/>
                  <a:pt x="4182989" y="4987038"/>
                </a:cubicBezTo>
                <a:cubicBezTo>
                  <a:pt x="4194228" y="5003802"/>
                  <a:pt x="4208326" y="5022853"/>
                  <a:pt x="4209468" y="5041522"/>
                </a:cubicBezTo>
                <a:cubicBezTo>
                  <a:pt x="4210706" y="5062669"/>
                  <a:pt x="4221137" y="5082339"/>
                  <a:pt x="4228472" y="5102461"/>
                </a:cubicBezTo>
                <a:lnTo>
                  <a:pt x="4235616" y="5133225"/>
                </a:lnTo>
                <a:lnTo>
                  <a:pt x="4228901" y="5166113"/>
                </a:lnTo>
                <a:lnTo>
                  <a:pt x="4228901" y="5166114"/>
                </a:lnTo>
                <a:lnTo>
                  <a:pt x="4228901" y="5166114"/>
                </a:lnTo>
                <a:cubicBezTo>
                  <a:pt x="4228139" y="5167638"/>
                  <a:pt x="4228711" y="5169781"/>
                  <a:pt x="4229592" y="5172091"/>
                </a:cubicBezTo>
                <a:lnTo>
                  <a:pt x="4232139" y="5179068"/>
                </a:lnTo>
                <a:lnTo>
                  <a:pt x="4231973" y="5229433"/>
                </a:lnTo>
                <a:cubicBezTo>
                  <a:pt x="4228139" y="5245268"/>
                  <a:pt x="4220423" y="5259937"/>
                  <a:pt x="4208516" y="5272796"/>
                </a:cubicBezTo>
                <a:cubicBezTo>
                  <a:pt x="4185226" y="5298086"/>
                  <a:pt x="4177689" y="5325412"/>
                  <a:pt x="4179637" y="5355014"/>
                </a:cubicBezTo>
                <a:lnTo>
                  <a:pt x="4179637" y="5355014"/>
                </a:lnTo>
                <a:lnTo>
                  <a:pt x="4179637" y="5355015"/>
                </a:lnTo>
                <a:cubicBezTo>
                  <a:pt x="4180286" y="5364883"/>
                  <a:pt x="4181989" y="5375003"/>
                  <a:pt x="4184513" y="5385385"/>
                </a:cubicBezTo>
                <a:cubicBezTo>
                  <a:pt x="4187752" y="5398722"/>
                  <a:pt x="4190038" y="5412058"/>
                  <a:pt x="4192704" y="5425583"/>
                </a:cubicBezTo>
                <a:cubicBezTo>
                  <a:pt x="4196514" y="5443871"/>
                  <a:pt x="4200516" y="5462352"/>
                  <a:pt x="4204326" y="5480638"/>
                </a:cubicBezTo>
                <a:lnTo>
                  <a:pt x="4208850" y="5507668"/>
                </a:lnTo>
                <a:lnTo>
                  <a:pt x="4206630" y="5520422"/>
                </a:lnTo>
                <a:cubicBezTo>
                  <a:pt x="4204993" y="5524467"/>
                  <a:pt x="4202326" y="5528265"/>
                  <a:pt x="4198230" y="5531693"/>
                </a:cubicBezTo>
                <a:cubicBezTo>
                  <a:pt x="4191181" y="5537600"/>
                  <a:pt x="4187989" y="5542649"/>
                  <a:pt x="4188085" y="5547578"/>
                </a:cubicBezTo>
                <a:lnTo>
                  <a:pt x="4188085" y="5547578"/>
                </a:lnTo>
                <a:lnTo>
                  <a:pt x="4188085" y="5547579"/>
                </a:lnTo>
                <a:cubicBezTo>
                  <a:pt x="4188180" y="5552508"/>
                  <a:pt x="4191562" y="5557318"/>
                  <a:pt x="4197658" y="5562747"/>
                </a:cubicBezTo>
                <a:cubicBezTo>
                  <a:pt x="4240331" y="5600468"/>
                  <a:pt x="4267002" y="5646190"/>
                  <a:pt x="4268906" y="5704484"/>
                </a:cubicBezTo>
                <a:cubicBezTo>
                  <a:pt x="4269288" y="5716486"/>
                  <a:pt x="4271954" y="5728679"/>
                  <a:pt x="4274812" y="5740489"/>
                </a:cubicBezTo>
                <a:cubicBezTo>
                  <a:pt x="4276527" y="5747729"/>
                  <a:pt x="4278433" y="5756494"/>
                  <a:pt x="4283577" y="5760874"/>
                </a:cubicBezTo>
                <a:cubicBezTo>
                  <a:pt x="4322820" y="5794975"/>
                  <a:pt x="4350063" y="5837458"/>
                  <a:pt x="4371972" y="5883752"/>
                </a:cubicBezTo>
                <a:cubicBezTo>
                  <a:pt x="4375877" y="5892038"/>
                  <a:pt x="4379782" y="5900611"/>
                  <a:pt x="4382997" y="5909351"/>
                </a:cubicBezTo>
                <a:lnTo>
                  <a:pt x="4389878" y="5935950"/>
                </a:lnTo>
                <a:lnTo>
                  <a:pt x="4389712" y="5964477"/>
                </a:lnTo>
                <a:cubicBezTo>
                  <a:pt x="4388783" y="5974097"/>
                  <a:pt x="4387306" y="5983766"/>
                  <a:pt x="4386258" y="5993291"/>
                </a:cubicBezTo>
                <a:cubicBezTo>
                  <a:pt x="4385116" y="6004531"/>
                  <a:pt x="4385306" y="6017485"/>
                  <a:pt x="4379782" y="6026440"/>
                </a:cubicBezTo>
                <a:cubicBezTo>
                  <a:pt x="4362445" y="6054825"/>
                  <a:pt x="4343777" y="6082258"/>
                  <a:pt x="4323582" y="6108738"/>
                </a:cubicBezTo>
                <a:cubicBezTo>
                  <a:pt x="4314914" y="6120074"/>
                  <a:pt x="4309961" y="6126884"/>
                  <a:pt x="4309890" y="6133314"/>
                </a:cubicBezTo>
                <a:lnTo>
                  <a:pt x="4309890" y="6133315"/>
                </a:lnTo>
                <a:lnTo>
                  <a:pt x="4309890" y="6133315"/>
                </a:lnTo>
                <a:cubicBezTo>
                  <a:pt x="4309818" y="6139745"/>
                  <a:pt x="4314629" y="6145793"/>
                  <a:pt x="4325488" y="6155603"/>
                </a:cubicBezTo>
                <a:cubicBezTo>
                  <a:pt x="4347777" y="6175798"/>
                  <a:pt x="4359397" y="6200945"/>
                  <a:pt x="4364159" y="6228757"/>
                </a:cubicBezTo>
                <a:lnTo>
                  <a:pt x="4381496" y="6361540"/>
                </a:lnTo>
                <a:lnTo>
                  <a:pt x="4381289" y="6365204"/>
                </a:lnTo>
                <a:lnTo>
                  <a:pt x="4380007" y="6387910"/>
                </a:lnTo>
                <a:lnTo>
                  <a:pt x="4378243" y="6391549"/>
                </a:lnTo>
                <a:lnTo>
                  <a:pt x="4370589" y="6407332"/>
                </a:lnTo>
                <a:lnTo>
                  <a:pt x="4370589" y="6407333"/>
                </a:lnTo>
                <a:lnTo>
                  <a:pt x="4378243" y="6391549"/>
                </a:lnTo>
                <a:lnTo>
                  <a:pt x="4380008" y="6387910"/>
                </a:lnTo>
                <a:lnTo>
                  <a:pt x="4381289" y="6365204"/>
                </a:lnTo>
                <a:lnTo>
                  <a:pt x="4381496" y="6361540"/>
                </a:lnTo>
                <a:lnTo>
                  <a:pt x="4381496" y="6361540"/>
                </a:lnTo>
                <a:lnTo>
                  <a:pt x="4381496" y="6361539"/>
                </a:lnTo>
                <a:cubicBezTo>
                  <a:pt x="4377876" y="6317151"/>
                  <a:pt x="4371590" y="6272764"/>
                  <a:pt x="4364159" y="6228756"/>
                </a:cubicBezTo>
                <a:cubicBezTo>
                  <a:pt x="4359397" y="6200944"/>
                  <a:pt x="4347777" y="6175797"/>
                  <a:pt x="4325488" y="6155602"/>
                </a:cubicBezTo>
                <a:cubicBezTo>
                  <a:pt x="4320059" y="6150697"/>
                  <a:pt x="4316141" y="6146732"/>
                  <a:pt x="4313590" y="6143190"/>
                </a:cubicBezTo>
                <a:lnTo>
                  <a:pt x="4309890" y="6133315"/>
                </a:lnTo>
                <a:lnTo>
                  <a:pt x="4323582" y="6108739"/>
                </a:lnTo>
                <a:cubicBezTo>
                  <a:pt x="4343777" y="6082259"/>
                  <a:pt x="4362445" y="6054826"/>
                  <a:pt x="4379782" y="6026441"/>
                </a:cubicBezTo>
                <a:cubicBezTo>
                  <a:pt x="4385306" y="6017486"/>
                  <a:pt x="4385116" y="6004532"/>
                  <a:pt x="4386258" y="5993292"/>
                </a:cubicBezTo>
                <a:cubicBezTo>
                  <a:pt x="4388354" y="5974241"/>
                  <a:pt x="4392164" y="5954618"/>
                  <a:pt x="4389878" y="5935950"/>
                </a:cubicBezTo>
                <a:lnTo>
                  <a:pt x="4389878" y="5935950"/>
                </a:lnTo>
                <a:lnTo>
                  <a:pt x="4389878" y="5935949"/>
                </a:lnTo>
                <a:cubicBezTo>
                  <a:pt x="4387592" y="5918042"/>
                  <a:pt x="4379782" y="5900323"/>
                  <a:pt x="4371972" y="5883751"/>
                </a:cubicBezTo>
                <a:cubicBezTo>
                  <a:pt x="4350063" y="5837457"/>
                  <a:pt x="4322820" y="5794974"/>
                  <a:pt x="4283577" y="5760873"/>
                </a:cubicBezTo>
                <a:cubicBezTo>
                  <a:pt x="4278433" y="5756493"/>
                  <a:pt x="4276527" y="5747728"/>
                  <a:pt x="4274812" y="5740488"/>
                </a:cubicBezTo>
                <a:cubicBezTo>
                  <a:pt x="4271954" y="5728678"/>
                  <a:pt x="4269288" y="5716485"/>
                  <a:pt x="4268906" y="5704483"/>
                </a:cubicBezTo>
                <a:cubicBezTo>
                  <a:pt x="4267002" y="5646189"/>
                  <a:pt x="4240331" y="5600467"/>
                  <a:pt x="4197658" y="5562746"/>
                </a:cubicBezTo>
                <a:lnTo>
                  <a:pt x="4188085" y="5547578"/>
                </a:lnTo>
                <a:lnTo>
                  <a:pt x="4198230" y="5531694"/>
                </a:lnTo>
                <a:cubicBezTo>
                  <a:pt x="4206421" y="5524837"/>
                  <a:pt x="4208898" y="5516503"/>
                  <a:pt x="4208850" y="5507668"/>
                </a:cubicBezTo>
                <a:lnTo>
                  <a:pt x="4208850" y="5507668"/>
                </a:lnTo>
                <a:lnTo>
                  <a:pt x="4208850" y="5507667"/>
                </a:lnTo>
                <a:cubicBezTo>
                  <a:pt x="4208803" y="5498832"/>
                  <a:pt x="4206231" y="5489497"/>
                  <a:pt x="4204326" y="5480637"/>
                </a:cubicBezTo>
                <a:cubicBezTo>
                  <a:pt x="4200516" y="5462351"/>
                  <a:pt x="4196514" y="5443870"/>
                  <a:pt x="4192704" y="5425582"/>
                </a:cubicBezTo>
                <a:cubicBezTo>
                  <a:pt x="4190038" y="5412057"/>
                  <a:pt x="4187752" y="5398721"/>
                  <a:pt x="4184513" y="5385384"/>
                </a:cubicBezTo>
                <a:lnTo>
                  <a:pt x="4179637" y="5355014"/>
                </a:lnTo>
                <a:lnTo>
                  <a:pt x="4181083" y="5326163"/>
                </a:lnTo>
                <a:cubicBezTo>
                  <a:pt x="4184464" y="5307422"/>
                  <a:pt x="4192990" y="5289657"/>
                  <a:pt x="4208516" y="5272797"/>
                </a:cubicBezTo>
                <a:cubicBezTo>
                  <a:pt x="4232329" y="5247079"/>
                  <a:pt x="4239379" y="5214122"/>
                  <a:pt x="4232139" y="5179068"/>
                </a:cubicBezTo>
                <a:lnTo>
                  <a:pt x="4232139" y="5179068"/>
                </a:lnTo>
                <a:lnTo>
                  <a:pt x="4232139" y="5179067"/>
                </a:lnTo>
                <a:cubicBezTo>
                  <a:pt x="4231663" y="5176876"/>
                  <a:pt x="4230473" y="5174400"/>
                  <a:pt x="4229592" y="5172090"/>
                </a:cubicBezTo>
                <a:lnTo>
                  <a:pt x="4228901" y="5166114"/>
                </a:lnTo>
                <a:lnTo>
                  <a:pt x="4235616" y="5133225"/>
                </a:lnTo>
                <a:lnTo>
                  <a:pt x="4235616" y="5133225"/>
                </a:lnTo>
                <a:lnTo>
                  <a:pt x="4235616" y="5133224"/>
                </a:lnTo>
                <a:cubicBezTo>
                  <a:pt x="4233865" y="5101639"/>
                  <a:pt x="4211325" y="5073241"/>
                  <a:pt x="4209468" y="5041521"/>
                </a:cubicBezTo>
                <a:cubicBezTo>
                  <a:pt x="4208326" y="5022852"/>
                  <a:pt x="4194228" y="5003801"/>
                  <a:pt x="4182989" y="4987037"/>
                </a:cubicBezTo>
                <a:cubicBezTo>
                  <a:pt x="4175273" y="4975511"/>
                  <a:pt x="4167700" y="4964604"/>
                  <a:pt x="4162914" y="4952673"/>
                </a:cubicBezTo>
                <a:lnTo>
                  <a:pt x="4158155" y="4933805"/>
                </a:lnTo>
                <a:lnTo>
                  <a:pt x="4159557" y="4912169"/>
                </a:lnTo>
                <a:cubicBezTo>
                  <a:pt x="4161319" y="4904358"/>
                  <a:pt x="4161831" y="4896714"/>
                  <a:pt x="4161262" y="4889276"/>
                </a:cubicBezTo>
                <a:lnTo>
                  <a:pt x="4161262" y="4889275"/>
                </a:lnTo>
                <a:lnTo>
                  <a:pt x="4161262" y="4889275"/>
                </a:lnTo>
                <a:cubicBezTo>
                  <a:pt x="4159556" y="4866958"/>
                  <a:pt x="4148126" y="4846490"/>
                  <a:pt x="4131552" y="4828916"/>
                </a:cubicBezTo>
                <a:lnTo>
                  <a:pt x="4116716" y="4800483"/>
                </a:lnTo>
                <a:lnTo>
                  <a:pt x="4118025" y="4767765"/>
                </a:lnTo>
                <a:cubicBezTo>
                  <a:pt x="4123931" y="4738236"/>
                  <a:pt x="4124313" y="4707565"/>
                  <a:pt x="4127932" y="4677656"/>
                </a:cubicBezTo>
                <a:cubicBezTo>
                  <a:pt x="4128694" y="4671177"/>
                  <a:pt x="4131362" y="4662987"/>
                  <a:pt x="4135934" y="4659175"/>
                </a:cubicBezTo>
                <a:cubicBezTo>
                  <a:pt x="4192704" y="4612501"/>
                  <a:pt x="4193276" y="4546777"/>
                  <a:pt x="4195944" y="4482005"/>
                </a:cubicBezTo>
                <a:cubicBezTo>
                  <a:pt x="4197658" y="4442762"/>
                  <a:pt x="4197658" y="4403326"/>
                  <a:pt x="4196706" y="4363891"/>
                </a:cubicBezTo>
                <a:lnTo>
                  <a:pt x="4196706" y="4363891"/>
                </a:lnTo>
                <a:lnTo>
                  <a:pt x="4196706" y="4363890"/>
                </a:lnTo>
                <a:cubicBezTo>
                  <a:pt x="4196514" y="4350554"/>
                  <a:pt x="4193466" y="4336457"/>
                  <a:pt x="4187752" y="4324645"/>
                </a:cubicBezTo>
                <a:cubicBezTo>
                  <a:pt x="4175749" y="4300070"/>
                  <a:pt x="4160129" y="4277401"/>
                  <a:pt x="4147936" y="4253014"/>
                </a:cubicBezTo>
                <a:lnTo>
                  <a:pt x="4142220" y="4221391"/>
                </a:lnTo>
                <a:lnTo>
                  <a:pt x="4142315" y="4192388"/>
                </a:lnTo>
                <a:lnTo>
                  <a:pt x="4142315" y="4192388"/>
                </a:lnTo>
                <a:lnTo>
                  <a:pt x="4142315" y="4192387"/>
                </a:lnTo>
                <a:cubicBezTo>
                  <a:pt x="4142411" y="4182767"/>
                  <a:pt x="4141839" y="4173480"/>
                  <a:pt x="4138410" y="4165383"/>
                </a:cubicBezTo>
                <a:cubicBezTo>
                  <a:pt x="4133981" y="4154857"/>
                  <a:pt x="4130909" y="4144498"/>
                  <a:pt x="4129066" y="4134256"/>
                </a:cubicBezTo>
                <a:lnTo>
                  <a:pt x="4127099" y="4103826"/>
                </a:lnTo>
                <a:lnTo>
                  <a:pt x="4142220" y="4043840"/>
                </a:lnTo>
                <a:cubicBezTo>
                  <a:pt x="4154508" y="4015835"/>
                  <a:pt x="4160175" y="3988593"/>
                  <a:pt x="4157913" y="3962160"/>
                </a:cubicBezTo>
                <a:lnTo>
                  <a:pt x="4157913" y="3962160"/>
                </a:lnTo>
                <a:lnTo>
                  <a:pt x="4157913" y="3962159"/>
                </a:lnTo>
                <a:cubicBezTo>
                  <a:pt x="4155651" y="3935727"/>
                  <a:pt x="4145460" y="3910104"/>
                  <a:pt x="4126028" y="3885338"/>
                </a:cubicBezTo>
                <a:cubicBezTo>
                  <a:pt x="4121646" y="3879766"/>
                  <a:pt x="4118884" y="3874229"/>
                  <a:pt x="4117425" y="3868764"/>
                </a:cubicBezTo>
                <a:lnTo>
                  <a:pt x="4116645" y="3852620"/>
                </a:lnTo>
                <a:lnTo>
                  <a:pt x="4130980" y="3822473"/>
                </a:lnTo>
                <a:cubicBezTo>
                  <a:pt x="4139172" y="3811614"/>
                  <a:pt x="4144316" y="3800897"/>
                  <a:pt x="4145911" y="3789777"/>
                </a:cubicBezTo>
                <a:lnTo>
                  <a:pt x="4145911" y="3789776"/>
                </a:lnTo>
                <a:lnTo>
                  <a:pt x="4145911" y="3789776"/>
                </a:lnTo>
                <a:cubicBezTo>
                  <a:pt x="4147507" y="3778655"/>
                  <a:pt x="4145554" y="3767130"/>
                  <a:pt x="4139554" y="3754652"/>
                </a:cubicBezTo>
                <a:lnTo>
                  <a:pt x="4139172" y="3734838"/>
                </a:lnTo>
                <a:lnTo>
                  <a:pt x="4143220" y="3680164"/>
                </a:lnTo>
                <a:lnTo>
                  <a:pt x="4143220" y="3680164"/>
                </a:lnTo>
                <a:lnTo>
                  <a:pt x="4143220" y="3680163"/>
                </a:lnTo>
                <a:cubicBezTo>
                  <a:pt x="4141696" y="3662494"/>
                  <a:pt x="4135458" y="3645682"/>
                  <a:pt x="4118979" y="3630632"/>
                </a:cubicBezTo>
                <a:cubicBezTo>
                  <a:pt x="4112501" y="3624725"/>
                  <a:pt x="4109835" y="3614819"/>
                  <a:pt x="4105453" y="3606817"/>
                </a:cubicBezTo>
                <a:cubicBezTo>
                  <a:pt x="4100976" y="3598435"/>
                  <a:pt x="4097725" y="3592232"/>
                  <a:pt x="4095707" y="3587174"/>
                </a:cubicBezTo>
                <a:lnTo>
                  <a:pt x="4093355" y="3574408"/>
                </a:lnTo>
                <a:lnTo>
                  <a:pt x="4098434" y="3562321"/>
                </a:lnTo>
                <a:cubicBezTo>
                  <a:pt x="4101369" y="3557716"/>
                  <a:pt x="4105548" y="3552191"/>
                  <a:pt x="4110977" y="3544714"/>
                </a:cubicBezTo>
                <a:cubicBezTo>
                  <a:pt x="4122407" y="3529091"/>
                  <a:pt x="4134028" y="3507564"/>
                  <a:pt x="4133076" y="3489468"/>
                </a:cubicBezTo>
                <a:cubicBezTo>
                  <a:pt x="4127362" y="3380306"/>
                  <a:pt x="4154794" y="3276481"/>
                  <a:pt x="4180703" y="3172655"/>
                </a:cubicBezTo>
                <a:cubicBezTo>
                  <a:pt x="4188705" y="3140650"/>
                  <a:pt x="4192943" y="3109026"/>
                  <a:pt x="4193158" y="3077402"/>
                </a:cubicBezTo>
                <a:lnTo>
                  <a:pt x="4193158" y="3077402"/>
                </a:lnTo>
                <a:lnTo>
                  <a:pt x="4193158" y="3077401"/>
                </a:lnTo>
                <a:cubicBezTo>
                  <a:pt x="4193372" y="3045777"/>
                  <a:pt x="4189562" y="3014153"/>
                  <a:pt x="4181465" y="2982148"/>
                </a:cubicBezTo>
                <a:lnTo>
                  <a:pt x="4177881" y="2947863"/>
                </a:lnTo>
                <a:lnTo>
                  <a:pt x="4182513" y="2914328"/>
                </a:lnTo>
                <a:cubicBezTo>
                  <a:pt x="4187561" y="2892181"/>
                  <a:pt x="4195753" y="2870416"/>
                  <a:pt x="4202420" y="2848794"/>
                </a:cubicBezTo>
                <a:cubicBezTo>
                  <a:pt x="4203753" y="2844317"/>
                  <a:pt x="4207039" y="2839983"/>
                  <a:pt x="4211111" y="2836173"/>
                </a:cubicBezTo>
                <a:close/>
                <a:moveTo>
                  <a:pt x="3726625" y="1508458"/>
                </a:moveTo>
                <a:lnTo>
                  <a:pt x="3698531" y="1596214"/>
                </a:lnTo>
                <a:cubicBezTo>
                  <a:pt x="3696054" y="1604979"/>
                  <a:pt x="3697579" y="1615837"/>
                  <a:pt x="3700436" y="1624981"/>
                </a:cubicBezTo>
                <a:cubicBezTo>
                  <a:pt x="3710152" y="1656224"/>
                  <a:pt x="3734537" y="1676037"/>
                  <a:pt x="3757017" y="1697754"/>
                </a:cubicBezTo>
                <a:cubicBezTo>
                  <a:pt x="3766924" y="1707280"/>
                  <a:pt x="3773972" y="1720424"/>
                  <a:pt x="3779686" y="1733189"/>
                </a:cubicBezTo>
                <a:cubicBezTo>
                  <a:pt x="3794357" y="1766336"/>
                  <a:pt x="3807501" y="1800247"/>
                  <a:pt x="3821407" y="1833776"/>
                </a:cubicBezTo>
                <a:cubicBezTo>
                  <a:pt x="3822741" y="1837014"/>
                  <a:pt x="3826170" y="1839680"/>
                  <a:pt x="3829028" y="1842159"/>
                </a:cubicBezTo>
                <a:cubicBezTo>
                  <a:pt x="3859129" y="1866923"/>
                  <a:pt x="3889418" y="1891498"/>
                  <a:pt x="3919519" y="1916455"/>
                </a:cubicBezTo>
                <a:cubicBezTo>
                  <a:pt x="3925233" y="1921217"/>
                  <a:pt x="3929425" y="1928077"/>
                  <a:pt x="3934949" y="1933220"/>
                </a:cubicBezTo>
                <a:cubicBezTo>
                  <a:pt x="3942569" y="1940460"/>
                  <a:pt x="3949810" y="1949604"/>
                  <a:pt x="3958954" y="1953414"/>
                </a:cubicBezTo>
                <a:cubicBezTo>
                  <a:pt x="3987719" y="1965225"/>
                  <a:pt x="4000103" y="1987895"/>
                  <a:pt x="4005437" y="2016470"/>
                </a:cubicBezTo>
                <a:cubicBezTo>
                  <a:pt x="4010390" y="2042571"/>
                  <a:pt x="4014582" y="2068670"/>
                  <a:pt x="4020296" y="2094579"/>
                </a:cubicBezTo>
                <a:cubicBezTo>
                  <a:pt x="4027154" y="2126202"/>
                  <a:pt x="4034584" y="2157637"/>
                  <a:pt x="4042967" y="2188880"/>
                </a:cubicBezTo>
                <a:cubicBezTo>
                  <a:pt x="4046587" y="2202405"/>
                  <a:pt x="4050777" y="2216693"/>
                  <a:pt x="4058207" y="2228315"/>
                </a:cubicBezTo>
                <a:cubicBezTo>
                  <a:pt x="4078782" y="2260891"/>
                  <a:pt x="4092688" y="2295754"/>
                  <a:pt x="4087164" y="2334045"/>
                </a:cubicBezTo>
                <a:cubicBezTo>
                  <a:pt x="4082782" y="2364716"/>
                  <a:pt x="4094022" y="2390435"/>
                  <a:pt x="4111549" y="2409486"/>
                </a:cubicBezTo>
                <a:cubicBezTo>
                  <a:pt x="4119503" y="2418155"/>
                  <a:pt x="4125016" y="2426977"/>
                  <a:pt x="4128650" y="2435913"/>
                </a:cubicBezTo>
                <a:lnTo>
                  <a:pt x="4134481" y="2463018"/>
                </a:lnTo>
                <a:lnTo>
                  <a:pt x="4132419" y="2490551"/>
                </a:lnTo>
                <a:cubicBezTo>
                  <a:pt x="4130791" y="2499773"/>
                  <a:pt x="4128410" y="2509024"/>
                  <a:pt x="4125838" y="2518264"/>
                </a:cubicBezTo>
                <a:cubicBezTo>
                  <a:pt x="4123171" y="2527790"/>
                  <a:pt x="4122027" y="2536457"/>
                  <a:pt x="4122194" y="2545006"/>
                </a:cubicBezTo>
                <a:lnTo>
                  <a:pt x="4122194" y="2545007"/>
                </a:lnTo>
                <a:lnTo>
                  <a:pt x="4122194" y="2545007"/>
                </a:lnTo>
                <a:cubicBezTo>
                  <a:pt x="4122360" y="2553556"/>
                  <a:pt x="4123837" y="2561986"/>
                  <a:pt x="4126408" y="2571035"/>
                </a:cubicBezTo>
                <a:cubicBezTo>
                  <a:pt x="4138410" y="2612946"/>
                  <a:pt x="4170987" y="2640951"/>
                  <a:pt x="4199562" y="2668002"/>
                </a:cubicBezTo>
                <a:cubicBezTo>
                  <a:pt x="4223947" y="2691055"/>
                  <a:pt x="4237663" y="2716964"/>
                  <a:pt x="4247952" y="2745349"/>
                </a:cubicBezTo>
                <a:lnTo>
                  <a:pt x="4247953" y="2745352"/>
                </a:lnTo>
                <a:lnTo>
                  <a:pt x="4253873" y="2778006"/>
                </a:lnTo>
                <a:lnTo>
                  <a:pt x="4253453" y="2785440"/>
                </a:lnTo>
                <a:lnTo>
                  <a:pt x="4243374" y="2811780"/>
                </a:lnTo>
                <a:lnTo>
                  <a:pt x="4243370" y="2811787"/>
                </a:lnTo>
                <a:lnTo>
                  <a:pt x="4243371" y="2811787"/>
                </a:lnTo>
                <a:lnTo>
                  <a:pt x="4243374" y="2811780"/>
                </a:lnTo>
                <a:lnTo>
                  <a:pt x="4253024" y="2793023"/>
                </a:lnTo>
                <a:lnTo>
                  <a:pt x="4253453" y="2785440"/>
                </a:lnTo>
                <a:lnTo>
                  <a:pt x="4254653" y="2782305"/>
                </a:lnTo>
                <a:lnTo>
                  <a:pt x="4253873" y="2778006"/>
                </a:lnTo>
                <a:lnTo>
                  <a:pt x="4254283" y="2770758"/>
                </a:lnTo>
                <a:lnTo>
                  <a:pt x="4247953" y="2745352"/>
                </a:lnTo>
                <a:lnTo>
                  <a:pt x="4247952" y="2745348"/>
                </a:lnTo>
                <a:cubicBezTo>
                  <a:pt x="4237663" y="2716963"/>
                  <a:pt x="4223947" y="2691054"/>
                  <a:pt x="4199562" y="2668001"/>
                </a:cubicBezTo>
                <a:cubicBezTo>
                  <a:pt x="4170987" y="2640950"/>
                  <a:pt x="4138410" y="2612945"/>
                  <a:pt x="4126408" y="2571034"/>
                </a:cubicBezTo>
                <a:lnTo>
                  <a:pt x="4122194" y="2545007"/>
                </a:lnTo>
                <a:lnTo>
                  <a:pt x="4125838" y="2518265"/>
                </a:lnTo>
                <a:cubicBezTo>
                  <a:pt x="4130981" y="2499786"/>
                  <a:pt x="4135363" y="2481259"/>
                  <a:pt x="4134481" y="2463018"/>
                </a:cubicBezTo>
                <a:lnTo>
                  <a:pt x="4134481" y="2463018"/>
                </a:lnTo>
                <a:lnTo>
                  <a:pt x="4134481" y="2463017"/>
                </a:lnTo>
                <a:cubicBezTo>
                  <a:pt x="4133600" y="2444777"/>
                  <a:pt x="4127457" y="2426822"/>
                  <a:pt x="4111549" y="2409485"/>
                </a:cubicBezTo>
                <a:cubicBezTo>
                  <a:pt x="4094022" y="2390434"/>
                  <a:pt x="4082782" y="2364715"/>
                  <a:pt x="4087164" y="2334044"/>
                </a:cubicBezTo>
                <a:cubicBezTo>
                  <a:pt x="4092688" y="2295753"/>
                  <a:pt x="4078782" y="2260890"/>
                  <a:pt x="4058207" y="2228314"/>
                </a:cubicBezTo>
                <a:cubicBezTo>
                  <a:pt x="4050777" y="2216692"/>
                  <a:pt x="4046587" y="2202404"/>
                  <a:pt x="4042967" y="2188879"/>
                </a:cubicBezTo>
                <a:cubicBezTo>
                  <a:pt x="4034584" y="2157636"/>
                  <a:pt x="4027154" y="2126201"/>
                  <a:pt x="4020296" y="2094578"/>
                </a:cubicBezTo>
                <a:cubicBezTo>
                  <a:pt x="4014582" y="2068669"/>
                  <a:pt x="4010390" y="2042570"/>
                  <a:pt x="4005437" y="2016469"/>
                </a:cubicBezTo>
                <a:cubicBezTo>
                  <a:pt x="4000103" y="1987894"/>
                  <a:pt x="3987719" y="1965224"/>
                  <a:pt x="3958954" y="1953413"/>
                </a:cubicBezTo>
                <a:cubicBezTo>
                  <a:pt x="3949810" y="1949603"/>
                  <a:pt x="3942569" y="1940459"/>
                  <a:pt x="3934949" y="1933219"/>
                </a:cubicBezTo>
                <a:cubicBezTo>
                  <a:pt x="3929425" y="1928076"/>
                  <a:pt x="3925233" y="1921216"/>
                  <a:pt x="3919519" y="1916454"/>
                </a:cubicBezTo>
                <a:cubicBezTo>
                  <a:pt x="3889418" y="1891497"/>
                  <a:pt x="3859129" y="1866922"/>
                  <a:pt x="3829028" y="1842158"/>
                </a:cubicBezTo>
                <a:cubicBezTo>
                  <a:pt x="3826170" y="1839679"/>
                  <a:pt x="3822741" y="1837013"/>
                  <a:pt x="3821407" y="1833775"/>
                </a:cubicBezTo>
                <a:cubicBezTo>
                  <a:pt x="3807501" y="1800246"/>
                  <a:pt x="3794358" y="1766335"/>
                  <a:pt x="3779686" y="1733188"/>
                </a:cubicBezTo>
                <a:cubicBezTo>
                  <a:pt x="3773972" y="1720423"/>
                  <a:pt x="3766924" y="1707279"/>
                  <a:pt x="3757018" y="1697753"/>
                </a:cubicBezTo>
                <a:cubicBezTo>
                  <a:pt x="3734538" y="1676036"/>
                  <a:pt x="3710152" y="1656223"/>
                  <a:pt x="3700436" y="1624980"/>
                </a:cubicBezTo>
                <a:cubicBezTo>
                  <a:pt x="3697580" y="1615836"/>
                  <a:pt x="3696055" y="1604978"/>
                  <a:pt x="3698532" y="1596213"/>
                </a:cubicBezTo>
                <a:close/>
                <a:moveTo>
                  <a:pt x="3751027" y="1453958"/>
                </a:moveTo>
                <a:lnTo>
                  <a:pt x="3745230" y="1459073"/>
                </a:lnTo>
                <a:lnTo>
                  <a:pt x="3745230" y="1459073"/>
                </a:lnTo>
                <a:lnTo>
                  <a:pt x="3745229" y="1459074"/>
                </a:lnTo>
                <a:lnTo>
                  <a:pt x="3736012" y="1481572"/>
                </a:lnTo>
                <a:lnTo>
                  <a:pt x="3745230" y="1459073"/>
                </a:lnTo>
                <a:close/>
                <a:moveTo>
                  <a:pt x="3764423" y="1268758"/>
                </a:moveTo>
                <a:cubicBezTo>
                  <a:pt x="3764875" y="1275402"/>
                  <a:pt x="3766447" y="1281689"/>
                  <a:pt x="3769590" y="1286070"/>
                </a:cubicBezTo>
                <a:cubicBezTo>
                  <a:pt x="3784163" y="1306930"/>
                  <a:pt x="3790403" y="1328553"/>
                  <a:pt x="3791927" y="1350628"/>
                </a:cubicBezTo>
                <a:lnTo>
                  <a:pt x="3786333" y="1413840"/>
                </a:lnTo>
                <a:lnTo>
                  <a:pt x="3791928" y="1350627"/>
                </a:lnTo>
                <a:cubicBezTo>
                  <a:pt x="3790403" y="1328552"/>
                  <a:pt x="3784164" y="1306930"/>
                  <a:pt x="3769590" y="1286069"/>
                </a:cubicBezTo>
                <a:close/>
                <a:moveTo>
                  <a:pt x="3706152" y="773035"/>
                </a:moveTo>
                <a:lnTo>
                  <a:pt x="3706152" y="773036"/>
                </a:lnTo>
                <a:cubicBezTo>
                  <a:pt x="3708438" y="800277"/>
                  <a:pt x="3711676" y="827330"/>
                  <a:pt x="3714152" y="854380"/>
                </a:cubicBezTo>
                <a:cubicBezTo>
                  <a:pt x="3716438" y="878957"/>
                  <a:pt x="3717200" y="903723"/>
                  <a:pt x="3745205" y="915344"/>
                </a:cubicBezTo>
                <a:cubicBezTo>
                  <a:pt x="3749587" y="917060"/>
                  <a:pt x="3752825" y="922774"/>
                  <a:pt x="3755683" y="927156"/>
                </a:cubicBezTo>
                <a:cubicBezTo>
                  <a:pt x="3799691" y="994786"/>
                  <a:pt x="3798547" y="1030981"/>
                  <a:pt x="3752063" y="1097088"/>
                </a:cubicBezTo>
                <a:cubicBezTo>
                  <a:pt x="3747301" y="1103946"/>
                  <a:pt x="3743871" y="1118614"/>
                  <a:pt x="3747681" y="1123186"/>
                </a:cubicBezTo>
                <a:cubicBezTo>
                  <a:pt x="3763493" y="1142618"/>
                  <a:pt x="3770542" y="1162954"/>
                  <a:pt x="3772400" y="1184029"/>
                </a:cubicBezTo>
                <a:cubicBezTo>
                  <a:pt x="3770542" y="1162954"/>
                  <a:pt x="3763494" y="1142617"/>
                  <a:pt x="3747682" y="1123185"/>
                </a:cubicBezTo>
                <a:cubicBezTo>
                  <a:pt x="3743872" y="1118613"/>
                  <a:pt x="3747302" y="1103945"/>
                  <a:pt x="3752064" y="1097087"/>
                </a:cubicBezTo>
                <a:cubicBezTo>
                  <a:pt x="3798548" y="1030980"/>
                  <a:pt x="3799692" y="994785"/>
                  <a:pt x="3755684" y="927155"/>
                </a:cubicBezTo>
                <a:cubicBezTo>
                  <a:pt x="3752826" y="922773"/>
                  <a:pt x="3749588" y="917059"/>
                  <a:pt x="3745206" y="915343"/>
                </a:cubicBezTo>
                <a:cubicBezTo>
                  <a:pt x="3717200" y="903722"/>
                  <a:pt x="3716438" y="878956"/>
                  <a:pt x="3714152" y="854379"/>
                </a:cubicBezTo>
                <a:close/>
                <a:moveTo>
                  <a:pt x="3761553" y="517851"/>
                </a:moveTo>
                <a:lnTo>
                  <a:pt x="3752635" y="556048"/>
                </a:lnTo>
                <a:cubicBezTo>
                  <a:pt x="3750539" y="564049"/>
                  <a:pt x="3745015" y="572623"/>
                  <a:pt x="3746157" y="580051"/>
                </a:cubicBezTo>
                <a:cubicBezTo>
                  <a:pt x="3749491" y="601579"/>
                  <a:pt x="3747062" y="622201"/>
                  <a:pt x="3742776" y="642538"/>
                </a:cubicBezTo>
                <a:lnTo>
                  <a:pt x="3730253" y="694928"/>
                </a:lnTo>
                <a:lnTo>
                  <a:pt x="3742777" y="642537"/>
                </a:lnTo>
                <a:cubicBezTo>
                  <a:pt x="3747063" y="622201"/>
                  <a:pt x="3749492" y="601578"/>
                  <a:pt x="3746158" y="580050"/>
                </a:cubicBezTo>
                <a:cubicBezTo>
                  <a:pt x="3745016" y="572622"/>
                  <a:pt x="3750540" y="564048"/>
                  <a:pt x="3752636" y="556047"/>
                </a:cubicBezTo>
                <a:close/>
                <a:moveTo>
                  <a:pt x="3774848" y="298169"/>
                </a:moveTo>
                <a:lnTo>
                  <a:pt x="3760065" y="313534"/>
                </a:lnTo>
                <a:cubicBezTo>
                  <a:pt x="3755873" y="316390"/>
                  <a:pt x="3758159" y="330299"/>
                  <a:pt x="3759493" y="338871"/>
                </a:cubicBezTo>
                <a:cubicBezTo>
                  <a:pt x="3760922" y="348396"/>
                  <a:pt x="3763447" y="357874"/>
                  <a:pt x="3765590" y="367328"/>
                </a:cubicBezTo>
                <a:lnTo>
                  <a:pt x="3769400" y="395640"/>
                </a:lnTo>
                <a:cubicBezTo>
                  <a:pt x="3769590" y="376781"/>
                  <a:pt x="3762352" y="357921"/>
                  <a:pt x="3759494" y="338870"/>
                </a:cubicBezTo>
                <a:cubicBezTo>
                  <a:pt x="3758160" y="330298"/>
                  <a:pt x="3755874" y="316389"/>
                  <a:pt x="3760066" y="313533"/>
                </a:cubicBezTo>
                <a:close/>
                <a:moveTo>
                  <a:pt x="3782393" y="281568"/>
                </a:moveTo>
                <a:lnTo>
                  <a:pt x="3777498" y="295415"/>
                </a:lnTo>
                <a:lnTo>
                  <a:pt x="3777499" y="295415"/>
                </a:lnTo>
                <a:close/>
                <a:moveTo>
                  <a:pt x="3769073" y="24486"/>
                </a:moveTo>
                <a:lnTo>
                  <a:pt x="3766810" y="74129"/>
                </a:lnTo>
                <a:cubicBezTo>
                  <a:pt x="3767733" y="91492"/>
                  <a:pt x="3770043" y="108703"/>
                  <a:pt x="3772734" y="125861"/>
                </a:cubicBezTo>
                <a:lnTo>
                  <a:pt x="3777129" y="153387"/>
                </a:lnTo>
                <a:lnTo>
                  <a:pt x="3785402" y="228944"/>
                </a:lnTo>
                <a:lnTo>
                  <a:pt x="3785402" y="228949"/>
                </a:lnTo>
                <a:lnTo>
                  <a:pt x="3785402" y="228948"/>
                </a:lnTo>
                <a:lnTo>
                  <a:pt x="3785402" y="228944"/>
                </a:lnTo>
                <a:lnTo>
                  <a:pt x="3780943" y="177271"/>
                </a:lnTo>
                <a:lnTo>
                  <a:pt x="3777129" y="153387"/>
                </a:lnTo>
                <a:lnTo>
                  <a:pt x="3776930" y="151569"/>
                </a:lnTo>
                <a:cubicBezTo>
                  <a:pt x="3772700" y="125876"/>
                  <a:pt x="3768195" y="100174"/>
                  <a:pt x="3766811" y="74129"/>
                </a:cubicBezTo>
                <a:close/>
                <a:moveTo>
                  <a:pt x="3766492" y="0"/>
                </a:moveTo>
                <a:lnTo>
                  <a:pt x="4230600" y="0"/>
                </a:lnTo>
                <a:lnTo>
                  <a:pt x="4229473" y="2817"/>
                </a:lnTo>
                <a:cubicBezTo>
                  <a:pt x="4221091" y="21486"/>
                  <a:pt x="4218423" y="43012"/>
                  <a:pt x="4215374" y="63587"/>
                </a:cubicBezTo>
                <a:cubicBezTo>
                  <a:pt x="4209850" y="101308"/>
                  <a:pt x="4206420" y="139219"/>
                  <a:pt x="4201468" y="176939"/>
                </a:cubicBezTo>
                <a:cubicBezTo>
                  <a:pt x="4200324" y="184941"/>
                  <a:pt x="4198230" y="194085"/>
                  <a:pt x="4193466" y="200182"/>
                </a:cubicBezTo>
                <a:cubicBezTo>
                  <a:pt x="4161461" y="241901"/>
                  <a:pt x="4152508" y="292579"/>
                  <a:pt x="4155554" y="340774"/>
                </a:cubicBezTo>
                <a:cubicBezTo>
                  <a:pt x="4157843" y="378686"/>
                  <a:pt x="4159557" y="415835"/>
                  <a:pt x="4156319" y="453364"/>
                </a:cubicBezTo>
                <a:cubicBezTo>
                  <a:pt x="4156127" y="456222"/>
                  <a:pt x="4156509" y="460032"/>
                  <a:pt x="4158033" y="462126"/>
                </a:cubicBezTo>
                <a:cubicBezTo>
                  <a:pt x="4168129" y="475081"/>
                  <a:pt x="4168891" y="488607"/>
                  <a:pt x="4170605" y="505182"/>
                </a:cubicBezTo>
                <a:cubicBezTo>
                  <a:pt x="4173083" y="528615"/>
                  <a:pt x="4171367" y="550141"/>
                  <a:pt x="4167177" y="571860"/>
                </a:cubicBezTo>
                <a:cubicBezTo>
                  <a:pt x="4164129" y="587672"/>
                  <a:pt x="4157843" y="603673"/>
                  <a:pt x="4149840" y="617772"/>
                </a:cubicBezTo>
                <a:cubicBezTo>
                  <a:pt x="4138600" y="637392"/>
                  <a:pt x="4134220" y="656255"/>
                  <a:pt x="4149078" y="674923"/>
                </a:cubicBezTo>
                <a:cubicBezTo>
                  <a:pt x="4164891" y="695116"/>
                  <a:pt x="4159367" y="717977"/>
                  <a:pt x="4159937" y="740268"/>
                </a:cubicBezTo>
                <a:cubicBezTo>
                  <a:pt x="4160129" y="749982"/>
                  <a:pt x="4159747" y="760270"/>
                  <a:pt x="4162223" y="769605"/>
                </a:cubicBezTo>
                <a:cubicBezTo>
                  <a:pt x="4169273" y="796655"/>
                  <a:pt x="4179941" y="822756"/>
                  <a:pt x="4184703" y="850189"/>
                </a:cubicBezTo>
                <a:cubicBezTo>
                  <a:pt x="4187370" y="865430"/>
                  <a:pt x="4182607" y="882384"/>
                  <a:pt x="4179179" y="898198"/>
                </a:cubicBezTo>
                <a:cubicBezTo>
                  <a:pt x="4175559" y="914200"/>
                  <a:pt x="4170035" y="930011"/>
                  <a:pt x="4164319" y="945444"/>
                </a:cubicBezTo>
                <a:cubicBezTo>
                  <a:pt x="4160509" y="955920"/>
                  <a:pt x="4156889" y="967350"/>
                  <a:pt x="4150030" y="975733"/>
                </a:cubicBezTo>
                <a:cubicBezTo>
                  <a:pt x="4134410" y="994785"/>
                  <a:pt x="4131742" y="1014406"/>
                  <a:pt x="4139934" y="1036887"/>
                </a:cubicBezTo>
                <a:cubicBezTo>
                  <a:pt x="4141268" y="1040315"/>
                  <a:pt x="4141268" y="1044315"/>
                  <a:pt x="4141458" y="1048125"/>
                </a:cubicBezTo>
                <a:cubicBezTo>
                  <a:pt x="4145458" y="1109091"/>
                  <a:pt x="4147936" y="1170051"/>
                  <a:pt x="4154032" y="1230633"/>
                </a:cubicBezTo>
                <a:cubicBezTo>
                  <a:pt x="4156509" y="1255206"/>
                  <a:pt x="4167367" y="1278829"/>
                  <a:pt x="4174225" y="1303024"/>
                </a:cubicBezTo>
                <a:cubicBezTo>
                  <a:pt x="4175559" y="1307978"/>
                  <a:pt x="4177655" y="1313504"/>
                  <a:pt x="4176701" y="1318456"/>
                </a:cubicBezTo>
                <a:cubicBezTo>
                  <a:pt x="4167177" y="1372368"/>
                  <a:pt x="4181083" y="1422854"/>
                  <a:pt x="4199372" y="1472575"/>
                </a:cubicBezTo>
                <a:cubicBezTo>
                  <a:pt x="4201278" y="1477717"/>
                  <a:pt x="4200706" y="1484004"/>
                  <a:pt x="4200324" y="1489720"/>
                </a:cubicBezTo>
                <a:cubicBezTo>
                  <a:pt x="4198992" y="1505724"/>
                  <a:pt x="4192324" y="1523059"/>
                  <a:pt x="4196324" y="1537537"/>
                </a:cubicBezTo>
                <a:cubicBezTo>
                  <a:pt x="4207374" y="1576019"/>
                  <a:pt x="4220709" y="1614120"/>
                  <a:pt x="4237473" y="1650317"/>
                </a:cubicBezTo>
                <a:cubicBezTo>
                  <a:pt x="4254428" y="1687086"/>
                  <a:pt x="4268716" y="1721185"/>
                  <a:pt x="4251572" y="1763287"/>
                </a:cubicBezTo>
                <a:cubicBezTo>
                  <a:pt x="4244331" y="1781194"/>
                  <a:pt x="4249476" y="1804816"/>
                  <a:pt x="4251380" y="1825393"/>
                </a:cubicBezTo>
                <a:cubicBezTo>
                  <a:pt x="4252904" y="1840441"/>
                  <a:pt x="4261478" y="1854920"/>
                  <a:pt x="4261478" y="1869780"/>
                </a:cubicBezTo>
                <a:cubicBezTo>
                  <a:pt x="4261478" y="1909408"/>
                  <a:pt x="4271574" y="1944649"/>
                  <a:pt x="4292149" y="1978940"/>
                </a:cubicBezTo>
                <a:cubicBezTo>
                  <a:pt x="4300149" y="1992279"/>
                  <a:pt x="4294815" y="2013043"/>
                  <a:pt x="4296911" y="2030378"/>
                </a:cubicBezTo>
                <a:cubicBezTo>
                  <a:pt x="4299387" y="2048668"/>
                  <a:pt x="4301673" y="2067525"/>
                  <a:pt x="4307200" y="2085054"/>
                </a:cubicBezTo>
                <a:cubicBezTo>
                  <a:pt x="4321678" y="2130393"/>
                  <a:pt x="4338061" y="2175163"/>
                  <a:pt x="4353301" y="2220312"/>
                </a:cubicBezTo>
                <a:cubicBezTo>
                  <a:pt x="4365876" y="2257459"/>
                  <a:pt x="4355969" y="2294039"/>
                  <a:pt x="4350635" y="2330806"/>
                </a:cubicBezTo>
                <a:cubicBezTo>
                  <a:pt x="4347205" y="2353859"/>
                  <a:pt x="4339013" y="2375383"/>
                  <a:pt x="4351205" y="2401292"/>
                </a:cubicBezTo>
                <a:cubicBezTo>
                  <a:pt x="4362827" y="2426059"/>
                  <a:pt x="4360159" y="2457492"/>
                  <a:pt x="4366446" y="2485307"/>
                </a:cubicBezTo>
                <a:cubicBezTo>
                  <a:pt x="4371780" y="2508742"/>
                  <a:pt x="4380354" y="2531409"/>
                  <a:pt x="4388736" y="2554079"/>
                </a:cubicBezTo>
                <a:cubicBezTo>
                  <a:pt x="4400167" y="2584942"/>
                  <a:pt x="4412167" y="2615421"/>
                  <a:pt x="4406453" y="2649143"/>
                </a:cubicBezTo>
                <a:cubicBezTo>
                  <a:pt x="4399975" y="2687436"/>
                  <a:pt x="4424359" y="2713723"/>
                  <a:pt x="4440554" y="2743826"/>
                </a:cubicBezTo>
                <a:cubicBezTo>
                  <a:pt x="4451602" y="2764590"/>
                  <a:pt x="4459795" y="2787259"/>
                  <a:pt x="4466653" y="2809930"/>
                </a:cubicBezTo>
                <a:cubicBezTo>
                  <a:pt x="4475607" y="2840219"/>
                  <a:pt x="4480941" y="2871462"/>
                  <a:pt x="4489704" y="2901943"/>
                </a:cubicBezTo>
                <a:cubicBezTo>
                  <a:pt x="4502848" y="2948047"/>
                  <a:pt x="4513136" y="2994722"/>
                  <a:pt x="4505896" y="3042728"/>
                </a:cubicBezTo>
                <a:cubicBezTo>
                  <a:pt x="4502658" y="3064827"/>
                  <a:pt x="4502848" y="3085403"/>
                  <a:pt x="4507612" y="3107500"/>
                </a:cubicBezTo>
                <a:cubicBezTo>
                  <a:pt x="4515422" y="3143695"/>
                  <a:pt x="4516375" y="3180844"/>
                  <a:pt x="4545521" y="3209993"/>
                </a:cubicBezTo>
                <a:cubicBezTo>
                  <a:pt x="4555810" y="3220280"/>
                  <a:pt x="4558476" y="3238758"/>
                  <a:pt x="4563810" y="3253809"/>
                </a:cubicBezTo>
                <a:cubicBezTo>
                  <a:pt x="4570098" y="3271145"/>
                  <a:pt x="4566858" y="3283908"/>
                  <a:pt x="4548570" y="3293244"/>
                </a:cubicBezTo>
                <a:cubicBezTo>
                  <a:pt x="4540379" y="3297434"/>
                  <a:pt x="4532377" y="3309437"/>
                  <a:pt x="4531043" y="3318771"/>
                </a:cubicBezTo>
                <a:cubicBezTo>
                  <a:pt x="4527043" y="3346776"/>
                  <a:pt x="4532949" y="3372495"/>
                  <a:pt x="4545904" y="3399546"/>
                </a:cubicBezTo>
                <a:cubicBezTo>
                  <a:pt x="4558096" y="3424883"/>
                  <a:pt x="4556762" y="3456508"/>
                  <a:pt x="4561524" y="3485275"/>
                </a:cubicBezTo>
                <a:cubicBezTo>
                  <a:pt x="4564954" y="3505657"/>
                  <a:pt x="4572002" y="3526042"/>
                  <a:pt x="4572002" y="3546617"/>
                </a:cubicBezTo>
                <a:cubicBezTo>
                  <a:pt x="4572002" y="3572146"/>
                  <a:pt x="4565906" y="3597482"/>
                  <a:pt x="4563620" y="3623201"/>
                </a:cubicBezTo>
                <a:cubicBezTo>
                  <a:pt x="4561716" y="3643204"/>
                  <a:pt x="4562478" y="3663589"/>
                  <a:pt x="4560192" y="3683591"/>
                </a:cubicBezTo>
                <a:cubicBezTo>
                  <a:pt x="4558476" y="3699976"/>
                  <a:pt x="4554096" y="3716168"/>
                  <a:pt x="4550476" y="3732361"/>
                </a:cubicBezTo>
                <a:cubicBezTo>
                  <a:pt x="4549142" y="3738267"/>
                  <a:pt x="4543997" y="3744173"/>
                  <a:pt x="4544759" y="3749506"/>
                </a:cubicBezTo>
                <a:cubicBezTo>
                  <a:pt x="4552952" y="3802467"/>
                  <a:pt x="4516375" y="3840569"/>
                  <a:pt x="4500182" y="3885338"/>
                </a:cubicBezTo>
                <a:cubicBezTo>
                  <a:pt x="4483035" y="3932394"/>
                  <a:pt x="4456747" y="3977925"/>
                  <a:pt x="4464557" y="4030503"/>
                </a:cubicBezTo>
                <a:cubicBezTo>
                  <a:pt x="4469319" y="4062318"/>
                  <a:pt x="4480369" y="4092989"/>
                  <a:pt x="4487038" y="4124614"/>
                </a:cubicBezTo>
                <a:cubicBezTo>
                  <a:pt x="4489324" y="4135854"/>
                  <a:pt x="4488942" y="4148427"/>
                  <a:pt x="4486656" y="4159667"/>
                </a:cubicBezTo>
                <a:cubicBezTo>
                  <a:pt x="4476177" y="4213961"/>
                  <a:pt x="4474653" y="4267493"/>
                  <a:pt x="4491800" y="4320837"/>
                </a:cubicBezTo>
                <a:cubicBezTo>
                  <a:pt x="4494658" y="4329979"/>
                  <a:pt x="4497324" y="4339695"/>
                  <a:pt x="4497324" y="4349222"/>
                </a:cubicBezTo>
                <a:cubicBezTo>
                  <a:pt x="4497324" y="4401419"/>
                  <a:pt x="4493324" y="4452665"/>
                  <a:pt x="4474653" y="4502579"/>
                </a:cubicBezTo>
                <a:cubicBezTo>
                  <a:pt x="4468367" y="4519343"/>
                  <a:pt x="4472367" y="4539728"/>
                  <a:pt x="4470843" y="4558207"/>
                </a:cubicBezTo>
                <a:cubicBezTo>
                  <a:pt x="4469511" y="4575351"/>
                  <a:pt x="4468939" y="4592878"/>
                  <a:pt x="4464557" y="4609452"/>
                </a:cubicBezTo>
                <a:cubicBezTo>
                  <a:pt x="4458081" y="4633647"/>
                  <a:pt x="4457319" y="4656126"/>
                  <a:pt x="4463033" y="4681083"/>
                </a:cubicBezTo>
                <a:cubicBezTo>
                  <a:pt x="4468367" y="4704895"/>
                  <a:pt x="4465701" y="4730614"/>
                  <a:pt x="4465891" y="4755381"/>
                </a:cubicBezTo>
                <a:cubicBezTo>
                  <a:pt x="4466081" y="4783004"/>
                  <a:pt x="4466271" y="4810627"/>
                  <a:pt x="4465319" y="4838250"/>
                </a:cubicBezTo>
                <a:cubicBezTo>
                  <a:pt x="4464939" y="4849300"/>
                  <a:pt x="4457319" y="4861873"/>
                  <a:pt x="4460367" y="4871019"/>
                </a:cubicBezTo>
                <a:cubicBezTo>
                  <a:pt x="4470653" y="4900546"/>
                  <a:pt x="4458271" y="4930075"/>
                  <a:pt x="4463795" y="4959602"/>
                </a:cubicBezTo>
                <a:cubicBezTo>
                  <a:pt x="4466653" y="4974082"/>
                  <a:pt x="4458843" y="4990465"/>
                  <a:pt x="4458081" y="5006086"/>
                </a:cubicBezTo>
                <a:cubicBezTo>
                  <a:pt x="4456747" y="5031614"/>
                  <a:pt x="4457319" y="5057141"/>
                  <a:pt x="4456937" y="5082670"/>
                </a:cubicBezTo>
                <a:cubicBezTo>
                  <a:pt x="4456747" y="5091052"/>
                  <a:pt x="4455985" y="5099245"/>
                  <a:pt x="4455602" y="5107627"/>
                </a:cubicBezTo>
                <a:cubicBezTo>
                  <a:pt x="4455222" y="5115057"/>
                  <a:pt x="4453508" y="5122867"/>
                  <a:pt x="4454840" y="5129916"/>
                </a:cubicBezTo>
                <a:cubicBezTo>
                  <a:pt x="4459605" y="5155445"/>
                  <a:pt x="4467415" y="5180591"/>
                  <a:pt x="4470463" y="5206308"/>
                </a:cubicBezTo>
                <a:cubicBezTo>
                  <a:pt x="4473129" y="5228597"/>
                  <a:pt x="4469511" y="5251650"/>
                  <a:pt x="4471415" y="5274129"/>
                </a:cubicBezTo>
                <a:cubicBezTo>
                  <a:pt x="4474653" y="5313754"/>
                  <a:pt x="4480369" y="5353379"/>
                  <a:pt x="4483989" y="5393005"/>
                </a:cubicBezTo>
                <a:cubicBezTo>
                  <a:pt x="4484751" y="5401579"/>
                  <a:pt x="4479987" y="5410531"/>
                  <a:pt x="4479607" y="5419295"/>
                </a:cubicBezTo>
                <a:cubicBezTo>
                  <a:pt x="4478655" y="5446728"/>
                  <a:pt x="4478463" y="5474161"/>
                  <a:pt x="4477893" y="5501594"/>
                </a:cubicBezTo>
                <a:cubicBezTo>
                  <a:pt x="4477701" y="5517215"/>
                  <a:pt x="4478273" y="5533027"/>
                  <a:pt x="4476559" y="5548460"/>
                </a:cubicBezTo>
                <a:cubicBezTo>
                  <a:pt x="4474273" y="5568842"/>
                  <a:pt x="4470843" y="5587321"/>
                  <a:pt x="4485703" y="5606372"/>
                </a:cubicBezTo>
                <a:cubicBezTo>
                  <a:pt x="4508754" y="5635711"/>
                  <a:pt x="4499800" y="5673050"/>
                  <a:pt x="4505134" y="5706959"/>
                </a:cubicBezTo>
                <a:cubicBezTo>
                  <a:pt x="4506468" y="5715723"/>
                  <a:pt x="4506658" y="5724678"/>
                  <a:pt x="4508182" y="5733440"/>
                </a:cubicBezTo>
                <a:cubicBezTo>
                  <a:pt x="4511040" y="5749634"/>
                  <a:pt x="4514278" y="5765635"/>
                  <a:pt x="4517519" y="5781830"/>
                </a:cubicBezTo>
                <a:cubicBezTo>
                  <a:pt x="4518089" y="5784686"/>
                  <a:pt x="4518281" y="5787924"/>
                  <a:pt x="4519233" y="5790592"/>
                </a:cubicBezTo>
                <a:cubicBezTo>
                  <a:pt x="4527233" y="5815169"/>
                  <a:pt x="4536377" y="5839361"/>
                  <a:pt x="4542855" y="5864318"/>
                </a:cubicBezTo>
                <a:cubicBezTo>
                  <a:pt x="4546094" y="5876511"/>
                  <a:pt x="4546476" y="5890037"/>
                  <a:pt x="4544759" y="5902610"/>
                </a:cubicBezTo>
                <a:cubicBezTo>
                  <a:pt x="4539807" y="5939377"/>
                  <a:pt x="4537711" y="5975764"/>
                  <a:pt x="4544951" y="6012723"/>
                </a:cubicBezTo>
                <a:cubicBezTo>
                  <a:pt x="4547808" y="6027392"/>
                  <a:pt x="4543045" y="6043776"/>
                  <a:pt x="4541331" y="6059397"/>
                </a:cubicBezTo>
                <a:cubicBezTo>
                  <a:pt x="4536759" y="6096736"/>
                  <a:pt x="4531805" y="6134075"/>
                  <a:pt x="4527425" y="6171605"/>
                </a:cubicBezTo>
                <a:cubicBezTo>
                  <a:pt x="4524757" y="6195037"/>
                  <a:pt x="4523233" y="6218660"/>
                  <a:pt x="4520567" y="6242093"/>
                </a:cubicBezTo>
                <a:cubicBezTo>
                  <a:pt x="4517327" y="6269144"/>
                  <a:pt x="4512374" y="6296005"/>
                  <a:pt x="4509706" y="6323058"/>
                </a:cubicBezTo>
                <a:cubicBezTo>
                  <a:pt x="4506658" y="6353919"/>
                  <a:pt x="4506088" y="6384972"/>
                  <a:pt x="4502848" y="6415833"/>
                </a:cubicBezTo>
                <a:cubicBezTo>
                  <a:pt x="4496562" y="6472225"/>
                  <a:pt x="4489132" y="6528424"/>
                  <a:pt x="4482083" y="6584812"/>
                </a:cubicBezTo>
                <a:cubicBezTo>
                  <a:pt x="4475225" y="6639488"/>
                  <a:pt x="4469129" y="6694164"/>
                  <a:pt x="4460557" y="6748458"/>
                </a:cubicBezTo>
                <a:cubicBezTo>
                  <a:pt x="4456937" y="6771319"/>
                  <a:pt x="4447030" y="6793035"/>
                  <a:pt x="4441506" y="6815516"/>
                </a:cubicBezTo>
                <a:lnTo>
                  <a:pt x="4431806" y="6858001"/>
                </a:lnTo>
                <a:lnTo>
                  <a:pt x="4259553" y="6858001"/>
                </a:lnTo>
                <a:lnTo>
                  <a:pt x="4265716" y="6812064"/>
                </a:lnTo>
                <a:lnTo>
                  <a:pt x="4265716" y="6812064"/>
                </a:lnTo>
                <a:lnTo>
                  <a:pt x="4265716" y="6812063"/>
                </a:lnTo>
                <a:cubicBezTo>
                  <a:pt x="4265240" y="6788417"/>
                  <a:pt x="4259954" y="6764841"/>
                  <a:pt x="4246238" y="6742552"/>
                </a:cubicBezTo>
                <a:lnTo>
                  <a:pt x="4232402" y="6702976"/>
                </a:lnTo>
                <a:lnTo>
                  <a:pt x="4235549" y="6683027"/>
                </a:lnTo>
                <a:cubicBezTo>
                  <a:pt x="4237915" y="6676306"/>
                  <a:pt x="4241666" y="6669496"/>
                  <a:pt x="4247000" y="6662542"/>
                </a:cubicBezTo>
                <a:cubicBezTo>
                  <a:pt x="4254334" y="6653111"/>
                  <a:pt x="4256191" y="6639108"/>
                  <a:pt x="4254095" y="6625225"/>
                </a:cubicBezTo>
                <a:lnTo>
                  <a:pt x="4254095" y="6625225"/>
                </a:lnTo>
                <a:lnTo>
                  <a:pt x="4254095" y="6625224"/>
                </a:lnTo>
                <a:cubicBezTo>
                  <a:pt x="4251999" y="6611341"/>
                  <a:pt x="4245951" y="6597578"/>
                  <a:pt x="4237473" y="6588625"/>
                </a:cubicBezTo>
                <a:lnTo>
                  <a:pt x="4214994" y="6564620"/>
                </a:lnTo>
                <a:lnTo>
                  <a:pt x="4214994" y="6564621"/>
                </a:lnTo>
                <a:cubicBezTo>
                  <a:pt x="4225281" y="6575479"/>
                  <a:pt x="4231377" y="6582147"/>
                  <a:pt x="4237473" y="6588626"/>
                </a:cubicBezTo>
                <a:lnTo>
                  <a:pt x="4254095" y="6625225"/>
                </a:lnTo>
                <a:lnTo>
                  <a:pt x="4254084" y="6645552"/>
                </a:lnTo>
                <a:cubicBezTo>
                  <a:pt x="4252965" y="6651967"/>
                  <a:pt x="4250667" y="6657826"/>
                  <a:pt x="4247000" y="6662541"/>
                </a:cubicBezTo>
                <a:cubicBezTo>
                  <a:pt x="4236332" y="6676448"/>
                  <a:pt x="4231997" y="6689783"/>
                  <a:pt x="4232402" y="6702976"/>
                </a:cubicBezTo>
                <a:lnTo>
                  <a:pt x="4232402" y="6702976"/>
                </a:lnTo>
                <a:lnTo>
                  <a:pt x="4232402" y="6702977"/>
                </a:lnTo>
                <a:cubicBezTo>
                  <a:pt x="4232807" y="6716169"/>
                  <a:pt x="4237951" y="6729219"/>
                  <a:pt x="4246238" y="6742553"/>
                </a:cubicBezTo>
                <a:cubicBezTo>
                  <a:pt x="4253096" y="6753698"/>
                  <a:pt x="4257847" y="6765164"/>
                  <a:pt x="4260942" y="6776800"/>
                </a:cubicBezTo>
                <a:lnTo>
                  <a:pt x="4265716" y="6812064"/>
                </a:lnTo>
                <a:lnTo>
                  <a:pt x="4259553" y="6858001"/>
                </a:lnTo>
                <a:lnTo>
                  <a:pt x="4259553" y="6858001"/>
                </a:lnTo>
                <a:lnTo>
                  <a:pt x="4259553" y="6858002"/>
                </a:lnTo>
                <a:lnTo>
                  <a:pt x="0" y="6858002"/>
                </a:lnTo>
                <a:lnTo>
                  <a:pt x="0" y="2"/>
                </a:lnTo>
                <a:lnTo>
                  <a:pt x="3766492" y="1"/>
                </a:lnTo>
                <a:lnTo>
                  <a:pt x="3769210" y="21486"/>
                </a:lnTo>
                <a:close/>
              </a:path>
            </a:pathLst>
          </a:custGeom>
        </p:spPr>
      </p:pic>
      <p:grpSp>
        <p:nvGrpSpPr>
          <p:cNvPr id="12" name="Group 11">
            <a:extLst>
              <a:ext uri="{FF2B5EF4-FFF2-40B4-BE49-F238E27FC236}">
                <a16:creationId xmlns:a16="http://schemas.microsoft.com/office/drawing/2014/main" id="{A7900967-84CA-47B4-9F1C-E787BAC149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3697284" y="-1"/>
            <a:ext cx="884241" cy="6858001"/>
            <a:chOff x="3697284" y="-1"/>
            <a:chExt cx="884241" cy="6858001"/>
          </a:xfrm>
          <a:effectLst>
            <a:outerShdw blurRad="381000" dist="152400" algn="l" rotWithShape="0">
              <a:prstClr val="black">
                <a:alpha val="10000"/>
              </a:prstClr>
            </a:outerShdw>
          </a:effectLst>
        </p:grpSpPr>
        <p:sp>
          <p:nvSpPr>
            <p:cNvPr id="13" name="Freeform: Shape 12">
              <a:extLst>
                <a:ext uri="{FF2B5EF4-FFF2-40B4-BE49-F238E27FC236}">
                  <a16:creationId xmlns:a16="http://schemas.microsoft.com/office/drawing/2014/main" id="{CAB3C749-6482-440B-9386-94091006D67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05641"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4" name="Freeform: Shape 13">
              <a:extLst>
                <a:ext uri="{FF2B5EF4-FFF2-40B4-BE49-F238E27FC236}">
                  <a16:creationId xmlns:a16="http://schemas.microsoft.com/office/drawing/2014/main" id="{3C5C6B36-2238-4BBF-87F8-B1B3F5DD56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flipH="1">
              <a:off x="715166"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spTree>
    <p:extLst>
      <p:ext uri="{BB962C8B-B14F-4D97-AF65-F5344CB8AC3E}">
        <p14:creationId xmlns:p14="http://schemas.microsoft.com/office/powerpoint/2010/main" val="1903784717"/>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0" name="Rectangle 6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51621355-EAE9-984C-8EF1-2561E0E2417A}"/>
              </a:ext>
            </a:extLst>
          </p:cNvPr>
          <p:cNvSpPr>
            <a:spLocks noGrp="1"/>
          </p:cNvSpPr>
          <p:nvPr>
            <p:ph type="title"/>
          </p:nvPr>
        </p:nvSpPr>
        <p:spPr>
          <a:xfrm>
            <a:off x="7619523" y="885825"/>
            <a:ext cx="3810001" cy="1901824"/>
          </a:xfrm>
        </p:spPr>
        <p:txBody>
          <a:bodyPr anchor="b">
            <a:normAutofit/>
          </a:bodyPr>
          <a:lstStyle/>
          <a:p>
            <a:r>
              <a:rPr lang="en-US" dirty="0"/>
              <a:t>Low Tt read depth</a:t>
            </a:r>
          </a:p>
        </p:txBody>
      </p:sp>
      <p:pic>
        <p:nvPicPr>
          <p:cNvPr id="1025" name="Picture 1" descr="ARME_Arbutus &#10;1.5e+08 &#10;ı .Oe+08 &#10;cra &#10;5.0e+07 &#10;PlMU_Pinus &#10;POTR_Popıar &#10;PSME_Dougıas &#10;QUAG_Quercus &#10;SALA_ ">
            <a:extLst>
              <a:ext uri="{FF2B5EF4-FFF2-40B4-BE49-F238E27FC236}">
                <a16:creationId xmlns:a16="http://schemas.microsoft.com/office/drawing/2014/main" id="{6F91180E-2DE6-6C49-8F25-1DC0190ED0DB}"/>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762000" y="1021457"/>
            <a:ext cx="6095047" cy="48150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E710CE2-E20B-2E4C-B7F8-AE97D2E9ACF0}"/>
              </a:ext>
            </a:extLst>
          </p:cNvPr>
          <p:cNvSpPr>
            <a:spLocks noGrp="1"/>
          </p:cNvSpPr>
          <p:nvPr>
            <p:ph idx="1"/>
          </p:nvPr>
        </p:nvSpPr>
        <p:spPr>
          <a:xfrm>
            <a:off x="7619524" y="3047999"/>
            <a:ext cx="3810000" cy="3048001"/>
          </a:xfrm>
        </p:spPr>
        <p:txBody>
          <a:bodyPr>
            <a:normAutofit fontScale="85000" lnSpcReduction="20000"/>
          </a:bodyPr>
          <a:lstStyle/>
          <a:p>
            <a:r>
              <a:rPr lang="en-US" dirty="0"/>
              <a:t>Mycorrhizas varied in the number of Tt reads available</a:t>
            </a:r>
          </a:p>
          <a:p>
            <a:r>
              <a:rPr lang="en-US" dirty="0"/>
              <a:t>Had to pool many mycorrhizas for RNA extraction</a:t>
            </a:r>
          </a:p>
          <a:p>
            <a:r>
              <a:rPr lang="en-US" dirty="0"/>
              <a:t>Very little Tt info for most hosts; DE detectable only for </a:t>
            </a:r>
            <a:r>
              <a:rPr lang="en-US" i="1" dirty="0"/>
              <a:t>Pinus </a:t>
            </a:r>
            <a:r>
              <a:rPr lang="en-US" dirty="0"/>
              <a:t>and </a:t>
            </a:r>
            <a:r>
              <a:rPr lang="en-US" i="1" dirty="0"/>
              <a:t>Quercus</a:t>
            </a:r>
            <a:r>
              <a:rPr lang="en-US" dirty="0"/>
              <a:t>.</a:t>
            </a:r>
          </a:p>
        </p:txBody>
      </p:sp>
    </p:spTree>
    <p:extLst>
      <p:ext uri="{BB962C8B-B14F-4D97-AF65-F5344CB8AC3E}">
        <p14:creationId xmlns:p14="http://schemas.microsoft.com/office/powerpoint/2010/main" val="2871766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6AFC76-51B9-CF4C-9E96-632C6BD43206}"/>
              </a:ext>
            </a:extLst>
          </p:cNvPr>
          <p:cNvSpPr>
            <a:spLocks noGrp="1"/>
          </p:cNvSpPr>
          <p:nvPr>
            <p:ph type="title"/>
          </p:nvPr>
        </p:nvSpPr>
        <p:spPr>
          <a:xfrm>
            <a:off x="704850" y="609600"/>
            <a:ext cx="9144000" cy="1263649"/>
          </a:xfrm>
        </p:spPr>
        <p:txBody>
          <a:bodyPr/>
          <a:lstStyle/>
          <a:p>
            <a:r>
              <a:rPr lang="en-US" dirty="0"/>
              <a:t>Low Tt read depth (numbers)</a:t>
            </a:r>
          </a:p>
        </p:txBody>
      </p:sp>
      <p:graphicFrame>
        <p:nvGraphicFramePr>
          <p:cNvPr id="4" name="Content Placeholder 3">
            <a:extLst>
              <a:ext uri="{FF2B5EF4-FFF2-40B4-BE49-F238E27FC236}">
                <a16:creationId xmlns:a16="http://schemas.microsoft.com/office/drawing/2014/main" id="{1D7C9A99-BA74-F840-982C-EA3D54A71196}"/>
              </a:ext>
            </a:extLst>
          </p:cNvPr>
          <p:cNvGraphicFramePr>
            <a:graphicFrameLocks noGrp="1"/>
          </p:cNvGraphicFramePr>
          <p:nvPr>
            <p:ph idx="1"/>
            <p:extLst>
              <p:ext uri="{D42A27DB-BD31-4B8C-83A1-F6EECF244321}">
                <p14:modId xmlns:p14="http://schemas.microsoft.com/office/powerpoint/2010/main" val="3245528720"/>
              </p:ext>
            </p:extLst>
          </p:nvPr>
        </p:nvGraphicFramePr>
        <p:xfrm>
          <a:off x="1512094" y="1580832"/>
          <a:ext cx="8657142" cy="4872691"/>
        </p:xfrm>
        <a:graphic>
          <a:graphicData uri="http://schemas.openxmlformats.org/drawingml/2006/table">
            <a:tbl>
              <a:tblPr firstRow="1" firstCol="1" bandRow="1">
                <a:tableStyleId>{5C22544A-7EE6-4342-B048-85BDC9FD1C3A}</a:tableStyleId>
              </a:tblPr>
              <a:tblGrid>
                <a:gridCol w="1235437">
                  <a:extLst>
                    <a:ext uri="{9D8B030D-6E8A-4147-A177-3AD203B41FA5}">
                      <a16:colId xmlns:a16="http://schemas.microsoft.com/office/drawing/2014/main" val="2842516257"/>
                    </a:ext>
                  </a:extLst>
                </a:gridCol>
                <a:gridCol w="1058802">
                  <a:extLst>
                    <a:ext uri="{9D8B030D-6E8A-4147-A177-3AD203B41FA5}">
                      <a16:colId xmlns:a16="http://schemas.microsoft.com/office/drawing/2014/main" val="3678395690"/>
                    </a:ext>
                  </a:extLst>
                </a:gridCol>
                <a:gridCol w="1235437">
                  <a:extLst>
                    <a:ext uri="{9D8B030D-6E8A-4147-A177-3AD203B41FA5}">
                      <a16:colId xmlns:a16="http://schemas.microsoft.com/office/drawing/2014/main" val="2867313724"/>
                    </a:ext>
                  </a:extLst>
                </a:gridCol>
                <a:gridCol w="969979">
                  <a:extLst>
                    <a:ext uri="{9D8B030D-6E8A-4147-A177-3AD203B41FA5}">
                      <a16:colId xmlns:a16="http://schemas.microsoft.com/office/drawing/2014/main" val="2460331113"/>
                    </a:ext>
                  </a:extLst>
                </a:gridCol>
                <a:gridCol w="1146614">
                  <a:extLst>
                    <a:ext uri="{9D8B030D-6E8A-4147-A177-3AD203B41FA5}">
                      <a16:colId xmlns:a16="http://schemas.microsoft.com/office/drawing/2014/main" val="3746061235"/>
                    </a:ext>
                  </a:extLst>
                </a:gridCol>
                <a:gridCol w="969979">
                  <a:extLst>
                    <a:ext uri="{9D8B030D-6E8A-4147-A177-3AD203B41FA5}">
                      <a16:colId xmlns:a16="http://schemas.microsoft.com/office/drawing/2014/main" val="2384987019"/>
                    </a:ext>
                  </a:extLst>
                </a:gridCol>
                <a:gridCol w="744897">
                  <a:extLst>
                    <a:ext uri="{9D8B030D-6E8A-4147-A177-3AD203B41FA5}">
                      <a16:colId xmlns:a16="http://schemas.microsoft.com/office/drawing/2014/main" val="3353832353"/>
                    </a:ext>
                  </a:extLst>
                </a:gridCol>
                <a:gridCol w="149383">
                  <a:extLst>
                    <a:ext uri="{9D8B030D-6E8A-4147-A177-3AD203B41FA5}">
                      <a16:colId xmlns:a16="http://schemas.microsoft.com/office/drawing/2014/main" val="617280779"/>
                    </a:ext>
                  </a:extLst>
                </a:gridCol>
                <a:gridCol w="1146614">
                  <a:extLst>
                    <a:ext uri="{9D8B030D-6E8A-4147-A177-3AD203B41FA5}">
                      <a16:colId xmlns:a16="http://schemas.microsoft.com/office/drawing/2014/main" val="1554344100"/>
                    </a:ext>
                  </a:extLst>
                </a:gridCol>
              </a:tblGrid>
              <a:tr h="1446612">
                <a:tc>
                  <a:txBody>
                    <a:bodyPr/>
                    <a:lstStyle/>
                    <a:p>
                      <a:pPr marL="0" marR="0">
                        <a:spcBef>
                          <a:spcPts val="0"/>
                        </a:spcBef>
                        <a:spcAft>
                          <a:spcPts val="0"/>
                        </a:spcAft>
                      </a:pPr>
                      <a:r>
                        <a:rPr lang="en-US" sz="1400" dirty="0">
                          <a:effectLst/>
                        </a:rPr>
                        <a:t>Symbiotic environment</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dirty="0">
                          <a:effectLst/>
                        </a:rPr>
                        <a:t>Pinus muricata</a:t>
                      </a:r>
                      <a:endParaRPr lang="en-US" sz="1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Pseudo-tsuga menziesii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Salix lasio-lepis</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Populus tricho-carpa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ctr">
                        <a:spcBef>
                          <a:spcPts val="0"/>
                        </a:spcBef>
                        <a:spcAft>
                          <a:spcPts val="0"/>
                        </a:spcAft>
                      </a:pPr>
                      <a:r>
                        <a:rPr lang="en-US" sz="1400">
                          <a:effectLst/>
                        </a:rPr>
                        <a:t>Quercus agrifolia</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ctr">
                        <a:spcBef>
                          <a:spcPts val="0"/>
                        </a:spcBef>
                        <a:spcAft>
                          <a:spcPts val="0"/>
                        </a:spcAft>
                      </a:pPr>
                      <a:r>
                        <a:rPr lang="en-US" sz="1400">
                          <a:effectLst/>
                        </a:rPr>
                        <a:t>Arbutus menziesii</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tc>
                  <a:txBody>
                    <a:bodyPr/>
                    <a:lstStyle/>
                    <a:p>
                      <a:pPr marL="0" marR="0" algn="ctr">
                        <a:spcBef>
                          <a:spcPts val="0"/>
                        </a:spcBef>
                        <a:spcAft>
                          <a:spcPts val="0"/>
                        </a:spcAft>
                      </a:pPr>
                      <a:r>
                        <a:rPr lang="en-US" sz="1400">
                          <a:effectLst/>
                        </a:rPr>
                        <a:t>Thele-phora terrestris (hyphae, no host)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extLst>
                  <a:ext uri="{0D108BD9-81ED-4DB2-BD59-A6C34878D82A}">
                    <a16:rowId xmlns:a16="http://schemas.microsoft.com/office/drawing/2014/main" val="3309536479"/>
                  </a:ext>
                </a:extLst>
              </a:tr>
              <a:tr h="826636">
                <a:tc>
                  <a:txBody>
                    <a:bodyPr/>
                    <a:lstStyle/>
                    <a:p>
                      <a:pPr marL="0" marR="0">
                        <a:spcBef>
                          <a:spcPts val="0"/>
                        </a:spcBef>
                        <a:spcAft>
                          <a:spcPts val="0"/>
                        </a:spcAft>
                      </a:pPr>
                      <a:r>
                        <a:rPr lang="en-US" sz="1400">
                          <a:effectLst/>
                        </a:rPr>
                        <a:t>Total cDNA libraries analyzed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r">
                        <a:spcBef>
                          <a:spcPts val="0"/>
                        </a:spcBef>
                        <a:spcAft>
                          <a:spcPts val="0"/>
                        </a:spcAft>
                      </a:pPr>
                      <a:r>
                        <a:rPr lang="en-US" sz="1400">
                          <a:effectLst/>
                        </a:rPr>
                        <a:t>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3908327298"/>
                  </a:ext>
                </a:extLst>
              </a:tr>
              <a:tr h="619977">
                <a:tc>
                  <a:txBody>
                    <a:bodyPr/>
                    <a:lstStyle/>
                    <a:p>
                      <a:pPr marL="0" marR="0">
                        <a:spcBef>
                          <a:spcPts val="0"/>
                        </a:spcBef>
                        <a:spcAft>
                          <a:spcPts val="0"/>
                        </a:spcAft>
                      </a:pPr>
                      <a:r>
                        <a:rPr lang="en-US" sz="1400">
                          <a:effectLst/>
                        </a:rPr>
                        <a:t>Total reads (*10</a:t>
                      </a:r>
                      <a:r>
                        <a:rPr lang="en-US" sz="1400" baseline="30000">
                          <a:effectLst/>
                        </a:rPr>
                        <a:t>7</a:t>
                      </a:r>
                      <a:r>
                        <a:rPr lang="en-US" sz="14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5.80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3.24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8.22</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5.03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4.44</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10.85</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r">
                        <a:spcBef>
                          <a:spcPts val="0"/>
                        </a:spcBef>
                        <a:spcAft>
                          <a:spcPts val="0"/>
                        </a:spcAft>
                      </a:pPr>
                      <a:r>
                        <a:rPr lang="en-US" sz="1400">
                          <a:effectLst/>
                        </a:rPr>
                        <a:t>10.38</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2269236424"/>
                  </a:ext>
                </a:extLst>
              </a:tr>
              <a:tr h="1033294">
                <a:tc>
                  <a:txBody>
                    <a:bodyPr/>
                    <a:lstStyle/>
                    <a:p>
                      <a:pPr marL="0" marR="0">
                        <a:spcBef>
                          <a:spcPts val="0"/>
                        </a:spcBef>
                        <a:spcAft>
                          <a:spcPts val="0"/>
                        </a:spcAft>
                      </a:pPr>
                      <a:r>
                        <a:rPr lang="en-US" sz="1400">
                          <a:effectLst/>
                        </a:rPr>
                        <a:t>Median reads per sample (*10</a:t>
                      </a:r>
                      <a:r>
                        <a:rPr lang="en-US" sz="1400" baseline="30000">
                          <a:effectLst/>
                        </a:rPr>
                        <a:t>7</a:t>
                      </a:r>
                      <a:r>
                        <a:rPr lang="en-US" sz="1400">
                          <a:effectLst/>
                        </a:rPr>
                        <a:t>)</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1.90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2.71</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1.47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1.17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2.80</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r">
                        <a:spcBef>
                          <a:spcPts val="0"/>
                        </a:spcBef>
                        <a:spcAft>
                          <a:spcPts val="0"/>
                        </a:spcAft>
                      </a:pPr>
                      <a:r>
                        <a:rPr lang="en-US" sz="1400">
                          <a:effectLst/>
                        </a:rPr>
                        <a:t>5.23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2544324221"/>
                  </a:ext>
                </a:extLst>
              </a:tr>
              <a:tr h="619977">
                <a:tc>
                  <a:txBody>
                    <a:bodyPr/>
                    <a:lstStyle/>
                    <a:p>
                      <a:pPr marL="0" marR="0">
                        <a:spcBef>
                          <a:spcPts val="0"/>
                        </a:spcBef>
                        <a:spcAft>
                          <a:spcPts val="0"/>
                        </a:spcAft>
                      </a:pPr>
                      <a:r>
                        <a:rPr lang="en-US" sz="1400">
                          <a:effectLst/>
                        </a:rPr>
                        <a:t>Mean % pseudo-aligned</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2.73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19.6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0.33</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6</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1.37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a:txBody>
                    <a:bodyPr/>
                    <a:lstStyle/>
                    <a:p>
                      <a:pPr marL="0" marR="0" algn="r">
                        <a:spcBef>
                          <a:spcPts val="0"/>
                        </a:spcBef>
                        <a:spcAft>
                          <a:spcPts val="0"/>
                        </a:spcAft>
                      </a:pPr>
                      <a:r>
                        <a:rPr lang="en-US" sz="1400">
                          <a:effectLst/>
                        </a:rPr>
                        <a:t>1.57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gridSpan="2">
                  <a:txBody>
                    <a:bodyPr/>
                    <a:lstStyle/>
                    <a:p>
                      <a:pPr marL="0" marR="0" algn="r">
                        <a:spcBef>
                          <a:spcPts val="0"/>
                        </a:spcBef>
                        <a:spcAft>
                          <a:spcPts val="0"/>
                        </a:spcAft>
                      </a:pPr>
                      <a:r>
                        <a:rPr lang="en-US" sz="1400">
                          <a:effectLst/>
                        </a:rPr>
                        <a:t>55.7</a:t>
                      </a:r>
                      <a:endParaRPr lang="en-US" sz="1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3213269412"/>
                  </a:ext>
                </a:extLst>
              </a:tr>
              <a:tr h="259185">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a:txBody>
                    <a:bodyPr/>
                    <a:lstStyle/>
                    <a:p>
                      <a:endParaRPr lang="en-US" sz="1400">
                        <a:effectLst/>
                        <a:latin typeface="Calibri" panose="020F0502020204030204" pitchFamily="34" charset="0"/>
                        <a:cs typeface="Times New Roman" panose="02020603050405020304" pitchFamily="18" charset="0"/>
                      </a:endParaRPr>
                    </a:p>
                  </a:txBody>
                  <a:tcPr marL="68580" marR="68580" marT="0" marB="0" anchor="b"/>
                </a:tc>
                <a:tc gridSpan="2">
                  <a:txBody>
                    <a:bodyPr/>
                    <a:lstStyle/>
                    <a:p>
                      <a:endParaRPr lang="en-US" sz="1400" dirty="0">
                        <a:effectLst/>
                        <a:latin typeface="Calibri" panose="020F0502020204030204" pitchFamily="34" charset="0"/>
                        <a:cs typeface="Times New Roman" panose="02020603050405020304" pitchFamily="18" charset="0"/>
                      </a:endParaRPr>
                    </a:p>
                  </a:txBody>
                  <a:tcPr marL="68580" marR="68580" marT="0" marB="0" anchor="b"/>
                </a:tc>
                <a:tc hMerge="1">
                  <a:txBody>
                    <a:bodyPr/>
                    <a:lstStyle/>
                    <a:p>
                      <a:endParaRPr lang="en-US"/>
                    </a:p>
                  </a:txBody>
                  <a:tcPr/>
                </a:tc>
                <a:extLst>
                  <a:ext uri="{0D108BD9-81ED-4DB2-BD59-A6C34878D82A}">
                    <a16:rowId xmlns:a16="http://schemas.microsoft.com/office/drawing/2014/main" val="770377335"/>
                  </a:ext>
                </a:extLst>
              </a:tr>
            </a:tbl>
          </a:graphicData>
        </a:graphic>
      </p:graphicFrame>
    </p:spTree>
    <p:extLst>
      <p:ext uri="{BB962C8B-B14F-4D97-AF65-F5344CB8AC3E}">
        <p14:creationId xmlns:p14="http://schemas.microsoft.com/office/powerpoint/2010/main" val="80211936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40" name="Rectangle 339">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586A99A-C25C-9846-A2EE-90D28153604B}"/>
              </a:ext>
            </a:extLst>
          </p:cNvPr>
          <p:cNvSpPr>
            <a:spLocks noGrp="1"/>
          </p:cNvSpPr>
          <p:nvPr>
            <p:ph type="title"/>
          </p:nvPr>
        </p:nvSpPr>
        <p:spPr>
          <a:xfrm>
            <a:off x="788894" y="2066365"/>
            <a:ext cx="3810001" cy="2025649"/>
          </a:xfrm>
        </p:spPr>
        <p:txBody>
          <a:bodyPr anchor="b">
            <a:normAutofit fontScale="90000"/>
          </a:bodyPr>
          <a:lstStyle/>
          <a:p>
            <a:r>
              <a:rPr lang="en-US" dirty="0"/>
              <a:t>Ectomycorrhizal plants dominate forests</a:t>
            </a:r>
          </a:p>
        </p:txBody>
      </p:sp>
      <p:grpSp>
        <p:nvGrpSpPr>
          <p:cNvPr id="225" name="Group 224">
            <a:extLst>
              <a:ext uri="{FF2B5EF4-FFF2-40B4-BE49-F238E27FC236}">
                <a16:creationId xmlns:a16="http://schemas.microsoft.com/office/drawing/2014/main" id="{10049BA2-A8D0-CF48-9CF6-F342BE1069C8}"/>
              </a:ext>
            </a:extLst>
          </p:cNvPr>
          <p:cNvGrpSpPr/>
          <p:nvPr/>
        </p:nvGrpSpPr>
        <p:grpSpPr>
          <a:xfrm>
            <a:off x="5759381" y="762006"/>
            <a:ext cx="5245234" cy="5333996"/>
            <a:chOff x="7792274" y="2509356"/>
            <a:chExt cx="2990862" cy="3041477"/>
          </a:xfrm>
          <a:solidFill>
            <a:schemeClr val="accent3">
              <a:lumMod val="75000"/>
            </a:schemeClr>
          </a:solidFill>
        </p:grpSpPr>
        <p:grpSp>
          <p:nvGrpSpPr>
            <p:cNvPr id="226" name="Group 225">
              <a:extLst>
                <a:ext uri="{FF2B5EF4-FFF2-40B4-BE49-F238E27FC236}">
                  <a16:creationId xmlns:a16="http://schemas.microsoft.com/office/drawing/2014/main" id="{C794907B-45DA-934A-B1BB-C03BE07F3882}"/>
                </a:ext>
              </a:extLst>
            </p:cNvPr>
            <p:cNvGrpSpPr/>
            <p:nvPr/>
          </p:nvGrpSpPr>
          <p:grpSpPr>
            <a:xfrm>
              <a:off x="7792274" y="2509356"/>
              <a:ext cx="2990862" cy="278299"/>
              <a:chOff x="1802296" y="2663685"/>
              <a:chExt cx="5910463" cy="549965"/>
            </a:xfrm>
            <a:grpFill/>
          </p:grpSpPr>
          <p:sp>
            <p:nvSpPr>
              <p:cNvPr id="326" name="Oval 325">
                <a:extLst>
                  <a:ext uri="{FF2B5EF4-FFF2-40B4-BE49-F238E27FC236}">
                    <a16:creationId xmlns:a16="http://schemas.microsoft.com/office/drawing/2014/main" id="{37B92723-F81F-6A45-9FEA-31B6B71F0F18}"/>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CF188D94-3687-9E42-8981-6B4659F6CB7C}"/>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6AF426EB-76C3-9642-919A-C36C70EF33E3}"/>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A92A44CD-C2C0-4841-A111-8A408DD7CA3F}"/>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31905B01-3D85-6246-AECC-28F83A94F6F9}"/>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3C9657D8-AEB6-264A-BF74-D371B841885B}"/>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94605296-BE66-B145-8BA2-0659D94AD3EF}"/>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93FB3216-18FC-B34B-9585-F3414D295CE5}"/>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16508766-A4F4-DD48-B08C-886EF4B6B4C6}"/>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Oval 334">
                <a:extLst>
                  <a:ext uri="{FF2B5EF4-FFF2-40B4-BE49-F238E27FC236}">
                    <a16:creationId xmlns:a16="http://schemas.microsoft.com/office/drawing/2014/main" id="{877B23C7-5E9E-AE4B-ACEE-91CC05A38F96}"/>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7" name="Group 226">
              <a:extLst>
                <a:ext uri="{FF2B5EF4-FFF2-40B4-BE49-F238E27FC236}">
                  <a16:creationId xmlns:a16="http://schemas.microsoft.com/office/drawing/2014/main" id="{9583C64E-B5F3-6F44-BF90-F3EEE46FA93F}"/>
                </a:ext>
              </a:extLst>
            </p:cNvPr>
            <p:cNvGrpSpPr/>
            <p:nvPr/>
          </p:nvGrpSpPr>
          <p:grpSpPr>
            <a:xfrm>
              <a:off x="7792274" y="2816376"/>
              <a:ext cx="2990862" cy="278299"/>
              <a:chOff x="1802296" y="2663685"/>
              <a:chExt cx="5910463" cy="549965"/>
            </a:xfrm>
            <a:grpFill/>
          </p:grpSpPr>
          <p:sp>
            <p:nvSpPr>
              <p:cNvPr id="316" name="Oval 315">
                <a:extLst>
                  <a:ext uri="{FF2B5EF4-FFF2-40B4-BE49-F238E27FC236}">
                    <a16:creationId xmlns:a16="http://schemas.microsoft.com/office/drawing/2014/main" id="{647B2725-3F81-1D47-A05F-48EF8C1E6993}"/>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4FF9F040-210B-FD43-A953-A76D19566467}"/>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07E68FE1-8F5B-F54E-A53B-8EC59BF24BB5}"/>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C0391D94-65C1-B649-90EE-E0892EB066F6}"/>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D599330F-82C7-D245-A2BA-AA7BD57DF0FE}"/>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40207518-C2CF-C94C-887B-480793F09353}"/>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Oval 321">
                <a:extLst>
                  <a:ext uri="{FF2B5EF4-FFF2-40B4-BE49-F238E27FC236}">
                    <a16:creationId xmlns:a16="http://schemas.microsoft.com/office/drawing/2014/main" id="{1B6BB2F6-C63F-544E-8589-9A4B2EC7E206}"/>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Oval 322">
                <a:extLst>
                  <a:ext uri="{FF2B5EF4-FFF2-40B4-BE49-F238E27FC236}">
                    <a16:creationId xmlns:a16="http://schemas.microsoft.com/office/drawing/2014/main" id="{D5431080-83E8-724E-B7D9-97FDCA73CAD8}"/>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4" name="Oval 323">
                <a:extLst>
                  <a:ext uri="{FF2B5EF4-FFF2-40B4-BE49-F238E27FC236}">
                    <a16:creationId xmlns:a16="http://schemas.microsoft.com/office/drawing/2014/main" id="{BE4E8123-3A24-8E45-82E3-0D37EF329FAA}"/>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5" name="Oval 324">
                <a:extLst>
                  <a:ext uri="{FF2B5EF4-FFF2-40B4-BE49-F238E27FC236}">
                    <a16:creationId xmlns:a16="http://schemas.microsoft.com/office/drawing/2014/main" id="{367DCA3A-35DB-5A48-AA40-C1C4EC687B99}"/>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1DF493DC-532C-7146-AC1E-AADD0ED5D541}"/>
                </a:ext>
              </a:extLst>
            </p:cNvPr>
            <p:cNvGrpSpPr/>
            <p:nvPr/>
          </p:nvGrpSpPr>
          <p:grpSpPr>
            <a:xfrm>
              <a:off x="7792274" y="3123396"/>
              <a:ext cx="2990862" cy="278299"/>
              <a:chOff x="1802296" y="2663685"/>
              <a:chExt cx="5910463" cy="549965"/>
            </a:xfrm>
            <a:grpFill/>
          </p:grpSpPr>
          <p:sp>
            <p:nvSpPr>
              <p:cNvPr id="306" name="Oval 305">
                <a:extLst>
                  <a:ext uri="{FF2B5EF4-FFF2-40B4-BE49-F238E27FC236}">
                    <a16:creationId xmlns:a16="http://schemas.microsoft.com/office/drawing/2014/main" id="{E92E553B-DE2A-9D4E-AF48-3C91BB8BAB24}"/>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2D8B3DA5-3B69-6447-B822-3DD38D3C8F49}"/>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F4A50193-3415-8543-860D-24A3A526D202}"/>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Oval 308">
                <a:extLst>
                  <a:ext uri="{FF2B5EF4-FFF2-40B4-BE49-F238E27FC236}">
                    <a16:creationId xmlns:a16="http://schemas.microsoft.com/office/drawing/2014/main" id="{A379989C-3ED4-EA4E-B14A-E422CA8BAC21}"/>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4B492803-5BC3-A941-B56F-0BA5051CF70E}"/>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Oval 310">
                <a:extLst>
                  <a:ext uri="{FF2B5EF4-FFF2-40B4-BE49-F238E27FC236}">
                    <a16:creationId xmlns:a16="http://schemas.microsoft.com/office/drawing/2014/main" id="{3DE7AA62-E7F3-B44F-AA99-8932118F8F43}"/>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2" name="Oval 311">
                <a:extLst>
                  <a:ext uri="{FF2B5EF4-FFF2-40B4-BE49-F238E27FC236}">
                    <a16:creationId xmlns:a16="http://schemas.microsoft.com/office/drawing/2014/main" id="{4D298A7E-CB9D-044D-9C71-ABBFF2147A8F}"/>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Oval 312">
                <a:extLst>
                  <a:ext uri="{FF2B5EF4-FFF2-40B4-BE49-F238E27FC236}">
                    <a16:creationId xmlns:a16="http://schemas.microsoft.com/office/drawing/2014/main" id="{4190095F-DA77-7942-B473-35A583F4FC75}"/>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924D1549-DDA6-7342-BC61-996B9F225736}"/>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B1FEECC7-04D8-C341-A57F-2566022C4D95}"/>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9" name="Group 228">
              <a:extLst>
                <a:ext uri="{FF2B5EF4-FFF2-40B4-BE49-F238E27FC236}">
                  <a16:creationId xmlns:a16="http://schemas.microsoft.com/office/drawing/2014/main" id="{8FBE75C5-3E04-3642-B5A7-869F936401F9}"/>
                </a:ext>
              </a:extLst>
            </p:cNvPr>
            <p:cNvGrpSpPr/>
            <p:nvPr/>
          </p:nvGrpSpPr>
          <p:grpSpPr>
            <a:xfrm>
              <a:off x="7792274" y="3430416"/>
              <a:ext cx="2990862" cy="278299"/>
              <a:chOff x="1802296" y="2663685"/>
              <a:chExt cx="5910463" cy="549965"/>
            </a:xfrm>
            <a:grpFill/>
          </p:grpSpPr>
          <p:sp>
            <p:nvSpPr>
              <p:cNvPr id="296" name="Oval 295">
                <a:extLst>
                  <a:ext uri="{FF2B5EF4-FFF2-40B4-BE49-F238E27FC236}">
                    <a16:creationId xmlns:a16="http://schemas.microsoft.com/office/drawing/2014/main" id="{9862C341-F751-9E47-963B-841D298F79BF}"/>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Oval 296">
                <a:extLst>
                  <a:ext uri="{FF2B5EF4-FFF2-40B4-BE49-F238E27FC236}">
                    <a16:creationId xmlns:a16="http://schemas.microsoft.com/office/drawing/2014/main" id="{D69CD215-B942-074F-884E-7B74C8DD84F9}"/>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8" name="Oval 297">
                <a:extLst>
                  <a:ext uri="{FF2B5EF4-FFF2-40B4-BE49-F238E27FC236}">
                    <a16:creationId xmlns:a16="http://schemas.microsoft.com/office/drawing/2014/main" id="{C5062570-27D3-F247-9467-C13980D5F16E}"/>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9" name="Oval 298">
                <a:extLst>
                  <a:ext uri="{FF2B5EF4-FFF2-40B4-BE49-F238E27FC236}">
                    <a16:creationId xmlns:a16="http://schemas.microsoft.com/office/drawing/2014/main" id="{790CB595-738D-B245-88CA-BFF215F1169D}"/>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Oval 299">
                <a:extLst>
                  <a:ext uri="{FF2B5EF4-FFF2-40B4-BE49-F238E27FC236}">
                    <a16:creationId xmlns:a16="http://schemas.microsoft.com/office/drawing/2014/main" id="{2DAD2334-C4B5-E245-97FE-87B82DB7A04B}"/>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BE39C531-F3B4-2A4F-982D-57D6F76DEBBC}"/>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51289E04-F4F8-8747-8478-2C5C600AE516}"/>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15DFB6B0-2376-2C4E-AC90-98DBC92CF7BC}"/>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7761B66F-CBE1-A742-802F-394A59052D69}"/>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7EA0BD7C-A690-3C4A-B01B-EC47573F633B}"/>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0" name="Group 229">
              <a:extLst>
                <a:ext uri="{FF2B5EF4-FFF2-40B4-BE49-F238E27FC236}">
                  <a16:creationId xmlns:a16="http://schemas.microsoft.com/office/drawing/2014/main" id="{3E6E3281-B636-D549-8226-6161C490F11C}"/>
                </a:ext>
              </a:extLst>
            </p:cNvPr>
            <p:cNvGrpSpPr/>
            <p:nvPr/>
          </p:nvGrpSpPr>
          <p:grpSpPr>
            <a:xfrm>
              <a:off x="7792274" y="3737436"/>
              <a:ext cx="2990862" cy="278299"/>
              <a:chOff x="1802296" y="2663685"/>
              <a:chExt cx="5910463" cy="549965"/>
            </a:xfrm>
            <a:grpFill/>
          </p:grpSpPr>
          <p:sp>
            <p:nvSpPr>
              <p:cNvPr id="286" name="Oval 285">
                <a:extLst>
                  <a:ext uri="{FF2B5EF4-FFF2-40B4-BE49-F238E27FC236}">
                    <a16:creationId xmlns:a16="http://schemas.microsoft.com/office/drawing/2014/main" id="{5CC1A9B2-40B9-184F-89FD-A1B81D504ECC}"/>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Oval 286">
                <a:extLst>
                  <a:ext uri="{FF2B5EF4-FFF2-40B4-BE49-F238E27FC236}">
                    <a16:creationId xmlns:a16="http://schemas.microsoft.com/office/drawing/2014/main" id="{E416BFF7-43F4-8047-B989-15FCFD84B4CC}"/>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AD281B8-9FC2-4848-971C-AEE88BF5A3F2}"/>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AC093118-0894-414B-95D5-5BAC379C87AD}"/>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9C0DE92E-CF6F-1B4E-B637-679889C9A87C}"/>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ED09622C-E569-4A49-96B3-9256D403EB91}"/>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41852F3D-9EB0-2C40-9AFF-E01D85A1CDE3}"/>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7ACA36A8-EB32-6F4D-BAA0-05F75EB374F4}"/>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B5348D92-EB10-DB45-A951-0941348A7F28}"/>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913DF6F5-89AC-0C40-B5E0-37976966924E}"/>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1" name="Group 230">
              <a:extLst>
                <a:ext uri="{FF2B5EF4-FFF2-40B4-BE49-F238E27FC236}">
                  <a16:creationId xmlns:a16="http://schemas.microsoft.com/office/drawing/2014/main" id="{A6CF0434-4DBC-D546-A656-1BD1B99B1726}"/>
                </a:ext>
              </a:extLst>
            </p:cNvPr>
            <p:cNvGrpSpPr/>
            <p:nvPr/>
          </p:nvGrpSpPr>
          <p:grpSpPr>
            <a:xfrm>
              <a:off x="7792274" y="4044456"/>
              <a:ext cx="2990862" cy="278299"/>
              <a:chOff x="1802296" y="2663685"/>
              <a:chExt cx="5910463" cy="549965"/>
            </a:xfrm>
            <a:grpFill/>
          </p:grpSpPr>
          <p:sp>
            <p:nvSpPr>
              <p:cNvPr id="276" name="Oval 275">
                <a:extLst>
                  <a:ext uri="{FF2B5EF4-FFF2-40B4-BE49-F238E27FC236}">
                    <a16:creationId xmlns:a16="http://schemas.microsoft.com/office/drawing/2014/main" id="{ADBAD2E7-903F-E845-8662-A71B51F13D5D}"/>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C50E7606-A8AC-EA49-9B33-E5756EE26791}"/>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7ADEE22B-FC10-4448-9DC9-38CB03EFB84D}"/>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B4E65B4-84B8-014D-8D89-18FB2EC467E7}"/>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965A5BF2-C93D-C142-9C43-9ACEFBB9990F}"/>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61F6BED3-AB2B-164B-9BA6-F1CB5ADEA9AB}"/>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AF73E61C-E74B-3142-9B42-9A5A11EB2647}"/>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Oval 282">
                <a:extLst>
                  <a:ext uri="{FF2B5EF4-FFF2-40B4-BE49-F238E27FC236}">
                    <a16:creationId xmlns:a16="http://schemas.microsoft.com/office/drawing/2014/main" id="{8648336D-60F2-4F43-A947-F2B9AB27E4A1}"/>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Oval 283">
                <a:extLst>
                  <a:ext uri="{FF2B5EF4-FFF2-40B4-BE49-F238E27FC236}">
                    <a16:creationId xmlns:a16="http://schemas.microsoft.com/office/drawing/2014/main" id="{9CD81BB9-DDC3-B547-8F60-AB22ADCAB46A}"/>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5" name="Oval 284">
                <a:extLst>
                  <a:ext uri="{FF2B5EF4-FFF2-40B4-BE49-F238E27FC236}">
                    <a16:creationId xmlns:a16="http://schemas.microsoft.com/office/drawing/2014/main" id="{7B27D1E2-B166-2D4E-852B-07DDAA8BBE0F}"/>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2" name="Group 231">
              <a:extLst>
                <a:ext uri="{FF2B5EF4-FFF2-40B4-BE49-F238E27FC236}">
                  <a16:creationId xmlns:a16="http://schemas.microsoft.com/office/drawing/2014/main" id="{3BA0DB42-C49B-0C45-9AE9-A4B286FBB7E8}"/>
                </a:ext>
              </a:extLst>
            </p:cNvPr>
            <p:cNvGrpSpPr/>
            <p:nvPr/>
          </p:nvGrpSpPr>
          <p:grpSpPr>
            <a:xfrm>
              <a:off x="7792274" y="4351476"/>
              <a:ext cx="2990862" cy="278299"/>
              <a:chOff x="1802296" y="2663685"/>
              <a:chExt cx="5910463" cy="549965"/>
            </a:xfrm>
            <a:grpFill/>
          </p:grpSpPr>
          <p:sp>
            <p:nvSpPr>
              <p:cNvPr id="266" name="Oval 265">
                <a:extLst>
                  <a:ext uri="{FF2B5EF4-FFF2-40B4-BE49-F238E27FC236}">
                    <a16:creationId xmlns:a16="http://schemas.microsoft.com/office/drawing/2014/main" id="{A220D701-96CA-804A-A258-74247FE0E182}"/>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A8777D86-EBC9-7240-9F5E-22F666618831}"/>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Oval 267">
                <a:extLst>
                  <a:ext uri="{FF2B5EF4-FFF2-40B4-BE49-F238E27FC236}">
                    <a16:creationId xmlns:a16="http://schemas.microsoft.com/office/drawing/2014/main" id="{4E468F20-E2C0-3F48-BCD9-47DAABAD8DDF}"/>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Oval 268">
                <a:extLst>
                  <a:ext uri="{FF2B5EF4-FFF2-40B4-BE49-F238E27FC236}">
                    <a16:creationId xmlns:a16="http://schemas.microsoft.com/office/drawing/2014/main" id="{AAA9483C-FA29-8747-9E27-40535398C9A1}"/>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Oval 269">
                <a:extLst>
                  <a:ext uri="{FF2B5EF4-FFF2-40B4-BE49-F238E27FC236}">
                    <a16:creationId xmlns:a16="http://schemas.microsoft.com/office/drawing/2014/main" id="{E3AC8C34-D14B-8E42-BF0C-9D480EEFD764}"/>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Oval 270">
                <a:extLst>
                  <a:ext uri="{FF2B5EF4-FFF2-40B4-BE49-F238E27FC236}">
                    <a16:creationId xmlns:a16="http://schemas.microsoft.com/office/drawing/2014/main" id="{4066C065-BAB8-DE48-93ED-D6772885A26D}"/>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2" name="Oval 271">
                <a:extLst>
                  <a:ext uri="{FF2B5EF4-FFF2-40B4-BE49-F238E27FC236}">
                    <a16:creationId xmlns:a16="http://schemas.microsoft.com/office/drawing/2014/main" id="{CA50470D-E52B-9042-AADA-6FFC0CE61CA5}"/>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3" name="Oval 272">
                <a:extLst>
                  <a:ext uri="{FF2B5EF4-FFF2-40B4-BE49-F238E27FC236}">
                    <a16:creationId xmlns:a16="http://schemas.microsoft.com/office/drawing/2014/main" id="{7A0BF99B-5854-234B-BAB8-9E64ED944771}"/>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Oval 273">
                <a:extLst>
                  <a:ext uri="{FF2B5EF4-FFF2-40B4-BE49-F238E27FC236}">
                    <a16:creationId xmlns:a16="http://schemas.microsoft.com/office/drawing/2014/main" id="{10C0F95D-B1BF-0947-8BD9-58C2409639AA}"/>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BB3678D7-9398-0E4E-AA65-C17F654BDBCB}"/>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3" name="Group 232">
              <a:extLst>
                <a:ext uri="{FF2B5EF4-FFF2-40B4-BE49-F238E27FC236}">
                  <a16:creationId xmlns:a16="http://schemas.microsoft.com/office/drawing/2014/main" id="{6D002AC0-E7AD-6A42-B334-A10A021A8109}"/>
                </a:ext>
              </a:extLst>
            </p:cNvPr>
            <p:cNvGrpSpPr/>
            <p:nvPr/>
          </p:nvGrpSpPr>
          <p:grpSpPr>
            <a:xfrm>
              <a:off x="7792274" y="4658496"/>
              <a:ext cx="2990862" cy="278299"/>
              <a:chOff x="1802296" y="2663685"/>
              <a:chExt cx="5910463" cy="549965"/>
            </a:xfrm>
            <a:grpFill/>
          </p:grpSpPr>
          <p:sp>
            <p:nvSpPr>
              <p:cNvPr id="256" name="Oval 255">
                <a:extLst>
                  <a:ext uri="{FF2B5EF4-FFF2-40B4-BE49-F238E27FC236}">
                    <a16:creationId xmlns:a16="http://schemas.microsoft.com/office/drawing/2014/main" id="{7BA834AA-B3D2-9349-A3FA-B31FCDF56D13}"/>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7" name="Oval 256">
                <a:extLst>
                  <a:ext uri="{FF2B5EF4-FFF2-40B4-BE49-F238E27FC236}">
                    <a16:creationId xmlns:a16="http://schemas.microsoft.com/office/drawing/2014/main" id="{2DC84D6C-EFA8-AA4D-BFC4-A552ABD9FF19}"/>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Oval 257">
                <a:extLst>
                  <a:ext uri="{FF2B5EF4-FFF2-40B4-BE49-F238E27FC236}">
                    <a16:creationId xmlns:a16="http://schemas.microsoft.com/office/drawing/2014/main" id="{F6C51B98-0CB8-A745-A2C1-707969BA496E}"/>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Oval 258">
                <a:extLst>
                  <a:ext uri="{FF2B5EF4-FFF2-40B4-BE49-F238E27FC236}">
                    <a16:creationId xmlns:a16="http://schemas.microsoft.com/office/drawing/2014/main" id="{8EB2DB21-510D-5447-85F3-13EB4D50434B}"/>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AC52FCCE-6C42-8543-BBD4-C31BC8228BA6}"/>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9ED328DD-6FD6-5545-B84E-7B9E740CDB6B}"/>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56C213AF-16D1-CB4F-A2F0-8A0ADB9E8EFA}"/>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8B9372C7-1DE6-EE48-91C5-4A96345D7BDE}"/>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F998BCE0-5AF6-E84C-807D-5FB15A546D28}"/>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A16300C5-837E-2346-A938-224BA44A8A6D}"/>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4" name="Group 233">
              <a:extLst>
                <a:ext uri="{FF2B5EF4-FFF2-40B4-BE49-F238E27FC236}">
                  <a16:creationId xmlns:a16="http://schemas.microsoft.com/office/drawing/2014/main" id="{ACAA9991-BA05-D244-8DDD-E53484ECEAA4}"/>
                </a:ext>
              </a:extLst>
            </p:cNvPr>
            <p:cNvGrpSpPr/>
            <p:nvPr/>
          </p:nvGrpSpPr>
          <p:grpSpPr>
            <a:xfrm>
              <a:off x="7792274" y="4965516"/>
              <a:ext cx="2990862" cy="278299"/>
              <a:chOff x="1802296" y="2663685"/>
              <a:chExt cx="5910463" cy="549965"/>
            </a:xfrm>
            <a:grpFill/>
          </p:grpSpPr>
          <p:sp>
            <p:nvSpPr>
              <p:cNvPr id="246" name="Oval 245">
                <a:extLst>
                  <a:ext uri="{FF2B5EF4-FFF2-40B4-BE49-F238E27FC236}">
                    <a16:creationId xmlns:a16="http://schemas.microsoft.com/office/drawing/2014/main" id="{E1B2C76F-2E3D-FF47-A602-52E9DBF59A36}"/>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1EC7BC23-306A-4741-AAF4-463BB22DC0C1}"/>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CF643382-A129-F849-969D-7D41C1F80ADE}"/>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88425EB9-443B-F646-BB40-2BE5985B311A}"/>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48CE85A3-3157-4E46-93E5-C6CF4B5CE476}"/>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456BD623-C53A-8840-B620-99A17FC46770}"/>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Oval 251">
                <a:extLst>
                  <a:ext uri="{FF2B5EF4-FFF2-40B4-BE49-F238E27FC236}">
                    <a16:creationId xmlns:a16="http://schemas.microsoft.com/office/drawing/2014/main" id="{EC36AB6E-AD40-6B44-A43C-164A961FC9B3}"/>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Oval 252">
                <a:extLst>
                  <a:ext uri="{FF2B5EF4-FFF2-40B4-BE49-F238E27FC236}">
                    <a16:creationId xmlns:a16="http://schemas.microsoft.com/office/drawing/2014/main" id="{2C421385-5866-C741-93E4-432BDF846485}"/>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4" name="Oval 253">
                <a:extLst>
                  <a:ext uri="{FF2B5EF4-FFF2-40B4-BE49-F238E27FC236}">
                    <a16:creationId xmlns:a16="http://schemas.microsoft.com/office/drawing/2014/main" id="{186A0BA7-E6C1-564B-AAD2-00B56BD42771}"/>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5" name="Oval 254">
                <a:extLst>
                  <a:ext uri="{FF2B5EF4-FFF2-40B4-BE49-F238E27FC236}">
                    <a16:creationId xmlns:a16="http://schemas.microsoft.com/office/drawing/2014/main" id="{6844A0A6-9EA3-4449-845D-9F78DD2807DE}"/>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35" name="Group 234">
              <a:extLst>
                <a:ext uri="{FF2B5EF4-FFF2-40B4-BE49-F238E27FC236}">
                  <a16:creationId xmlns:a16="http://schemas.microsoft.com/office/drawing/2014/main" id="{200CF46B-7939-B94D-B42A-C8C570C38D1A}"/>
                </a:ext>
              </a:extLst>
            </p:cNvPr>
            <p:cNvGrpSpPr/>
            <p:nvPr/>
          </p:nvGrpSpPr>
          <p:grpSpPr>
            <a:xfrm>
              <a:off x="7792274" y="5272534"/>
              <a:ext cx="2990862" cy="278299"/>
              <a:chOff x="1802296" y="2663685"/>
              <a:chExt cx="5910463" cy="549965"/>
            </a:xfrm>
            <a:grpFill/>
          </p:grpSpPr>
          <p:sp>
            <p:nvSpPr>
              <p:cNvPr id="236" name="Oval 235">
                <a:extLst>
                  <a:ext uri="{FF2B5EF4-FFF2-40B4-BE49-F238E27FC236}">
                    <a16:creationId xmlns:a16="http://schemas.microsoft.com/office/drawing/2014/main" id="{EFEA8A6A-DFCA-1840-8B8F-D5461F02E784}"/>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C85C4A60-B007-1F44-B5F5-134E91F519DF}"/>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596AD71B-F780-114B-97DC-F947AAE97E44}"/>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Oval 238">
                <a:extLst>
                  <a:ext uri="{FF2B5EF4-FFF2-40B4-BE49-F238E27FC236}">
                    <a16:creationId xmlns:a16="http://schemas.microsoft.com/office/drawing/2014/main" id="{64FDB54C-A84E-444D-9BBF-CC6290D65F0E}"/>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Oval 239">
                <a:extLst>
                  <a:ext uri="{FF2B5EF4-FFF2-40B4-BE49-F238E27FC236}">
                    <a16:creationId xmlns:a16="http://schemas.microsoft.com/office/drawing/2014/main" id="{5BBA089E-AA3A-2446-B670-147F59D91214}"/>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1" name="Oval 240">
                <a:extLst>
                  <a:ext uri="{FF2B5EF4-FFF2-40B4-BE49-F238E27FC236}">
                    <a16:creationId xmlns:a16="http://schemas.microsoft.com/office/drawing/2014/main" id="{96DC3EE6-3BC4-4B47-9955-87726B4D3B39}"/>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2" name="Oval 241">
                <a:extLst>
                  <a:ext uri="{FF2B5EF4-FFF2-40B4-BE49-F238E27FC236}">
                    <a16:creationId xmlns:a16="http://schemas.microsoft.com/office/drawing/2014/main" id="{0395B177-784E-4642-B2D2-A9F6DB5D4F9F}"/>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Oval 242">
                <a:extLst>
                  <a:ext uri="{FF2B5EF4-FFF2-40B4-BE49-F238E27FC236}">
                    <a16:creationId xmlns:a16="http://schemas.microsoft.com/office/drawing/2014/main" id="{1A076DEA-DD7A-3B44-9354-67B3C365EEE1}"/>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60CD379F-7B14-6640-A2C6-AA25C0683EDC}"/>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A4445C0A-B30E-2242-AC67-E7DE364982FE}"/>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336" name="Group 335">
            <a:extLst>
              <a:ext uri="{FF2B5EF4-FFF2-40B4-BE49-F238E27FC236}">
                <a16:creationId xmlns:a16="http://schemas.microsoft.com/office/drawing/2014/main" id="{82302B97-B900-C646-A2B9-FCAE80778C33}"/>
              </a:ext>
            </a:extLst>
          </p:cNvPr>
          <p:cNvGrpSpPr/>
          <p:nvPr/>
        </p:nvGrpSpPr>
        <p:grpSpPr>
          <a:xfrm>
            <a:off x="5746875" y="756911"/>
            <a:ext cx="5270900" cy="5360098"/>
            <a:chOff x="7792274" y="2509351"/>
            <a:chExt cx="2990863" cy="3041476"/>
          </a:xfrm>
        </p:grpSpPr>
        <p:grpSp>
          <p:nvGrpSpPr>
            <p:cNvPr id="337" name="Group 336">
              <a:extLst>
                <a:ext uri="{FF2B5EF4-FFF2-40B4-BE49-F238E27FC236}">
                  <a16:creationId xmlns:a16="http://schemas.microsoft.com/office/drawing/2014/main" id="{7875B9D5-9D1F-874E-90D0-2A6000D32744}"/>
                </a:ext>
              </a:extLst>
            </p:cNvPr>
            <p:cNvGrpSpPr/>
            <p:nvPr/>
          </p:nvGrpSpPr>
          <p:grpSpPr>
            <a:xfrm>
              <a:off x="7792274" y="2509351"/>
              <a:ext cx="2990863" cy="278298"/>
              <a:chOff x="1802296" y="2663685"/>
              <a:chExt cx="5910463" cy="549965"/>
            </a:xfrm>
            <a:solidFill>
              <a:schemeClr val="accent1">
                <a:lumMod val="40000"/>
                <a:lumOff val="60000"/>
              </a:schemeClr>
            </a:solidFill>
          </p:grpSpPr>
          <p:sp>
            <p:nvSpPr>
              <p:cNvPr id="438" name="Oval 437">
                <a:extLst>
                  <a:ext uri="{FF2B5EF4-FFF2-40B4-BE49-F238E27FC236}">
                    <a16:creationId xmlns:a16="http://schemas.microsoft.com/office/drawing/2014/main" id="{BB8D0380-F316-7D44-BD2F-3B89CD04D48F}"/>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9" name="Oval 438">
                <a:extLst>
                  <a:ext uri="{FF2B5EF4-FFF2-40B4-BE49-F238E27FC236}">
                    <a16:creationId xmlns:a16="http://schemas.microsoft.com/office/drawing/2014/main" id="{99F02CB8-A301-274F-916D-2CA01F38C28D}"/>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0" name="Oval 439">
                <a:extLst>
                  <a:ext uri="{FF2B5EF4-FFF2-40B4-BE49-F238E27FC236}">
                    <a16:creationId xmlns:a16="http://schemas.microsoft.com/office/drawing/2014/main" id="{2085E7B2-A4CB-0343-A9B4-69F2295D6134}"/>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Oval 440">
                <a:extLst>
                  <a:ext uri="{FF2B5EF4-FFF2-40B4-BE49-F238E27FC236}">
                    <a16:creationId xmlns:a16="http://schemas.microsoft.com/office/drawing/2014/main" id="{534018EC-88C6-A94D-8668-C2CA21705817}"/>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2" name="Oval 441">
                <a:extLst>
                  <a:ext uri="{FF2B5EF4-FFF2-40B4-BE49-F238E27FC236}">
                    <a16:creationId xmlns:a16="http://schemas.microsoft.com/office/drawing/2014/main" id="{841D07CC-FFAC-6149-AEBF-398696D8AC7C}"/>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3" name="Oval 442">
                <a:extLst>
                  <a:ext uri="{FF2B5EF4-FFF2-40B4-BE49-F238E27FC236}">
                    <a16:creationId xmlns:a16="http://schemas.microsoft.com/office/drawing/2014/main" id="{4CF1D6F7-AF9F-2C4A-A791-3E3E27E41F3C}"/>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4" name="Oval 443">
                <a:extLst>
                  <a:ext uri="{FF2B5EF4-FFF2-40B4-BE49-F238E27FC236}">
                    <a16:creationId xmlns:a16="http://schemas.microsoft.com/office/drawing/2014/main" id="{87F6D7A2-60C3-B942-A11D-6E424A25CA25}"/>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Oval 444">
                <a:extLst>
                  <a:ext uri="{FF2B5EF4-FFF2-40B4-BE49-F238E27FC236}">
                    <a16:creationId xmlns:a16="http://schemas.microsoft.com/office/drawing/2014/main" id="{213BAF13-C568-0641-B185-C93E1268A76D}"/>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6" name="Oval 445">
                <a:extLst>
                  <a:ext uri="{FF2B5EF4-FFF2-40B4-BE49-F238E27FC236}">
                    <a16:creationId xmlns:a16="http://schemas.microsoft.com/office/drawing/2014/main" id="{1DC2058D-F1EB-774F-A612-EA34F5DCCB74}"/>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7" name="Oval 446">
                <a:extLst>
                  <a:ext uri="{FF2B5EF4-FFF2-40B4-BE49-F238E27FC236}">
                    <a16:creationId xmlns:a16="http://schemas.microsoft.com/office/drawing/2014/main" id="{FB18746C-3C18-1549-B509-B703F529EFBA}"/>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8" name="Group 337">
              <a:extLst>
                <a:ext uri="{FF2B5EF4-FFF2-40B4-BE49-F238E27FC236}">
                  <a16:creationId xmlns:a16="http://schemas.microsoft.com/office/drawing/2014/main" id="{EAB6DE05-4E71-A941-B7BB-FD1554134192}"/>
                </a:ext>
              </a:extLst>
            </p:cNvPr>
            <p:cNvGrpSpPr/>
            <p:nvPr/>
          </p:nvGrpSpPr>
          <p:grpSpPr>
            <a:xfrm>
              <a:off x="7792274" y="2816371"/>
              <a:ext cx="2990863" cy="278298"/>
              <a:chOff x="1802296" y="2663685"/>
              <a:chExt cx="5910463" cy="549965"/>
            </a:xfrm>
            <a:solidFill>
              <a:schemeClr val="accent1">
                <a:lumMod val="40000"/>
                <a:lumOff val="60000"/>
              </a:schemeClr>
            </a:solidFill>
          </p:grpSpPr>
          <p:sp>
            <p:nvSpPr>
              <p:cNvPr id="428" name="Oval 427">
                <a:extLst>
                  <a:ext uri="{FF2B5EF4-FFF2-40B4-BE49-F238E27FC236}">
                    <a16:creationId xmlns:a16="http://schemas.microsoft.com/office/drawing/2014/main" id="{C08AD4FE-D988-8E4E-9440-4832179D3875}"/>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9" name="Oval 428">
                <a:extLst>
                  <a:ext uri="{FF2B5EF4-FFF2-40B4-BE49-F238E27FC236}">
                    <a16:creationId xmlns:a16="http://schemas.microsoft.com/office/drawing/2014/main" id="{EA617D6B-4654-0A4D-8D52-87DD1944EC83}"/>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0" name="Oval 429">
                <a:extLst>
                  <a:ext uri="{FF2B5EF4-FFF2-40B4-BE49-F238E27FC236}">
                    <a16:creationId xmlns:a16="http://schemas.microsoft.com/office/drawing/2014/main" id="{DF9994D0-CA96-0847-9A51-0A153610F760}"/>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1" name="Oval 430">
                <a:extLst>
                  <a:ext uri="{FF2B5EF4-FFF2-40B4-BE49-F238E27FC236}">
                    <a16:creationId xmlns:a16="http://schemas.microsoft.com/office/drawing/2014/main" id="{BC5FF73F-0DF7-EC43-966F-C41ED8903B4E}"/>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2" name="Oval 431">
                <a:extLst>
                  <a:ext uri="{FF2B5EF4-FFF2-40B4-BE49-F238E27FC236}">
                    <a16:creationId xmlns:a16="http://schemas.microsoft.com/office/drawing/2014/main" id="{2B75498A-CF3C-8644-B773-BF0D173FF632}"/>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3" name="Oval 432">
                <a:extLst>
                  <a:ext uri="{FF2B5EF4-FFF2-40B4-BE49-F238E27FC236}">
                    <a16:creationId xmlns:a16="http://schemas.microsoft.com/office/drawing/2014/main" id="{05ECCF15-1196-F542-A502-9EE15BC57962}"/>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4" name="Oval 433">
                <a:extLst>
                  <a:ext uri="{FF2B5EF4-FFF2-40B4-BE49-F238E27FC236}">
                    <a16:creationId xmlns:a16="http://schemas.microsoft.com/office/drawing/2014/main" id="{0F3C610A-02F3-C04B-AA2F-EAB9EEC86F07}"/>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5" name="Oval 434">
                <a:extLst>
                  <a:ext uri="{FF2B5EF4-FFF2-40B4-BE49-F238E27FC236}">
                    <a16:creationId xmlns:a16="http://schemas.microsoft.com/office/drawing/2014/main" id="{4ED25016-9D36-BB42-ACDD-43499F48FF64}"/>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6" name="Oval 435">
                <a:extLst>
                  <a:ext uri="{FF2B5EF4-FFF2-40B4-BE49-F238E27FC236}">
                    <a16:creationId xmlns:a16="http://schemas.microsoft.com/office/drawing/2014/main" id="{656C73BB-0DD0-C747-90F5-2041D4EE4A87}"/>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7" name="Oval 436">
                <a:extLst>
                  <a:ext uri="{FF2B5EF4-FFF2-40B4-BE49-F238E27FC236}">
                    <a16:creationId xmlns:a16="http://schemas.microsoft.com/office/drawing/2014/main" id="{27D99243-3920-6149-B569-754DA7E075C1}"/>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39" name="Group 338">
              <a:extLst>
                <a:ext uri="{FF2B5EF4-FFF2-40B4-BE49-F238E27FC236}">
                  <a16:creationId xmlns:a16="http://schemas.microsoft.com/office/drawing/2014/main" id="{D0671B00-E468-9547-BBFC-C3C1E998B476}"/>
                </a:ext>
              </a:extLst>
            </p:cNvPr>
            <p:cNvGrpSpPr/>
            <p:nvPr/>
          </p:nvGrpSpPr>
          <p:grpSpPr>
            <a:xfrm>
              <a:off x="7792274" y="3123391"/>
              <a:ext cx="2990863" cy="278298"/>
              <a:chOff x="1802296" y="2663685"/>
              <a:chExt cx="5910463" cy="549965"/>
            </a:xfrm>
            <a:solidFill>
              <a:schemeClr val="accent1">
                <a:lumMod val="40000"/>
                <a:lumOff val="60000"/>
              </a:schemeClr>
            </a:solidFill>
          </p:grpSpPr>
          <p:sp>
            <p:nvSpPr>
              <p:cNvPr id="418" name="Oval 417">
                <a:extLst>
                  <a:ext uri="{FF2B5EF4-FFF2-40B4-BE49-F238E27FC236}">
                    <a16:creationId xmlns:a16="http://schemas.microsoft.com/office/drawing/2014/main" id="{5E289EF5-72E2-9E4C-A6AB-F50DBAA26482}"/>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9" name="Oval 418">
                <a:extLst>
                  <a:ext uri="{FF2B5EF4-FFF2-40B4-BE49-F238E27FC236}">
                    <a16:creationId xmlns:a16="http://schemas.microsoft.com/office/drawing/2014/main" id="{619F412B-C056-ED4F-B81F-187A781E7794}"/>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0" name="Oval 419">
                <a:extLst>
                  <a:ext uri="{FF2B5EF4-FFF2-40B4-BE49-F238E27FC236}">
                    <a16:creationId xmlns:a16="http://schemas.microsoft.com/office/drawing/2014/main" id="{5810BE74-DC9F-944F-AA49-D745C9E93C51}"/>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1" name="Oval 420">
                <a:extLst>
                  <a:ext uri="{FF2B5EF4-FFF2-40B4-BE49-F238E27FC236}">
                    <a16:creationId xmlns:a16="http://schemas.microsoft.com/office/drawing/2014/main" id="{6441EFF8-C9C2-7E4A-8504-84CE9EF0C35F}"/>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2" name="Oval 421">
                <a:extLst>
                  <a:ext uri="{FF2B5EF4-FFF2-40B4-BE49-F238E27FC236}">
                    <a16:creationId xmlns:a16="http://schemas.microsoft.com/office/drawing/2014/main" id="{03073015-5158-3747-83F1-50DC2FA94D8E}"/>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3" name="Oval 422">
                <a:extLst>
                  <a:ext uri="{FF2B5EF4-FFF2-40B4-BE49-F238E27FC236}">
                    <a16:creationId xmlns:a16="http://schemas.microsoft.com/office/drawing/2014/main" id="{F18E76E7-35F9-B34B-B70C-264D37298E1C}"/>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4" name="Oval 423">
                <a:extLst>
                  <a:ext uri="{FF2B5EF4-FFF2-40B4-BE49-F238E27FC236}">
                    <a16:creationId xmlns:a16="http://schemas.microsoft.com/office/drawing/2014/main" id="{ED62F7A6-9B6F-B547-AC46-584DE6147444}"/>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5" name="Oval 424">
                <a:extLst>
                  <a:ext uri="{FF2B5EF4-FFF2-40B4-BE49-F238E27FC236}">
                    <a16:creationId xmlns:a16="http://schemas.microsoft.com/office/drawing/2014/main" id="{CE8D5E8B-8F2F-4740-88E2-477488C08B23}"/>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6" name="Oval 425">
                <a:extLst>
                  <a:ext uri="{FF2B5EF4-FFF2-40B4-BE49-F238E27FC236}">
                    <a16:creationId xmlns:a16="http://schemas.microsoft.com/office/drawing/2014/main" id="{F18E089F-BB4F-194C-BDDD-C095CF2C03FB}"/>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7" name="Oval 426">
                <a:extLst>
                  <a:ext uri="{FF2B5EF4-FFF2-40B4-BE49-F238E27FC236}">
                    <a16:creationId xmlns:a16="http://schemas.microsoft.com/office/drawing/2014/main" id="{E7877C98-D9A1-A34A-BA30-4FDF43E5EA08}"/>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1" name="Group 340">
              <a:extLst>
                <a:ext uri="{FF2B5EF4-FFF2-40B4-BE49-F238E27FC236}">
                  <a16:creationId xmlns:a16="http://schemas.microsoft.com/office/drawing/2014/main" id="{6DD08298-90CA-F149-992B-758244CFE2D9}"/>
                </a:ext>
              </a:extLst>
            </p:cNvPr>
            <p:cNvGrpSpPr/>
            <p:nvPr/>
          </p:nvGrpSpPr>
          <p:grpSpPr>
            <a:xfrm>
              <a:off x="7792274" y="3430411"/>
              <a:ext cx="2990863" cy="278298"/>
              <a:chOff x="1802296" y="2663685"/>
              <a:chExt cx="5910463" cy="549965"/>
            </a:xfrm>
            <a:solidFill>
              <a:schemeClr val="accent1">
                <a:lumMod val="40000"/>
                <a:lumOff val="60000"/>
              </a:schemeClr>
            </a:solidFill>
          </p:grpSpPr>
          <p:sp>
            <p:nvSpPr>
              <p:cNvPr id="408" name="Oval 407">
                <a:extLst>
                  <a:ext uri="{FF2B5EF4-FFF2-40B4-BE49-F238E27FC236}">
                    <a16:creationId xmlns:a16="http://schemas.microsoft.com/office/drawing/2014/main" id="{29028468-981F-C242-9316-F62B2FEE102E}"/>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9" name="Oval 408">
                <a:extLst>
                  <a:ext uri="{FF2B5EF4-FFF2-40B4-BE49-F238E27FC236}">
                    <a16:creationId xmlns:a16="http://schemas.microsoft.com/office/drawing/2014/main" id="{BD0C700B-67ED-324D-A9A4-F3D457628241}"/>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0" name="Oval 409">
                <a:extLst>
                  <a:ext uri="{FF2B5EF4-FFF2-40B4-BE49-F238E27FC236}">
                    <a16:creationId xmlns:a16="http://schemas.microsoft.com/office/drawing/2014/main" id="{3E087E2A-EDEC-4647-9CDF-F73D892C564F}"/>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1" name="Oval 410">
                <a:extLst>
                  <a:ext uri="{FF2B5EF4-FFF2-40B4-BE49-F238E27FC236}">
                    <a16:creationId xmlns:a16="http://schemas.microsoft.com/office/drawing/2014/main" id="{6873F19A-FBBE-D34B-B147-BD1645E93A74}"/>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2" name="Oval 411">
                <a:extLst>
                  <a:ext uri="{FF2B5EF4-FFF2-40B4-BE49-F238E27FC236}">
                    <a16:creationId xmlns:a16="http://schemas.microsoft.com/office/drawing/2014/main" id="{DF97386E-AF5B-C34F-80C6-FAE5D6A08EF7}"/>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3" name="Oval 412">
                <a:extLst>
                  <a:ext uri="{FF2B5EF4-FFF2-40B4-BE49-F238E27FC236}">
                    <a16:creationId xmlns:a16="http://schemas.microsoft.com/office/drawing/2014/main" id="{DA1499D0-D5CD-B846-814A-F39FE0F73878}"/>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4" name="Oval 413">
                <a:extLst>
                  <a:ext uri="{FF2B5EF4-FFF2-40B4-BE49-F238E27FC236}">
                    <a16:creationId xmlns:a16="http://schemas.microsoft.com/office/drawing/2014/main" id="{4A435D67-C487-3E43-B5B0-16018E16CF0D}"/>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5" name="Oval 414">
                <a:extLst>
                  <a:ext uri="{FF2B5EF4-FFF2-40B4-BE49-F238E27FC236}">
                    <a16:creationId xmlns:a16="http://schemas.microsoft.com/office/drawing/2014/main" id="{F7CB6302-C344-2044-BCE7-0306E80C653E}"/>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6" name="Oval 415">
                <a:extLst>
                  <a:ext uri="{FF2B5EF4-FFF2-40B4-BE49-F238E27FC236}">
                    <a16:creationId xmlns:a16="http://schemas.microsoft.com/office/drawing/2014/main" id="{B58B8340-7176-5241-A137-0A15DF42DCFF}"/>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7" name="Oval 416">
                <a:extLst>
                  <a:ext uri="{FF2B5EF4-FFF2-40B4-BE49-F238E27FC236}">
                    <a16:creationId xmlns:a16="http://schemas.microsoft.com/office/drawing/2014/main" id="{C41C0F45-16B2-134F-8AF4-443E0B1DBD31}"/>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2" name="Group 341">
              <a:extLst>
                <a:ext uri="{FF2B5EF4-FFF2-40B4-BE49-F238E27FC236}">
                  <a16:creationId xmlns:a16="http://schemas.microsoft.com/office/drawing/2014/main" id="{69793811-D83B-9B4F-AC42-A8FEAC65A287}"/>
                </a:ext>
              </a:extLst>
            </p:cNvPr>
            <p:cNvGrpSpPr/>
            <p:nvPr/>
          </p:nvGrpSpPr>
          <p:grpSpPr>
            <a:xfrm>
              <a:off x="7792274" y="3737431"/>
              <a:ext cx="2990863" cy="278298"/>
              <a:chOff x="1802296" y="2663685"/>
              <a:chExt cx="5910463" cy="549965"/>
            </a:xfrm>
            <a:solidFill>
              <a:schemeClr val="accent1">
                <a:lumMod val="40000"/>
                <a:lumOff val="60000"/>
              </a:schemeClr>
            </a:solidFill>
          </p:grpSpPr>
          <p:sp>
            <p:nvSpPr>
              <p:cNvPr id="398" name="Oval 397">
                <a:extLst>
                  <a:ext uri="{FF2B5EF4-FFF2-40B4-BE49-F238E27FC236}">
                    <a16:creationId xmlns:a16="http://schemas.microsoft.com/office/drawing/2014/main" id="{B2687A4A-9D0E-A84E-836D-9404198C8811}"/>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9" name="Oval 398">
                <a:extLst>
                  <a:ext uri="{FF2B5EF4-FFF2-40B4-BE49-F238E27FC236}">
                    <a16:creationId xmlns:a16="http://schemas.microsoft.com/office/drawing/2014/main" id="{0585AEDD-848E-D544-8973-5220503802FB}"/>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0" name="Oval 399">
                <a:extLst>
                  <a:ext uri="{FF2B5EF4-FFF2-40B4-BE49-F238E27FC236}">
                    <a16:creationId xmlns:a16="http://schemas.microsoft.com/office/drawing/2014/main" id="{915F3C24-A24C-314A-9150-802642E2135D}"/>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1" name="Oval 400">
                <a:extLst>
                  <a:ext uri="{FF2B5EF4-FFF2-40B4-BE49-F238E27FC236}">
                    <a16:creationId xmlns:a16="http://schemas.microsoft.com/office/drawing/2014/main" id="{16915DC0-2F42-E54D-9434-8FED5F60BD33}"/>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2" name="Oval 401">
                <a:extLst>
                  <a:ext uri="{FF2B5EF4-FFF2-40B4-BE49-F238E27FC236}">
                    <a16:creationId xmlns:a16="http://schemas.microsoft.com/office/drawing/2014/main" id="{29751F1E-ABF9-4C46-A7CE-1A8256476D6D}"/>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3" name="Oval 402">
                <a:extLst>
                  <a:ext uri="{FF2B5EF4-FFF2-40B4-BE49-F238E27FC236}">
                    <a16:creationId xmlns:a16="http://schemas.microsoft.com/office/drawing/2014/main" id="{B172450D-FC10-CA42-B1A6-16253F4F68EB}"/>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4" name="Oval 403">
                <a:extLst>
                  <a:ext uri="{FF2B5EF4-FFF2-40B4-BE49-F238E27FC236}">
                    <a16:creationId xmlns:a16="http://schemas.microsoft.com/office/drawing/2014/main" id="{3FACCB9A-2393-0749-BA05-7D990804F91D}"/>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5" name="Oval 404">
                <a:extLst>
                  <a:ext uri="{FF2B5EF4-FFF2-40B4-BE49-F238E27FC236}">
                    <a16:creationId xmlns:a16="http://schemas.microsoft.com/office/drawing/2014/main" id="{2A8919A7-82E9-884C-887D-AE884A84750D}"/>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6" name="Oval 405">
                <a:extLst>
                  <a:ext uri="{FF2B5EF4-FFF2-40B4-BE49-F238E27FC236}">
                    <a16:creationId xmlns:a16="http://schemas.microsoft.com/office/drawing/2014/main" id="{77BA97AD-5171-7949-90C4-8E6C69963B8F}"/>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7" name="Oval 406">
                <a:extLst>
                  <a:ext uri="{FF2B5EF4-FFF2-40B4-BE49-F238E27FC236}">
                    <a16:creationId xmlns:a16="http://schemas.microsoft.com/office/drawing/2014/main" id="{EA670B4E-D7CE-A944-8A22-E4A6181FF601}"/>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3" name="Group 342">
              <a:extLst>
                <a:ext uri="{FF2B5EF4-FFF2-40B4-BE49-F238E27FC236}">
                  <a16:creationId xmlns:a16="http://schemas.microsoft.com/office/drawing/2014/main" id="{C9546341-13DB-9443-9D0C-5AAC6BB33E25}"/>
                </a:ext>
              </a:extLst>
            </p:cNvPr>
            <p:cNvGrpSpPr/>
            <p:nvPr/>
          </p:nvGrpSpPr>
          <p:grpSpPr>
            <a:xfrm>
              <a:off x="7792274" y="4044451"/>
              <a:ext cx="2990863" cy="278298"/>
              <a:chOff x="1802296" y="2663685"/>
              <a:chExt cx="5910463" cy="549965"/>
            </a:xfrm>
            <a:solidFill>
              <a:schemeClr val="accent1">
                <a:lumMod val="40000"/>
                <a:lumOff val="60000"/>
              </a:schemeClr>
            </a:solidFill>
          </p:grpSpPr>
          <p:sp>
            <p:nvSpPr>
              <p:cNvPr id="388" name="Oval 387">
                <a:extLst>
                  <a:ext uri="{FF2B5EF4-FFF2-40B4-BE49-F238E27FC236}">
                    <a16:creationId xmlns:a16="http://schemas.microsoft.com/office/drawing/2014/main" id="{E050E925-6E6B-DB48-9B89-2B4E9CD96477}"/>
                  </a:ext>
                </a:extLst>
              </p:cNvPr>
              <p:cNvSpPr/>
              <p:nvPr/>
            </p:nvSpPr>
            <p:spPr>
              <a:xfrm>
                <a:off x="1802296"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9" name="Oval 388">
                <a:extLst>
                  <a:ext uri="{FF2B5EF4-FFF2-40B4-BE49-F238E27FC236}">
                    <a16:creationId xmlns:a16="http://schemas.microsoft.com/office/drawing/2014/main" id="{C1F77B6D-C4F8-724A-8CE3-F7B0F5FCF8BF}"/>
                  </a:ext>
                </a:extLst>
              </p:cNvPr>
              <p:cNvSpPr/>
              <p:nvPr/>
            </p:nvSpPr>
            <p:spPr>
              <a:xfrm>
                <a:off x="2398644"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0" name="Oval 389">
                <a:extLst>
                  <a:ext uri="{FF2B5EF4-FFF2-40B4-BE49-F238E27FC236}">
                    <a16:creationId xmlns:a16="http://schemas.microsoft.com/office/drawing/2014/main" id="{49F32FD6-F08A-B140-92BF-4831734B50DA}"/>
                  </a:ext>
                </a:extLst>
              </p:cNvPr>
              <p:cNvSpPr/>
              <p:nvPr/>
            </p:nvSpPr>
            <p:spPr>
              <a:xfrm>
                <a:off x="2994992" y="2663687"/>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1" name="Oval 390">
                <a:extLst>
                  <a:ext uri="{FF2B5EF4-FFF2-40B4-BE49-F238E27FC236}">
                    <a16:creationId xmlns:a16="http://schemas.microsoft.com/office/drawing/2014/main" id="{81CF67EA-988E-EB40-8675-BE0BD2A3F267}"/>
                  </a:ext>
                </a:extLst>
              </p:cNvPr>
              <p:cNvSpPr/>
              <p:nvPr/>
            </p:nvSpPr>
            <p:spPr>
              <a:xfrm>
                <a:off x="3591340" y="2663686"/>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2" name="Oval 391">
                <a:extLst>
                  <a:ext uri="{FF2B5EF4-FFF2-40B4-BE49-F238E27FC236}">
                    <a16:creationId xmlns:a16="http://schemas.microsoft.com/office/drawing/2014/main" id="{249A33F6-139E-DF4E-A8AB-738F3118B7E2}"/>
                  </a:ext>
                </a:extLst>
              </p:cNvPr>
              <p:cNvSpPr/>
              <p:nvPr/>
            </p:nvSpPr>
            <p:spPr>
              <a:xfrm>
                <a:off x="41876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3" name="Oval 392">
                <a:extLst>
                  <a:ext uri="{FF2B5EF4-FFF2-40B4-BE49-F238E27FC236}">
                    <a16:creationId xmlns:a16="http://schemas.microsoft.com/office/drawing/2014/main" id="{CB98686F-13EC-164F-9C4F-41E1C7BA45BB}"/>
                  </a:ext>
                </a:extLst>
              </p:cNvPr>
              <p:cNvSpPr/>
              <p:nvPr/>
            </p:nvSpPr>
            <p:spPr>
              <a:xfrm>
                <a:off x="4784036"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4" name="Oval 393">
                <a:extLst>
                  <a:ext uri="{FF2B5EF4-FFF2-40B4-BE49-F238E27FC236}">
                    <a16:creationId xmlns:a16="http://schemas.microsoft.com/office/drawing/2014/main" id="{B9D09696-47AA-CF44-A580-6059E19590FC}"/>
                  </a:ext>
                </a:extLst>
              </p:cNvPr>
              <p:cNvSpPr/>
              <p:nvPr/>
            </p:nvSpPr>
            <p:spPr>
              <a:xfrm>
                <a:off x="5380388"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5" name="Oval 394">
                <a:extLst>
                  <a:ext uri="{FF2B5EF4-FFF2-40B4-BE49-F238E27FC236}">
                    <a16:creationId xmlns:a16="http://schemas.microsoft.com/office/drawing/2014/main" id="{6A4EA494-71D0-9143-9A8B-544D690097CB}"/>
                  </a:ext>
                </a:extLst>
              </p:cNvPr>
              <p:cNvSpPr/>
              <p:nvPr/>
            </p:nvSpPr>
            <p:spPr>
              <a:xfrm>
                <a:off x="5976732"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6" name="Oval 395">
                <a:extLst>
                  <a:ext uri="{FF2B5EF4-FFF2-40B4-BE49-F238E27FC236}">
                    <a16:creationId xmlns:a16="http://schemas.microsoft.com/office/drawing/2014/main" id="{11C8AB22-AB3F-1745-A366-4E5A071BC942}"/>
                  </a:ext>
                </a:extLst>
              </p:cNvPr>
              <p:cNvSpPr/>
              <p:nvPr/>
            </p:nvSpPr>
            <p:spPr>
              <a:xfrm>
                <a:off x="6573076" y="2663685"/>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7" name="Oval 396">
                <a:extLst>
                  <a:ext uri="{FF2B5EF4-FFF2-40B4-BE49-F238E27FC236}">
                    <a16:creationId xmlns:a16="http://schemas.microsoft.com/office/drawing/2014/main" id="{C0C3DCA5-F4C5-D443-81F1-9F63361FF11D}"/>
                  </a:ext>
                </a:extLst>
              </p:cNvPr>
              <p:cNvSpPr/>
              <p:nvPr/>
            </p:nvSpPr>
            <p:spPr>
              <a:xfrm>
                <a:off x="7169420" y="2670311"/>
                <a:ext cx="543339" cy="543339"/>
              </a:xfrm>
              <a:prstGeom prst="ellipse">
                <a:avLst/>
              </a:prstGeom>
              <a:grpFill/>
              <a:ln>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4" name="Group 343">
              <a:extLst>
                <a:ext uri="{FF2B5EF4-FFF2-40B4-BE49-F238E27FC236}">
                  <a16:creationId xmlns:a16="http://schemas.microsoft.com/office/drawing/2014/main" id="{34776F30-24A9-7E44-BFD2-8777DA0C54EE}"/>
                </a:ext>
              </a:extLst>
            </p:cNvPr>
            <p:cNvGrpSpPr/>
            <p:nvPr/>
          </p:nvGrpSpPr>
          <p:grpSpPr>
            <a:xfrm>
              <a:off x="7792274" y="4351471"/>
              <a:ext cx="2990863" cy="278298"/>
              <a:chOff x="1802296" y="2663685"/>
              <a:chExt cx="5910463" cy="549965"/>
            </a:xfrm>
            <a:solidFill>
              <a:schemeClr val="accent3">
                <a:lumMod val="75000"/>
              </a:schemeClr>
            </a:solidFill>
          </p:grpSpPr>
          <p:sp>
            <p:nvSpPr>
              <p:cNvPr id="378" name="Oval 377">
                <a:extLst>
                  <a:ext uri="{FF2B5EF4-FFF2-40B4-BE49-F238E27FC236}">
                    <a16:creationId xmlns:a16="http://schemas.microsoft.com/office/drawing/2014/main" id="{571F86D0-EEDE-FE46-8F97-E27F40DB7639}"/>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9" name="Oval 378">
                <a:extLst>
                  <a:ext uri="{FF2B5EF4-FFF2-40B4-BE49-F238E27FC236}">
                    <a16:creationId xmlns:a16="http://schemas.microsoft.com/office/drawing/2014/main" id="{252AB89B-5168-B94B-9B46-FB1BCA013EC6}"/>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0" name="Oval 379">
                <a:extLst>
                  <a:ext uri="{FF2B5EF4-FFF2-40B4-BE49-F238E27FC236}">
                    <a16:creationId xmlns:a16="http://schemas.microsoft.com/office/drawing/2014/main" id="{83944234-B44D-3C4E-8549-57CAA36B1EC4}"/>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1" name="Oval 380">
                <a:extLst>
                  <a:ext uri="{FF2B5EF4-FFF2-40B4-BE49-F238E27FC236}">
                    <a16:creationId xmlns:a16="http://schemas.microsoft.com/office/drawing/2014/main" id="{D95469BD-A41C-194B-9B25-EC2C96DCC202}"/>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2" name="Oval 381">
                <a:extLst>
                  <a:ext uri="{FF2B5EF4-FFF2-40B4-BE49-F238E27FC236}">
                    <a16:creationId xmlns:a16="http://schemas.microsoft.com/office/drawing/2014/main" id="{BEA0817F-7172-BF47-A2E2-D02CC6DA1136}"/>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3" name="Oval 382">
                <a:extLst>
                  <a:ext uri="{FF2B5EF4-FFF2-40B4-BE49-F238E27FC236}">
                    <a16:creationId xmlns:a16="http://schemas.microsoft.com/office/drawing/2014/main" id="{388EF79C-405E-BC40-A871-101BA1D3E321}"/>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4" name="Oval 383">
                <a:extLst>
                  <a:ext uri="{FF2B5EF4-FFF2-40B4-BE49-F238E27FC236}">
                    <a16:creationId xmlns:a16="http://schemas.microsoft.com/office/drawing/2014/main" id="{4B56EF04-CDFF-AB4C-BD6B-9D5F1980ACC0}"/>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5" name="Oval 384">
                <a:extLst>
                  <a:ext uri="{FF2B5EF4-FFF2-40B4-BE49-F238E27FC236}">
                    <a16:creationId xmlns:a16="http://schemas.microsoft.com/office/drawing/2014/main" id="{DE8C679C-FC46-834B-8204-F379158F77FF}"/>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6" name="Oval 385">
                <a:extLst>
                  <a:ext uri="{FF2B5EF4-FFF2-40B4-BE49-F238E27FC236}">
                    <a16:creationId xmlns:a16="http://schemas.microsoft.com/office/drawing/2014/main" id="{2913A97A-CCB8-0246-AE3E-97248D16A336}"/>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7" name="Oval 386">
                <a:extLst>
                  <a:ext uri="{FF2B5EF4-FFF2-40B4-BE49-F238E27FC236}">
                    <a16:creationId xmlns:a16="http://schemas.microsoft.com/office/drawing/2014/main" id="{FC6C0B41-EFC4-244B-A194-CC0328D51142}"/>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5" name="Group 344">
              <a:extLst>
                <a:ext uri="{FF2B5EF4-FFF2-40B4-BE49-F238E27FC236}">
                  <a16:creationId xmlns:a16="http://schemas.microsoft.com/office/drawing/2014/main" id="{43DADC96-1317-9449-93FA-0212A8DF843D}"/>
                </a:ext>
              </a:extLst>
            </p:cNvPr>
            <p:cNvGrpSpPr/>
            <p:nvPr/>
          </p:nvGrpSpPr>
          <p:grpSpPr>
            <a:xfrm>
              <a:off x="7792274" y="4658491"/>
              <a:ext cx="2990863" cy="278298"/>
              <a:chOff x="1802296" y="2663685"/>
              <a:chExt cx="5910463" cy="549965"/>
            </a:xfrm>
            <a:solidFill>
              <a:schemeClr val="accent3">
                <a:lumMod val="75000"/>
              </a:schemeClr>
            </a:solidFill>
          </p:grpSpPr>
          <p:sp>
            <p:nvSpPr>
              <p:cNvPr id="368" name="Oval 367">
                <a:extLst>
                  <a:ext uri="{FF2B5EF4-FFF2-40B4-BE49-F238E27FC236}">
                    <a16:creationId xmlns:a16="http://schemas.microsoft.com/office/drawing/2014/main" id="{EA6939BE-DCC3-194C-B2E3-186E444CD0AB}"/>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Oval 368">
                <a:extLst>
                  <a:ext uri="{FF2B5EF4-FFF2-40B4-BE49-F238E27FC236}">
                    <a16:creationId xmlns:a16="http://schemas.microsoft.com/office/drawing/2014/main" id="{0D076A34-9ADB-C749-85AE-2044A8D1E796}"/>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0" name="Oval 369">
                <a:extLst>
                  <a:ext uri="{FF2B5EF4-FFF2-40B4-BE49-F238E27FC236}">
                    <a16:creationId xmlns:a16="http://schemas.microsoft.com/office/drawing/2014/main" id="{2E656B05-7C50-8447-BC74-B7F098B2B0BB}"/>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1" name="Oval 370">
                <a:extLst>
                  <a:ext uri="{FF2B5EF4-FFF2-40B4-BE49-F238E27FC236}">
                    <a16:creationId xmlns:a16="http://schemas.microsoft.com/office/drawing/2014/main" id="{98BFDBD5-E770-2843-B9FA-441D0DD33409}"/>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2" name="Oval 371">
                <a:extLst>
                  <a:ext uri="{FF2B5EF4-FFF2-40B4-BE49-F238E27FC236}">
                    <a16:creationId xmlns:a16="http://schemas.microsoft.com/office/drawing/2014/main" id="{E0E50035-ACA1-A94F-82E4-0EBB8B88FD80}"/>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3" name="Oval 372">
                <a:extLst>
                  <a:ext uri="{FF2B5EF4-FFF2-40B4-BE49-F238E27FC236}">
                    <a16:creationId xmlns:a16="http://schemas.microsoft.com/office/drawing/2014/main" id="{F4928F68-D6F0-0B4A-895C-57B71E8FFB90}"/>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4" name="Oval 373">
                <a:extLst>
                  <a:ext uri="{FF2B5EF4-FFF2-40B4-BE49-F238E27FC236}">
                    <a16:creationId xmlns:a16="http://schemas.microsoft.com/office/drawing/2014/main" id="{6E14F37A-E2A1-884A-A357-3285BDFECE3B}"/>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5" name="Oval 374">
                <a:extLst>
                  <a:ext uri="{FF2B5EF4-FFF2-40B4-BE49-F238E27FC236}">
                    <a16:creationId xmlns:a16="http://schemas.microsoft.com/office/drawing/2014/main" id="{96882953-A682-9346-9EC1-7C1AB30E1FF5}"/>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6" name="Oval 375">
                <a:extLst>
                  <a:ext uri="{FF2B5EF4-FFF2-40B4-BE49-F238E27FC236}">
                    <a16:creationId xmlns:a16="http://schemas.microsoft.com/office/drawing/2014/main" id="{928C7137-6DB4-7A4E-92EF-E49A77B62702}"/>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7" name="Oval 376">
                <a:extLst>
                  <a:ext uri="{FF2B5EF4-FFF2-40B4-BE49-F238E27FC236}">
                    <a16:creationId xmlns:a16="http://schemas.microsoft.com/office/drawing/2014/main" id="{4F5FAAE8-32C4-A94F-AD98-462E926F1B61}"/>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6" name="Group 345">
              <a:extLst>
                <a:ext uri="{FF2B5EF4-FFF2-40B4-BE49-F238E27FC236}">
                  <a16:creationId xmlns:a16="http://schemas.microsoft.com/office/drawing/2014/main" id="{7FD09002-8BD5-C641-AA34-D090BEC0EA54}"/>
                </a:ext>
              </a:extLst>
            </p:cNvPr>
            <p:cNvGrpSpPr/>
            <p:nvPr/>
          </p:nvGrpSpPr>
          <p:grpSpPr>
            <a:xfrm>
              <a:off x="7792274" y="4965511"/>
              <a:ext cx="2990863" cy="278298"/>
              <a:chOff x="1802296" y="2663685"/>
              <a:chExt cx="5910463" cy="549965"/>
            </a:xfrm>
            <a:solidFill>
              <a:schemeClr val="accent3">
                <a:lumMod val="75000"/>
              </a:schemeClr>
            </a:solidFill>
          </p:grpSpPr>
          <p:sp>
            <p:nvSpPr>
              <p:cNvPr id="358" name="Oval 357">
                <a:extLst>
                  <a:ext uri="{FF2B5EF4-FFF2-40B4-BE49-F238E27FC236}">
                    <a16:creationId xmlns:a16="http://schemas.microsoft.com/office/drawing/2014/main" id="{A7A0A159-7075-1749-99FE-74152021AC89}"/>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9" name="Oval 358">
                <a:extLst>
                  <a:ext uri="{FF2B5EF4-FFF2-40B4-BE49-F238E27FC236}">
                    <a16:creationId xmlns:a16="http://schemas.microsoft.com/office/drawing/2014/main" id="{62614B10-F89C-7A42-9377-971B500C527D}"/>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0" name="Oval 359">
                <a:extLst>
                  <a:ext uri="{FF2B5EF4-FFF2-40B4-BE49-F238E27FC236}">
                    <a16:creationId xmlns:a16="http://schemas.microsoft.com/office/drawing/2014/main" id="{571676EB-49AA-9841-AAB2-601E38B7F94E}"/>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A683E9E1-FEA8-864B-BEB8-25D7DCFD5FE7}"/>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2" name="Oval 361">
                <a:extLst>
                  <a:ext uri="{FF2B5EF4-FFF2-40B4-BE49-F238E27FC236}">
                    <a16:creationId xmlns:a16="http://schemas.microsoft.com/office/drawing/2014/main" id="{22A5C405-2FC4-3043-B694-0013741E0B4D}"/>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3" name="Oval 362">
                <a:extLst>
                  <a:ext uri="{FF2B5EF4-FFF2-40B4-BE49-F238E27FC236}">
                    <a16:creationId xmlns:a16="http://schemas.microsoft.com/office/drawing/2014/main" id="{43FBC6B8-AF4C-4149-A0B0-583D6039B691}"/>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4" name="Oval 363">
                <a:extLst>
                  <a:ext uri="{FF2B5EF4-FFF2-40B4-BE49-F238E27FC236}">
                    <a16:creationId xmlns:a16="http://schemas.microsoft.com/office/drawing/2014/main" id="{EC7BBFCE-C187-1E45-B871-29750FFFDCA5}"/>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5" name="Oval 364">
                <a:extLst>
                  <a:ext uri="{FF2B5EF4-FFF2-40B4-BE49-F238E27FC236}">
                    <a16:creationId xmlns:a16="http://schemas.microsoft.com/office/drawing/2014/main" id="{CC77EC87-C8EF-764A-87E2-DFBBAEBB1D21}"/>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6" name="Oval 365">
                <a:extLst>
                  <a:ext uri="{FF2B5EF4-FFF2-40B4-BE49-F238E27FC236}">
                    <a16:creationId xmlns:a16="http://schemas.microsoft.com/office/drawing/2014/main" id="{32331F8D-558B-A14F-85EF-BB6AD0C4D786}"/>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7" name="Oval 366">
                <a:extLst>
                  <a:ext uri="{FF2B5EF4-FFF2-40B4-BE49-F238E27FC236}">
                    <a16:creationId xmlns:a16="http://schemas.microsoft.com/office/drawing/2014/main" id="{20972890-8F48-8A49-9027-DB81E5FFA0B6}"/>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47" name="Group 346">
              <a:extLst>
                <a:ext uri="{FF2B5EF4-FFF2-40B4-BE49-F238E27FC236}">
                  <a16:creationId xmlns:a16="http://schemas.microsoft.com/office/drawing/2014/main" id="{A8BE2D16-76D9-A24A-9B46-9B3AE45FA0F7}"/>
                </a:ext>
              </a:extLst>
            </p:cNvPr>
            <p:cNvGrpSpPr/>
            <p:nvPr/>
          </p:nvGrpSpPr>
          <p:grpSpPr>
            <a:xfrm>
              <a:off x="7792274" y="5272529"/>
              <a:ext cx="2990863" cy="278298"/>
              <a:chOff x="1802296" y="2663685"/>
              <a:chExt cx="5910463" cy="549965"/>
            </a:xfrm>
            <a:solidFill>
              <a:schemeClr val="accent3">
                <a:lumMod val="75000"/>
              </a:schemeClr>
            </a:solidFill>
          </p:grpSpPr>
          <p:sp>
            <p:nvSpPr>
              <p:cNvPr id="348" name="Oval 347">
                <a:extLst>
                  <a:ext uri="{FF2B5EF4-FFF2-40B4-BE49-F238E27FC236}">
                    <a16:creationId xmlns:a16="http://schemas.microsoft.com/office/drawing/2014/main" id="{14471C80-1CDB-AB45-9BA4-A3EDC1AF764C}"/>
                  </a:ext>
                </a:extLst>
              </p:cNvPr>
              <p:cNvSpPr/>
              <p:nvPr/>
            </p:nvSpPr>
            <p:spPr>
              <a:xfrm>
                <a:off x="1802296"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FAFA31F9-6978-5349-9CC1-B910B67B4FF0}"/>
                  </a:ext>
                </a:extLst>
              </p:cNvPr>
              <p:cNvSpPr/>
              <p:nvPr/>
            </p:nvSpPr>
            <p:spPr>
              <a:xfrm>
                <a:off x="2398644"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Oval 349">
                <a:extLst>
                  <a:ext uri="{FF2B5EF4-FFF2-40B4-BE49-F238E27FC236}">
                    <a16:creationId xmlns:a16="http://schemas.microsoft.com/office/drawing/2014/main" id="{5FA3AA8B-238A-3B4A-A978-D4187419D46D}"/>
                  </a:ext>
                </a:extLst>
              </p:cNvPr>
              <p:cNvSpPr/>
              <p:nvPr/>
            </p:nvSpPr>
            <p:spPr>
              <a:xfrm>
                <a:off x="2994992" y="2663687"/>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Oval 350">
                <a:extLst>
                  <a:ext uri="{FF2B5EF4-FFF2-40B4-BE49-F238E27FC236}">
                    <a16:creationId xmlns:a16="http://schemas.microsoft.com/office/drawing/2014/main" id="{7CA2908F-ED12-1A4F-B9B5-343EAFB83333}"/>
                  </a:ext>
                </a:extLst>
              </p:cNvPr>
              <p:cNvSpPr/>
              <p:nvPr/>
            </p:nvSpPr>
            <p:spPr>
              <a:xfrm>
                <a:off x="3591340" y="2663686"/>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2" name="Oval 351">
                <a:extLst>
                  <a:ext uri="{FF2B5EF4-FFF2-40B4-BE49-F238E27FC236}">
                    <a16:creationId xmlns:a16="http://schemas.microsoft.com/office/drawing/2014/main" id="{ED5DACAB-3E5B-8048-9C6E-558726017A9E}"/>
                  </a:ext>
                </a:extLst>
              </p:cNvPr>
              <p:cNvSpPr/>
              <p:nvPr/>
            </p:nvSpPr>
            <p:spPr>
              <a:xfrm>
                <a:off x="41876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3" name="Oval 352">
                <a:extLst>
                  <a:ext uri="{FF2B5EF4-FFF2-40B4-BE49-F238E27FC236}">
                    <a16:creationId xmlns:a16="http://schemas.microsoft.com/office/drawing/2014/main" id="{421DC6C5-EC7F-7840-9041-54DC2A71FFAC}"/>
                  </a:ext>
                </a:extLst>
              </p:cNvPr>
              <p:cNvSpPr/>
              <p:nvPr/>
            </p:nvSpPr>
            <p:spPr>
              <a:xfrm>
                <a:off x="4784036"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4" name="Oval 353">
                <a:extLst>
                  <a:ext uri="{FF2B5EF4-FFF2-40B4-BE49-F238E27FC236}">
                    <a16:creationId xmlns:a16="http://schemas.microsoft.com/office/drawing/2014/main" id="{E050834E-B433-204D-AFCC-034EFA710550}"/>
                  </a:ext>
                </a:extLst>
              </p:cNvPr>
              <p:cNvSpPr/>
              <p:nvPr/>
            </p:nvSpPr>
            <p:spPr>
              <a:xfrm>
                <a:off x="5380388"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5" name="Oval 354">
                <a:extLst>
                  <a:ext uri="{FF2B5EF4-FFF2-40B4-BE49-F238E27FC236}">
                    <a16:creationId xmlns:a16="http://schemas.microsoft.com/office/drawing/2014/main" id="{5DCD8348-F0AD-8F47-A36D-86125299FC1D}"/>
                  </a:ext>
                </a:extLst>
              </p:cNvPr>
              <p:cNvSpPr/>
              <p:nvPr/>
            </p:nvSpPr>
            <p:spPr>
              <a:xfrm>
                <a:off x="5976732"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D03260EF-F501-574C-AA28-CB7B53FA2A50}"/>
                  </a:ext>
                </a:extLst>
              </p:cNvPr>
              <p:cNvSpPr/>
              <p:nvPr/>
            </p:nvSpPr>
            <p:spPr>
              <a:xfrm>
                <a:off x="6573076" y="2663685"/>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Oval 356">
                <a:extLst>
                  <a:ext uri="{FF2B5EF4-FFF2-40B4-BE49-F238E27FC236}">
                    <a16:creationId xmlns:a16="http://schemas.microsoft.com/office/drawing/2014/main" id="{2D4A0A9E-2CAF-854B-B5FA-223A9F0A900D}"/>
                  </a:ext>
                </a:extLst>
              </p:cNvPr>
              <p:cNvSpPr/>
              <p:nvPr/>
            </p:nvSpPr>
            <p:spPr>
              <a:xfrm>
                <a:off x="7169420" y="2670311"/>
                <a:ext cx="543339" cy="543339"/>
              </a:xfrm>
              <a:prstGeom prst="ellipse">
                <a:avLst/>
              </a:prstGeom>
              <a:grpFill/>
              <a:ln>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Tree>
    <p:extLst>
      <p:ext uri="{BB962C8B-B14F-4D97-AF65-F5344CB8AC3E}">
        <p14:creationId xmlns:p14="http://schemas.microsoft.com/office/powerpoint/2010/main" val="31217397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7D926F1-4330-4F46-9913-08B1B86516BB}"/>
              </a:ext>
            </a:extLst>
          </p:cNvPr>
          <p:cNvSpPr>
            <a:spLocks noGrp="1"/>
          </p:cNvSpPr>
          <p:nvPr>
            <p:ph type="title"/>
          </p:nvPr>
        </p:nvSpPr>
        <p:spPr>
          <a:xfrm>
            <a:off x="761999" y="1163595"/>
            <a:ext cx="6029325" cy="2855956"/>
          </a:xfrm>
        </p:spPr>
        <p:txBody>
          <a:bodyPr vert="horz" lIns="91440" tIns="45720" rIns="91440" bIns="45720" rtlCol="0" anchor="b" anchorCtr="0">
            <a:normAutofit fontScale="90000"/>
          </a:bodyPr>
          <a:lstStyle/>
          <a:p>
            <a:r>
              <a:rPr lang="en-US" sz="6600" dirty="0"/>
              <a:t>Is it helpful for a plant to have many fungal partners?</a:t>
            </a:r>
          </a:p>
        </p:txBody>
      </p:sp>
      <p:sp>
        <p:nvSpPr>
          <p:cNvPr id="3" name="Text Placeholder 2">
            <a:extLst>
              <a:ext uri="{FF2B5EF4-FFF2-40B4-BE49-F238E27FC236}">
                <a16:creationId xmlns:a16="http://schemas.microsoft.com/office/drawing/2014/main" id="{C554BA84-DA05-964C-887F-799FDD2398E7}"/>
              </a:ext>
            </a:extLst>
          </p:cNvPr>
          <p:cNvSpPr>
            <a:spLocks noGrp="1"/>
          </p:cNvSpPr>
          <p:nvPr>
            <p:ph type="body" idx="1"/>
          </p:nvPr>
        </p:nvSpPr>
        <p:spPr>
          <a:xfrm>
            <a:off x="762000" y="4200525"/>
            <a:ext cx="6029324" cy="1595437"/>
          </a:xfrm>
        </p:spPr>
        <p:txBody>
          <a:bodyPr vert="horz" lIns="91440" tIns="45720" rIns="91440" bIns="45720" rtlCol="0">
            <a:normAutofit/>
          </a:bodyPr>
          <a:lstStyle/>
          <a:p>
            <a:r>
              <a:rPr lang="en-US" dirty="0">
                <a:solidFill>
                  <a:schemeClr val="tx1"/>
                </a:solidFill>
              </a:rPr>
              <a:t>Examining “portfolio effects” in ectomycorrhizal seedlings</a:t>
            </a:r>
          </a:p>
        </p:txBody>
      </p:sp>
      <p:pic>
        <p:nvPicPr>
          <p:cNvPr id="5" name="Picture 4" descr="A picture containing grass, outdoor, fungus, plant&#10;&#10;Description automatically generated">
            <a:extLst>
              <a:ext uri="{FF2B5EF4-FFF2-40B4-BE49-F238E27FC236}">
                <a16:creationId xmlns:a16="http://schemas.microsoft.com/office/drawing/2014/main" id="{9D3E8392-231C-0D4C-A991-D1826C72F8A1}"/>
              </a:ext>
            </a:extLst>
          </p:cNvPr>
          <p:cNvPicPr>
            <a:picLocks noChangeAspect="1"/>
          </p:cNvPicPr>
          <p:nvPr/>
        </p:nvPicPr>
        <p:blipFill rotWithShape="1">
          <a:blip r:embed="rId3"/>
          <a:srcRect l="377" r="11279"/>
          <a:stretch/>
        </p:blipFill>
        <p:spPr>
          <a:xfrm>
            <a:off x="7648048" y="-1"/>
            <a:ext cx="4543953" cy="6858002"/>
          </a:xfrm>
          <a:custGeom>
            <a:avLst/>
            <a:gdLst/>
            <a:ahLst/>
            <a:cxnLst/>
            <a:rect l="l" t="t" r="r" b="b"/>
            <a:pathLst>
              <a:path w="4543953" h="6858002">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332842" y="2836172"/>
                </a:moveTo>
                <a:lnTo>
                  <a:pt x="332842" y="2836173"/>
                </a:lnTo>
                <a:cubicBezTo>
                  <a:pt x="336914" y="2839983"/>
                  <a:pt x="340200" y="2844317"/>
                  <a:pt x="341533" y="2848794"/>
                </a:cubicBezTo>
                <a:cubicBezTo>
                  <a:pt x="348200" y="2870416"/>
                  <a:pt x="356392" y="2892181"/>
                  <a:pt x="361441" y="2914328"/>
                </a:cubicBezTo>
                <a:lnTo>
                  <a:pt x="366072" y="2947863"/>
                </a:lnTo>
                <a:lnTo>
                  <a:pt x="362488" y="2982148"/>
                </a:lnTo>
                <a:cubicBezTo>
                  <a:pt x="354392" y="3014153"/>
                  <a:pt x="350582" y="3045777"/>
                  <a:pt x="350796" y="3077401"/>
                </a:cubicBezTo>
                <a:lnTo>
                  <a:pt x="350796" y="3077402"/>
                </a:ln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0733" y="3680164"/>
                </a:lnTo>
                <a:lnTo>
                  <a:pt x="404781" y="3734838"/>
                </a:lnTo>
                <a:lnTo>
                  <a:pt x="404399" y="3754652"/>
                </a:lnTo>
                <a:cubicBezTo>
                  <a:pt x="398399" y="3767130"/>
                  <a:pt x="396447" y="3778655"/>
                  <a:pt x="398042" y="3789776"/>
                </a:cubicBezTo>
                <a:lnTo>
                  <a:pt x="398042" y="3789776"/>
                </a:ln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lnTo>
                  <a:pt x="386040" y="3962160"/>
                </a:lnTo>
                <a:cubicBezTo>
                  <a:pt x="383778" y="3988593"/>
                  <a:pt x="389446" y="4015835"/>
                  <a:pt x="401733" y="4043840"/>
                </a:cubicBezTo>
                <a:lnTo>
                  <a:pt x="416855" y="4103826"/>
                </a:lnTo>
                <a:lnTo>
                  <a:pt x="414887" y="4134256"/>
                </a:lnTo>
                <a:cubicBezTo>
                  <a:pt x="413045" y="4144498"/>
                  <a:pt x="409973" y="4154857"/>
                  <a:pt x="405543" y="4165383"/>
                </a:cubicBezTo>
                <a:cubicBezTo>
                  <a:pt x="402114" y="4173480"/>
                  <a:pt x="401543" y="4182767"/>
                  <a:pt x="401638" y="4192387"/>
                </a:cubicBezTo>
                <a:lnTo>
                  <a:pt x="401638" y="4192388"/>
                </a:lnTo>
                <a:lnTo>
                  <a:pt x="401638" y="4192388"/>
                </a:lnTo>
                <a:lnTo>
                  <a:pt x="401733" y="4221391"/>
                </a:lnTo>
                <a:lnTo>
                  <a:pt x="396017" y="4253014"/>
                </a:lnTo>
                <a:cubicBezTo>
                  <a:pt x="383824" y="4277401"/>
                  <a:pt x="368204" y="4300070"/>
                  <a:pt x="356201" y="4324645"/>
                </a:cubicBezTo>
                <a:cubicBezTo>
                  <a:pt x="350487" y="4336457"/>
                  <a:pt x="347439" y="4350554"/>
                  <a:pt x="347247" y="4363890"/>
                </a:cubicBezTo>
                <a:lnTo>
                  <a:pt x="347247" y="4363891"/>
                </a:ln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395828" y="4846490"/>
                  <a:pt x="384397" y="4866958"/>
                  <a:pt x="382691" y="4889275"/>
                </a:cubicBezTo>
                <a:lnTo>
                  <a:pt x="382691" y="4889275"/>
                </a:lnTo>
                <a:lnTo>
                  <a:pt x="382691" y="4889276"/>
                </a:lnTo>
                <a:cubicBezTo>
                  <a:pt x="382122" y="4896714"/>
                  <a:pt x="382634" y="4904358"/>
                  <a:pt x="384396" y="4912169"/>
                </a:cubicBezTo>
                <a:lnTo>
                  <a:pt x="385799" y="4933805"/>
                </a:lnTo>
                <a:lnTo>
                  <a:pt x="381039" y="4952673"/>
                </a:lnTo>
                <a:cubicBezTo>
                  <a:pt x="376253" y="4964604"/>
                  <a:pt x="368680" y="4975511"/>
                  <a:pt x="360964" y="4987037"/>
                </a:cubicBezTo>
                <a:cubicBezTo>
                  <a:pt x="349725" y="5003801"/>
                  <a:pt x="335627" y="5022852"/>
                  <a:pt x="334485" y="5041521"/>
                </a:cubicBezTo>
                <a:cubicBezTo>
                  <a:pt x="332628" y="5073241"/>
                  <a:pt x="310088" y="5101639"/>
                  <a:pt x="308337" y="5133224"/>
                </a:cubicBezTo>
                <a:lnTo>
                  <a:pt x="308337" y="5133225"/>
                </a:lnTo>
                <a:lnTo>
                  <a:pt x="308337" y="5133225"/>
                </a:lnTo>
                <a:lnTo>
                  <a:pt x="315052" y="5166114"/>
                </a:lnTo>
                <a:lnTo>
                  <a:pt x="314362" y="5172090"/>
                </a:lnTo>
                <a:cubicBezTo>
                  <a:pt x="313481" y="5174400"/>
                  <a:pt x="312290" y="5176876"/>
                  <a:pt x="311814" y="5179067"/>
                </a:cubicBezTo>
                <a:lnTo>
                  <a:pt x="311814" y="5179068"/>
                </a:lnTo>
                <a:lnTo>
                  <a:pt x="311814" y="5179068"/>
                </a:lnTo>
                <a:cubicBezTo>
                  <a:pt x="304574" y="5214122"/>
                  <a:pt x="311624" y="5247079"/>
                  <a:pt x="335437" y="5272797"/>
                </a:cubicBezTo>
                <a:cubicBezTo>
                  <a:pt x="350964" y="5289657"/>
                  <a:pt x="359489" y="5307422"/>
                  <a:pt x="362870" y="5326163"/>
                </a:cubicBez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5103" y="5507668"/>
                </a:lnTo>
                <a:cubicBezTo>
                  <a:pt x="335056" y="5516503"/>
                  <a:pt x="337532" y="5524837"/>
                  <a:pt x="345723" y="5531694"/>
                </a:cubicBez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cubicBezTo>
                  <a:pt x="164171" y="5900323"/>
                  <a:pt x="156361" y="5918042"/>
                  <a:pt x="154075" y="5935949"/>
                </a:cubicBezTo>
                <a:lnTo>
                  <a:pt x="154075" y="5935950"/>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62457" y="6361540"/>
                </a:lnTo>
                <a:lnTo>
                  <a:pt x="162684" y="6365557"/>
                </a:lnTo>
                <a:lnTo>
                  <a:pt x="163946" y="6387910"/>
                </a:lnTo>
                <a:lnTo>
                  <a:pt x="166047" y="6392243"/>
                </a:lnTo>
                <a:lnTo>
                  <a:pt x="173364" y="6407333"/>
                </a:lnTo>
                <a:lnTo>
                  <a:pt x="173364" y="6407332"/>
                </a:lnTo>
                <a:lnTo>
                  <a:pt x="166047" y="6392243"/>
                </a:lnTo>
                <a:lnTo>
                  <a:pt x="163946" y="6387910"/>
                </a:lnTo>
                <a:lnTo>
                  <a:pt x="162684" y="6365557"/>
                </a:lnTo>
                <a:lnTo>
                  <a:pt x="162457" y="6361540"/>
                </a:lnTo>
                <a:lnTo>
                  <a:pt x="179794" y="6228757"/>
                </a:lnTo>
                <a:cubicBezTo>
                  <a:pt x="184556" y="6200945"/>
                  <a:pt x="196176" y="6175798"/>
                  <a:pt x="218465" y="6155603"/>
                </a:cubicBezTo>
                <a:cubicBezTo>
                  <a:pt x="229325" y="6145793"/>
                  <a:pt x="234135" y="6139745"/>
                  <a:pt x="234064" y="6133315"/>
                </a:cubicBezTo>
                <a:lnTo>
                  <a:pt x="234064" y="6133315"/>
                </a:ln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60957" y="5909351"/>
                </a:lnTo>
                <a:cubicBezTo>
                  <a:pt x="164171" y="5900611"/>
                  <a:pt x="168076" y="5892038"/>
                  <a:pt x="171981" y="5883752"/>
                </a:cubicBez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lnTo>
                  <a:pt x="355869" y="5547578"/>
                </a:lnTo>
                <a:cubicBezTo>
                  <a:pt x="355964" y="5542649"/>
                  <a:pt x="352773" y="5537600"/>
                  <a:pt x="345723" y="5531693"/>
                </a:cubicBezTo>
                <a:cubicBezTo>
                  <a:pt x="341628" y="5528265"/>
                  <a:pt x="338961" y="5524467"/>
                  <a:pt x="337324" y="5520422"/>
                </a:cubicBez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4317" y="5355014"/>
                </a:lnTo>
                <a:cubicBezTo>
                  <a:pt x="366264" y="5325412"/>
                  <a:pt x="358727" y="5298086"/>
                  <a:pt x="335437" y="5272796"/>
                </a:cubicBezTo>
                <a:cubicBezTo>
                  <a:pt x="323531" y="5259937"/>
                  <a:pt x="315815" y="5245269"/>
                  <a:pt x="311981" y="5229433"/>
                </a:cubicBezTo>
                <a:lnTo>
                  <a:pt x="311814" y="5179068"/>
                </a:lnTo>
                <a:lnTo>
                  <a:pt x="314362" y="5172091"/>
                </a:lnTo>
                <a:cubicBezTo>
                  <a:pt x="315243" y="5169781"/>
                  <a:pt x="315814" y="5167638"/>
                  <a:pt x="315052" y="5166114"/>
                </a:cubicBezTo>
                <a:lnTo>
                  <a:pt x="315052" y="5166114"/>
                </a:lnTo>
                <a:lnTo>
                  <a:pt x="315052" y="5166113"/>
                </a:lnTo>
                <a:lnTo>
                  <a:pt x="308337" y="5133225"/>
                </a:lnTo>
                <a:lnTo>
                  <a:pt x="315482" y="5102461"/>
                </a:lnTo>
                <a:cubicBezTo>
                  <a:pt x="322817" y="5082339"/>
                  <a:pt x="333247" y="5062669"/>
                  <a:pt x="334485" y="5041522"/>
                </a:cubicBezTo>
                <a:cubicBezTo>
                  <a:pt x="335627" y="5022853"/>
                  <a:pt x="349725" y="5003802"/>
                  <a:pt x="360964" y="4987038"/>
                </a:cubicBezTo>
                <a:cubicBezTo>
                  <a:pt x="372538" y="4969748"/>
                  <a:pt x="383790" y="4953853"/>
                  <a:pt x="385799" y="4933805"/>
                </a:cubicBezTo>
                <a:lnTo>
                  <a:pt x="385799" y="4933805"/>
                </a:lnTo>
                <a:lnTo>
                  <a:pt x="385799" y="4933805"/>
                </a:lnTo>
                <a:cubicBezTo>
                  <a:pt x="386468" y="4927122"/>
                  <a:pt x="386111" y="4919979"/>
                  <a:pt x="384396" y="4912168"/>
                </a:cubicBezTo>
                <a:lnTo>
                  <a:pt x="382691" y="4889275"/>
                </a:lnTo>
                <a:lnTo>
                  <a:pt x="387469" y="4867614"/>
                </a:lnTo>
                <a:cubicBezTo>
                  <a:pt x="392589" y="4853636"/>
                  <a:pt x="401352" y="4840633"/>
                  <a:pt x="412401" y="4828917"/>
                </a:cubicBezTo>
                <a:cubicBezTo>
                  <a:pt x="420784" y="4819964"/>
                  <a:pt x="425356" y="4810581"/>
                  <a:pt x="427237" y="4800484"/>
                </a:cubicBezTo>
                <a:lnTo>
                  <a:pt x="427237" y="4800483"/>
                </a:ln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lnTo>
                  <a:pt x="401733" y="4221391"/>
                </a:lnTo>
                <a:lnTo>
                  <a:pt x="401733" y="4221391"/>
                </a:lnTo>
                <a:lnTo>
                  <a:pt x="401638" y="4192388"/>
                </a:lnTo>
                <a:lnTo>
                  <a:pt x="405543" y="4165384"/>
                </a:lnTo>
                <a:cubicBezTo>
                  <a:pt x="414402" y="4144333"/>
                  <a:pt x="417831" y="4123948"/>
                  <a:pt x="416855" y="4103826"/>
                </a:cubicBez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20"/>
                </a:ln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8"/>
                </a:ln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3"/>
                </a:lnTo>
                <a:lnTo>
                  <a:pt x="366072" y="2947862"/>
                </a:lnTo>
                <a:cubicBezTo>
                  <a:pt x="364965" y="2913982"/>
                  <a:pt x="351534" y="2881226"/>
                  <a:pt x="341533" y="2848793"/>
                </a:cubicBez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16497" y="2426822"/>
                  <a:pt x="410353" y="2444777"/>
                  <a:pt x="409472" y="2463017"/>
                </a:cubicBezTo>
                <a:lnTo>
                  <a:pt x="409472" y="2463018"/>
                </a:lnTo>
                <a:lnTo>
                  <a:pt x="409472" y="2463018"/>
                </a:lnTo>
                <a:cubicBezTo>
                  <a:pt x="408591" y="2481259"/>
                  <a:pt x="412972" y="2499786"/>
                  <a:pt x="418115" y="2518265"/>
                </a:cubicBezTo>
                <a:lnTo>
                  <a:pt x="421759" y="2545007"/>
                </a:lnTo>
                <a:lnTo>
                  <a:pt x="417545" y="2571034"/>
                </a:lnTo>
                <a:cubicBezTo>
                  <a:pt x="405543" y="2612945"/>
                  <a:pt x="372966" y="2640950"/>
                  <a:pt x="344391" y="2668001"/>
                </a:cubicBezTo>
                <a:cubicBezTo>
                  <a:pt x="320006" y="2691054"/>
                  <a:pt x="306290" y="2716963"/>
                  <a:pt x="296001" y="2745348"/>
                </a:cubicBezTo>
                <a:lnTo>
                  <a:pt x="296001" y="2745352"/>
                </a:ln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lnTo>
                  <a:pt x="296001" y="2745352"/>
                </a:ln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cubicBezTo>
                  <a:pt x="415544" y="2509025"/>
                  <a:pt x="413163" y="2499773"/>
                  <a:pt x="411535" y="2490551"/>
                </a:cubicBezTo>
                <a:lnTo>
                  <a:pt x="409472" y="2463018"/>
                </a:lnTo>
                <a:lnTo>
                  <a:pt x="415303" y="2435913"/>
                </a:lnTo>
                <a:cubicBezTo>
                  <a:pt x="418938" y="2426977"/>
                  <a:pt x="424451" y="2418154"/>
                  <a:pt x="432404" y="2409486"/>
                </a:cubicBez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2926" y="1453958"/>
                </a:moveTo>
                <a:lnTo>
                  <a:pt x="798723" y="1459073"/>
                </a:lnTo>
                <a:lnTo>
                  <a:pt x="807941" y="1481572"/>
                </a:lnTo>
                <a:lnTo>
                  <a:pt x="798724" y="1459074"/>
                </a:lnTo>
                <a:lnTo>
                  <a:pt x="798723" y="1459073"/>
                </a:lnTo>
                <a:lnTo>
                  <a:pt x="798723" y="1459073"/>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69105" y="298169"/>
                </a:moveTo>
                <a:lnTo>
                  <a:pt x="783887" y="313533"/>
                </a:ln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lnTo>
                  <a:pt x="783887" y="313533"/>
                </a:lnTo>
                <a:lnTo>
                  <a:pt x="783887" y="313533"/>
                </a:ln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58551" y="228948"/>
                </a:lnTo>
                <a:lnTo>
                  <a:pt x="758551" y="228949"/>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4543953" y="2"/>
                </a:lnTo>
                <a:lnTo>
                  <a:pt x="4543953" y="6858002"/>
                </a:lnTo>
                <a:lnTo>
                  <a:pt x="284400" y="6858002"/>
                </a:lnTo>
                <a:lnTo>
                  <a:pt x="284400" y="6858001"/>
                </a:lnTo>
                <a:lnTo>
                  <a:pt x="284400" y="6858001"/>
                </a:lnTo>
                <a:lnTo>
                  <a:pt x="278237" y="6812064"/>
                </a:lnTo>
                <a:lnTo>
                  <a:pt x="283011" y="6776800"/>
                </a:lnTo>
                <a:cubicBezTo>
                  <a:pt x="286107" y="6765164"/>
                  <a:pt x="290857" y="6753698"/>
                  <a:pt x="297715" y="6742553"/>
                </a:cubicBezTo>
                <a:cubicBezTo>
                  <a:pt x="306003" y="6729219"/>
                  <a:pt x="311147" y="6716169"/>
                  <a:pt x="311551" y="6702977"/>
                </a:cubicBezTo>
                <a:lnTo>
                  <a:pt x="311551" y="6702976"/>
                </a:lnTo>
                <a:lnTo>
                  <a:pt x="311551" y="6702976"/>
                </a:lnTo>
                <a:cubicBezTo>
                  <a:pt x="311956" y="6689783"/>
                  <a:pt x="307622" y="6676448"/>
                  <a:pt x="296953" y="6662541"/>
                </a:cubicBezTo>
                <a:cubicBezTo>
                  <a:pt x="293286" y="6657825"/>
                  <a:pt x="290989" y="6651967"/>
                  <a:pt x="289870" y="6645552"/>
                </a:cubicBezTo>
                <a:lnTo>
                  <a:pt x="289858" y="6625225"/>
                </a:lnTo>
                <a:lnTo>
                  <a:pt x="306480" y="6588626"/>
                </a:lnTo>
                <a:cubicBezTo>
                  <a:pt x="312576" y="6582147"/>
                  <a:pt x="318672" y="6575479"/>
                  <a:pt x="328959" y="6564621"/>
                </a:cubicBezTo>
                <a:lnTo>
                  <a:pt x="328959" y="6564620"/>
                </a:lnTo>
                <a:lnTo>
                  <a:pt x="306480" y="6588625"/>
                </a:lnTo>
                <a:cubicBezTo>
                  <a:pt x="298003" y="6597578"/>
                  <a:pt x="291954" y="6611342"/>
                  <a:pt x="289858" y="6625224"/>
                </a:cubicBezTo>
                <a:lnTo>
                  <a:pt x="289858" y="6625225"/>
                </a:lnTo>
                <a:lnTo>
                  <a:pt x="289858" y="6625225"/>
                </a:lnTo>
                <a:cubicBezTo>
                  <a:pt x="287762" y="6639108"/>
                  <a:pt x="289619" y="6653111"/>
                  <a:pt x="296953" y="6662542"/>
                </a:cubicBezTo>
                <a:cubicBezTo>
                  <a:pt x="302288" y="6669496"/>
                  <a:pt x="306038" y="6676306"/>
                  <a:pt x="308405" y="6683027"/>
                </a:cubicBezTo>
                <a:lnTo>
                  <a:pt x="311551" y="6702976"/>
                </a:lnTo>
                <a:lnTo>
                  <a:pt x="297715" y="6742552"/>
                </a:lnTo>
                <a:cubicBezTo>
                  <a:pt x="283999" y="6764841"/>
                  <a:pt x="278713" y="6788417"/>
                  <a:pt x="278237" y="6812063"/>
                </a:cubicBezTo>
                <a:lnTo>
                  <a:pt x="278237" y="6812064"/>
                </a:lnTo>
                <a:lnTo>
                  <a:pt x="278237" y="6812064"/>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a:effectLst>
            <a:outerShdw blurRad="381000" dist="152400" dir="10800000" algn="r" rotWithShape="0">
              <a:prstClr val="black">
                <a:alpha val="10000"/>
              </a:prstClr>
            </a:outerShdw>
          </a:effectLst>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620000"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53467188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96281CE-98C9-F740-B8E8-487468141E6C}"/>
              </a:ext>
            </a:extLst>
          </p:cNvPr>
          <p:cNvSpPr>
            <a:spLocks noGrp="1"/>
          </p:cNvSpPr>
          <p:nvPr>
            <p:ph type="title"/>
          </p:nvPr>
        </p:nvSpPr>
        <p:spPr>
          <a:xfrm>
            <a:off x="762000" y="762000"/>
            <a:ext cx="3810001" cy="2025649"/>
          </a:xfrm>
        </p:spPr>
        <p:txBody>
          <a:bodyPr anchor="b">
            <a:normAutofit/>
          </a:bodyPr>
          <a:lstStyle/>
          <a:p>
            <a:r>
              <a:rPr lang="en-US" sz="3400"/>
              <a:t>Environmental variability is an important challenge for trees</a:t>
            </a:r>
          </a:p>
        </p:txBody>
      </p:sp>
      <p:pic>
        <p:nvPicPr>
          <p:cNvPr id="4" name="Content Placeholder 3" descr="Diagram&#10;&#10;Description automatically generated">
            <a:extLst>
              <a:ext uri="{FF2B5EF4-FFF2-40B4-BE49-F238E27FC236}">
                <a16:creationId xmlns:a16="http://schemas.microsoft.com/office/drawing/2014/main" id="{E7CCD566-B0F5-C140-8B72-9D8969ADD826}"/>
              </a:ext>
            </a:extLst>
          </p:cNvPr>
          <p:cNvPicPr>
            <a:picLocks noChangeAspect="1"/>
          </p:cNvPicPr>
          <p:nvPr/>
        </p:nvPicPr>
        <p:blipFill>
          <a:blip r:embed="rId2"/>
          <a:stretch>
            <a:fillRect/>
          </a:stretch>
        </p:blipFill>
        <p:spPr>
          <a:xfrm>
            <a:off x="5334000" y="830580"/>
            <a:ext cx="6096000" cy="5196838"/>
          </a:xfrm>
          <a:prstGeom prst="rect">
            <a:avLst/>
          </a:prstGeom>
        </p:spPr>
      </p:pic>
      <p:sp>
        <p:nvSpPr>
          <p:cNvPr id="8" name="Content Placeholder 7">
            <a:extLst>
              <a:ext uri="{FF2B5EF4-FFF2-40B4-BE49-F238E27FC236}">
                <a16:creationId xmlns:a16="http://schemas.microsoft.com/office/drawing/2014/main" id="{0734B2A0-E2E4-4CF7-A5B8-2E384B54DDFE}"/>
              </a:ext>
            </a:extLst>
          </p:cNvPr>
          <p:cNvSpPr>
            <a:spLocks noGrp="1"/>
          </p:cNvSpPr>
          <p:nvPr>
            <p:ph idx="1"/>
          </p:nvPr>
        </p:nvSpPr>
        <p:spPr>
          <a:xfrm>
            <a:off x="762001" y="3047999"/>
            <a:ext cx="3810000" cy="3048001"/>
          </a:xfrm>
        </p:spPr>
        <p:txBody>
          <a:bodyPr>
            <a:normAutofit/>
          </a:bodyPr>
          <a:lstStyle/>
          <a:p>
            <a:endParaRPr lang="en-US"/>
          </a:p>
        </p:txBody>
      </p:sp>
    </p:spTree>
    <p:extLst>
      <p:ext uri="{BB962C8B-B14F-4D97-AF65-F5344CB8AC3E}">
        <p14:creationId xmlns:p14="http://schemas.microsoft.com/office/powerpoint/2010/main" val="249008035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9B37791B-B040-4694-BFDC-8DD132D86E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E856A20-ECC4-D443-A694-CDAFD9CF44B9}"/>
              </a:ext>
            </a:extLst>
          </p:cNvPr>
          <p:cNvSpPr>
            <a:spLocks noGrp="1"/>
          </p:cNvSpPr>
          <p:nvPr>
            <p:ph type="title"/>
          </p:nvPr>
        </p:nvSpPr>
        <p:spPr>
          <a:xfrm>
            <a:off x="762000" y="1062039"/>
            <a:ext cx="2952750" cy="2817438"/>
          </a:xfrm>
        </p:spPr>
        <p:txBody>
          <a:bodyPr vert="horz" lIns="91440" tIns="45720" rIns="91440" bIns="45720" rtlCol="0" anchor="b" anchorCtr="0">
            <a:normAutofit/>
          </a:bodyPr>
          <a:lstStyle/>
          <a:p>
            <a:r>
              <a:rPr lang="en-US" sz="4600"/>
              <a:t>Do fungi provide different benefits?</a:t>
            </a:r>
          </a:p>
        </p:txBody>
      </p:sp>
      <p:pic>
        <p:nvPicPr>
          <p:cNvPr id="5" name="Content Placeholder 4" descr="Diagram&#10;&#10;Description automatically generated">
            <a:extLst>
              <a:ext uri="{FF2B5EF4-FFF2-40B4-BE49-F238E27FC236}">
                <a16:creationId xmlns:a16="http://schemas.microsoft.com/office/drawing/2014/main" id="{569A653B-6434-674D-8AF7-B860970BD39C}"/>
              </a:ext>
            </a:extLst>
          </p:cNvPr>
          <p:cNvPicPr>
            <a:picLocks noGrp="1" noChangeAspect="1"/>
          </p:cNvPicPr>
          <p:nvPr>
            <p:ph idx="1"/>
          </p:nvPr>
        </p:nvPicPr>
        <p:blipFill rotWithShape="1">
          <a:blip r:embed="rId3"/>
          <a:srcRect r="1055" b="-2"/>
          <a:stretch/>
        </p:blipFill>
        <p:spPr>
          <a:xfrm>
            <a:off x="4232496" y="10"/>
            <a:ext cx="7959505" cy="6857992"/>
          </a:xfrm>
          <a:custGeom>
            <a:avLst/>
            <a:gdLst/>
            <a:ahLst/>
            <a:cxnLst/>
            <a:rect l="l" t="t" r="r" b="b"/>
            <a:pathLst>
              <a:path w="7959505" h="6858002">
                <a:moveTo>
                  <a:pt x="311551" y="6702976"/>
                </a:moveTo>
                <a:lnTo>
                  <a:pt x="297715" y="6742552"/>
                </a:lnTo>
                <a:cubicBezTo>
                  <a:pt x="283999" y="6764841"/>
                  <a:pt x="278713" y="6788417"/>
                  <a:pt x="278237" y="6812063"/>
                </a:cubicBezTo>
                <a:lnTo>
                  <a:pt x="278237" y="6812064"/>
                </a:lnTo>
                <a:lnTo>
                  <a:pt x="283011" y="6776800"/>
                </a:lnTo>
                <a:cubicBezTo>
                  <a:pt x="286107" y="6765164"/>
                  <a:pt x="290857" y="6753698"/>
                  <a:pt x="297715" y="6742553"/>
                </a:cubicBezTo>
                <a:cubicBezTo>
                  <a:pt x="306003" y="6729219"/>
                  <a:pt x="311147" y="6716169"/>
                  <a:pt x="311551" y="6702977"/>
                </a:cubicBezTo>
                <a:close/>
                <a:moveTo>
                  <a:pt x="328959" y="6564620"/>
                </a:moveTo>
                <a:lnTo>
                  <a:pt x="306480" y="6588625"/>
                </a:lnTo>
                <a:cubicBezTo>
                  <a:pt x="298003" y="6597578"/>
                  <a:pt x="291954" y="6611342"/>
                  <a:pt x="289858" y="6625224"/>
                </a:cubicBezTo>
                <a:lnTo>
                  <a:pt x="289858" y="6625225"/>
                </a:lnTo>
                <a:lnTo>
                  <a:pt x="289870" y="6645552"/>
                </a:lnTo>
                <a:lnTo>
                  <a:pt x="296953" y="6662541"/>
                </a:lnTo>
                <a:lnTo>
                  <a:pt x="296953" y="6662542"/>
                </a:lnTo>
                <a:lnTo>
                  <a:pt x="308405" y="6683027"/>
                </a:lnTo>
                <a:cubicBezTo>
                  <a:pt x="306038" y="6676305"/>
                  <a:pt x="302287" y="6669495"/>
                  <a:pt x="296953" y="6662541"/>
                </a:cubicBezTo>
                <a:lnTo>
                  <a:pt x="289858" y="6625225"/>
                </a:lnTo>
                <a:lnTo>
                  <a:pt x="306480" y="6588626"/>
                </a:lnTo>
                <a:cubicBezTo>
                  <a:pt x="312576" y="6582147"/>
                  <a:pt x="318672" y="6575479"/>
                  <a:pt x="328959" y="6564621"/>
                </a:cubicBezTo>
                <a:close/>
                <a:moveTo>
                  <a:pt x="248638" y="6438981"/>
                </a:moveTo>
                <a:cubicBezTo>
                  <a:pt x="258140" y="6444077"/>
                  <a:pt x="265617" y="6451650"/>
                  <a:pt x="268569" y="6463841"/>
                </a:cubicBezTo>
                <a:lnTo>
                  <a:pt x="268572" y="6463849"/>
                </a:lnTo>
                <a:lnTo>
                  <a:pt x="279556" y="6508052"/>
                </a:lnTo>
                <a:lnTo>
                  <a:pt x="282367" y="6513012"/>
                </a:lnTo>
                <a:lnTo>
                  <a:pt x="284834" y="6521804"/>
                </a:lnTo>
                <a:lnTo>
                  <a:pt x="301172" y="6546195"/>
                </a:lnTo>
                <a:lnTo>
                  <a:pt x="301172" y="6546194"/>
                </a:lnTo>
                <a:lnTo>
                  <a:pt x="282367" y="6513012"/>
                </a:lnTo>
                <a:lnTo>
                  <a:pt x="268572" y="6463849"/>
                </a:lnTo>
                <a:lnTo>
                  <a:pt x="268569" y="6463840"/>
                </a:lnTo>
                <a:close/>
                <a:moveTo>
                  <a:pt x="166047" y="6392243"/>
                </a:moveTo>
                <a:lnTo>
                  <a:pt x="173364" y="6407333"/>
                </a:lnTo>
                <a:lnTo>
                  <a:pt x="173364" y="6407332"/>
                </a:lnTo>
                <a:close/>
                <a:moveTo>
                  <a:pt x="401733" y="4221391"/>
                </a:moveTo>
                <a:lnTo>
                  <a:pt x="396017" y="4253014"/>
                </a:lnTo>
                <a:cubicBezTo>
                  <a:pt x="383824" y="4277401"/>
                  <a:pt x="368204" y="4300070"/>
                  <a:pt x="356201" y="4324645"/>
                </a:cubicBezTo>
                <a:cubicBezTo>
                  <a:pt x="350487" y="4336457"/>
                  <a:pt x="347439" y="4350554"/>
                  <a:pt x="347247" y="4363890"/>
                </a:cubicBezTo>
                <a:lnTo>
                  <a:pt x="347247" y="4363891"/>
                </a:lnTo>
                <a:cubicBezTo>
                  <a:pt x="346295" y="4403326"/>
                  <a:pt x="346295" y="4442762"/>
                  <a:pt x="348009" y="4482005"/>
                </a:cubicBezTo>
                <a:cubicBezTo>
                  <a:pt x="350677" y="4546777"/>
                  <a:pt x="351249" y="4612501"/>
                  <a:pt x="408019" y="4659175"/>
                </a:cubicBezTo>
                <a:cubicBezTo>
                  <a:pt x="412591" y="4662987"/>
                  <a:pt x="415259" y="4671177"/>
                  <a:pt x="416021" y="4677656"/>
                </a:cubicBezTo>
                <a:cubicBezTo>
                  <a:pt x="419640" y="4707565"/>
                  <a:pt x="420022" y="4738236"/>
                  <a:pt x="425928" y="4767765"/>
                </a:cubicBezTo>
                <a:lnTo>
                  <a:pt x="427237" y="4800483"/>
                </a:lnTo>
                <a:lnTo>
                  <a:pt x="412401" y="4828916"/>
                </a:lnTo>
                <a:cubicBezTo>
                  <a:pt x="404114" y="4837703"/>
                  <a:pt x="397113" y="4847214"/>
                  <a:pt x="391971" y="4857317"/>
                </a:cubicBezTo>
                <a:lnTo>
                  <a:pt x="390221" y="4863342"/>
                </a:lnTo>
                <a:lnTo>
                  <a:pt x="387469" y="4867614"/>
                </a:lnTo>
                <a:lnTo>
                  <a:pt x="382691" y="4889275"/>
                </a:lnTo>
                <a:lnTo>
                  <a:pt x="382691" y="4889276"/>
                </a:lnTo>
                <a:cubicBezTo>
                  <a:pt x="382122" y="4896714"/>
                  <a:pt x="382634" y="4904358"/>
                  <a:pt x="384396" y="4912169"/>
                </a:cubicBezTo>
                <a:lnTo>
                  <a:pt x="385799" y="4933805"/>
                </a:lnTo>
                <a:lnTo>
                  <a:pt x="378247" y="4957453"/>
                </a:lnTo>
                <a:lnTo>
                  <a:pt x="360964" y="4987037"/>
                </a:lnTo>
                <a:cubicBezTo>
                  <a:pt x="349725" y="5003801"/>
                  <a:pt x="335627" y="5022852"/>
                  <a:pt x="334485" y="5041521"/>
                </a:cubicBezTo>
                <a:cubicBezTo>
                  <a:pt x="333556" y="5057381"/>
                  <a:pt x="327457" y="5072411"/>
                  <a:pt x="321371" y="5087423"/>
                </a:cubicBezTo>
                <a:lnTo>
                  <a:pt x="321364" y="5087450"/>
                </a:lnTo>
                <a:lnTo>
                  <a:pt x="315482" y="5102461"/>
                </a:lnTo>
                <a:lnTo>
                  <a:pt x="308338" y="5133220"/>
                </a:lnTo>
                <a:lnTo>
                  <a:pt x="308337" y="5133224"/>
                </a:lnTo>
                <a:lnTo>
                  <a:pt x="308337" y="5133225"/>
                </a:lnTo>
                <a:lnTo>
                  <a:pt x="315052" y="5166114"/>
                </a:lnTo>
                <a:lnTo>
                  <a:pt x="314362" y="5172090"/>
                </a:lnTo>
                <a:cubicBezTo>
                  <a:pt x="313481" y="5174400"/>
                  <a:pt x="312290" y="5176876"/>
                  <a:pt x="311814" y="5179067"/>
                </a:cubicBezTo>
                <a:lnTo>
                  <a:pt x="311814" y="5179068"/>
                </a:lnTo>
                <a:cubicBezTo>
                  <a:pt x="304574" y="5214122"/>
                  <a:pt x="311624" y="5247079"/>
                  <a:pt x="335437" y="5272797"/>
                </a:cubicBezTo>
                <a:lnTo>
                  <a:pt x="335441" y="5272804"/>
                </a:lnTo>
                <a:lnTo>
                  <a:pt x="356854" y="5308181"/>
                </a:lnTo>
                <a:lnTo>
                  <a:pt x="359935" y="5317389"/>
                </a:lnTo>
                <a:lnTo>
                  <a:pt x="364317" y="5355014"/>
                </a:lnTo>
                <a:lnTo>
                  <a:pt x="359440" y="5385384"/>
                </a:lnTo>
                <a:cubicBezTo>
                  <a:pt x="356201" y="5398721"/>
                  <a:pt x="353915" y="5412057"/>
                  <a:pt x="351249" y="5425582"/>
                </a:cubicBezTo>
                <a:cubicBezTo>
                  <a:pt x="347439" y="5443870"/>
                  <a:pt x="343437" y="5462351"/>
                  <a:pt x="339627" y="5480637"/>
                </a:cubicBezTo>
                <a:cubicBezTo>
                  <a:pt x="337722" y="5489497"/>
                  <a:pt x="335151" y="5498832"/>
                  <a:pt x="335103" y="5507667"/>
                </a:cubicBezTo>
                <a:lnTo>
                  <a:pt x="335103" y="5507668"/>
                </a:lnTo>
                <a:lnTo>
                  <a:pt x="337324" y="5520422"/>
                </a:lnTo>
                <a:lnTo>
                  <a:pt x="345722" y="5531692"/>
                </a:lnTo>
                <a:lnTo>
                  <a:pt x="345723" y="5531694"/>
                </a:lnTo>
                <a:lnTo>
                  <a:pt x="355869" y="5547578"/>
                </a:lnTo>
                <a:lnTo>
                  <a:pt x="346295" y="5562746"/>
                </a:lnTo>
                <a:cubicBezTo>
                  <a:pt x="303622" y="5600467"/>
                  <a:pt x="276951" y="5646189"/>
                  <a:pt x="275047" y="5704483"/>
                </a:cubicBezTo>
                <a:cubicBezTo>
                  <a:pt x="274665" y="5716485"/>
                  <a:pt x="271999" y="5728678"/>
                  <a:pt x="269141" y="5740488"/>
                </a:cubicBezTo>
                <a:cubicBezTo>
                  <a:pt x="267426" y="5747728"/>
                  <a:pt x="265520" y="5756493"/>
                  <a:pt x="260376" y="5760873"/>
                </a:cubicBezTo>
                <a:cubicBezTo>
                  <a:pt x="221133" y="5794974"/>
                  <a:pt x="193890" y="5837457"/>
                  <a:pt x="171981" y="5883751"/>
                </a:cubicBezTo>
                <a:lnTo>
                  <a:pt x="171979" y="5883756"/>
                </a:lnTo>
                <a:lnTo>
                  <a:pt x="160957" y="5909351"/>
                </a:lnTo>
                <a:lnTo>
                  <a:pt x="154076" y="5935946"/>
                </a:lnTo>
                <a:lnTo>
                  <a:pt x="154075" y="5935949"/>
                </a:lnTo>
                <a:lnTo>
                  <a:pt x="154075" y="5935950"/>
                </a:lnTo>
                <a:cubicBezTo>
                  <a:pt x="151789" y="5954618"/>
                  <a:pt x="155599" y="5974241"/>
                  <a:pt x="157695" y="5993292"/>
                </a:cubicBezTo>
                <a:cubicBezTo>
                  <a:pt x="158837" y="6004532"/>
                  <a:pt x="158647" y="6017486"/>
                  <a:pt x="164171" y="6026441"/>
                </a:cubicBezTo>
                <a:cubicBezTo>
                  <a:pt x="181508" y="6054826"/>
                  <a:pt x="200176" y="6082259"/>
                  <a:pt x="220371" y="6108739"/>
                </a:cubicBezTo>
                <a:lnTo>
                  <a:pt x="234064" y="6133315"/>
                </a:lnTo>
                <a:lnTo>
                  <a:pt x="230364" y="6143190"/>
                </a:lnTo>
                <a:cubicBezTo>
                  <a:pt x="227813" y="6146732"/>
                  <a:pt x="223895" y="6150697"/>
                  <a:pt x="218465" y="6155602"/>
                </a:cubicBezTo>
                <a:cubicBezTo>
                  <a:pt x="196176" y="6175797"/>
                  <a:pt x="184556" y="6200944"/>
                  <a:pt x="179794" y="6228756"/>
                </a:cubicBezTo>
                <a:cubicBezTo>
                  <a:pt x="172363" y="6272764"/>
                  <a:pt x="166077" y="6317151"/>
                  <a:pt x="162457" y="6361539"/>
                </a:cubicBezTo>
                <a:lnTo>
                  <a:pt x="162457" y="6361540"/>
                </a:lnTo>
                <a:lnTo>
                  <a:pt x="179794" y="6228757"/>
                </a:lnTo>
                <a:cubicBezTo>
                  <a:pt x="184556" y="6200945"/>
                  <a:pt x="196176" y="6175798"/>
                  <a:pt x="218465" y="6155603"/>
                </a:cubicBezTo>
                <a:cubicBezTo>
                  <a:pt x="229325" y="6145793"/>
                  <a:pt x="234135" y="6139745"/>
                  <a:pt x="234064" y="6133315"/>
                </a:cubicBezTo>
                <a:lnTo>
                  <a:pt x="234064" y="6133314"/>
                </a:lnTo>
                <a:cubicBezTo>
                  <a:pt x="233993" y="6126884"/>
                  <a:pt x="229039" y="6120074"/>
                  <a:pt x="220371" y="6108738"/>
                </a:cubicBezTo>
                <a:cubicBezTo>
                  <a:pt x="200176" y="6082258"/>
                  <a:pt x="181508" y="6054825"/>
                  <a:pt x="164171" y="6026440"/>
                </a:cubicBezTo>
                <a:cubicBezTo>
                  <a:pt x="158647" y="6017485"/>
                  <a:pt x="158837" y="6004531"/>
                  <a:pt x="157695" y="5993291"/>
                </a:cubicBezTo>
                <a:cubicBezTo>
                  <a:pt x="156647" y="5983766"/>
                  <a:pt x="155171" y="5974097"/>
                  <a:pt x="154242" y="5964477"/>
                </a:cubicBezTo>
                <a:lnTo>
                  <a:pt x="154075" y="5935950"/>
                </a:lnTo>
                <a:lnTo>
                  <a:pt x="154076" y="5935946"/>
                </a:lnTo>
                <a:lnTo>
                  <a:pt x="171979" y="5883756"/>
                </a:lnTo>
                <a:lnTo>
                  <a:pt x="171981" y="5883752"/>
                </a:lnTo>
                <a:cubicBezTo>
                  <a:pt x="193890" y="5837458"/>
                  <a:pt x="221133" y="5794975"/>
                  <a:pt x="260376" y="5760874"/>
                </a:cubicBezTo>
                <a:cubicBezTo>
                  <a:pt x="265520" y="5756494"/>
                  <a:pt x="267426" y="5747729"/>
                  <a:pt x="269141" y="5740489"/>
                </a:cubicBezTo>
                <a:cubicBezTo>
                  <a:pt x="271999" y="5728679"/>
                  <a:pt x="274665" y="5716486"/>
                  <a:pt x="275047" y="5704484"/>
                </a:cubicBezTo>
                <a:cubicBezTo>
                  <a:pt x="276951" y="5646190"/>
                  <a:pt x="303622" y="5600468"/>
                  <a:pt x="346295" y="5562747"/>
                </a:cubicBezTo>
                <a:cubicBezTo>
                  <a:pt x="352392" y="5557318"/>
                  <a:pt x="355774" y="5552508"/>
                  <a:pt x="355869" y="5547579"/>
                </a:cubicBezTo>
                <a:lnTo>
                  <a:pt x="355869" y="5547578"/>
                </a:lnTo>
                <a:cubicBezTo>
                  <a:pt x="355964" y="5542649"/>
                  <a:pt x="352773" y="5537600"/>
                  <a:pt x="345723" y="5531693"/>
                </a:cubicBezTo>
                <a:lnTo>
                  <a:pt x="345722" y="5531692"/>
                </a:lnTo>
                <a:lnTo>
                  <a:pt x="335103" y="5507668"/>
                </a:lnTo>
                <a:lnTo>
                  <a:pt x="339627" y="5480638"/>
                </a:lnTo>
                <a:cubicBezTo>
                  <a:pt x="343437" y="5462352"/>
                  <a:pt x="347439" y="5443871"/>
                  <a:pt x="351249" y="5425583"/>
                </a:cubicBezTo>
                <a:cubicBezTo>
                  <a:pt x="353915" y="5412058"/>
                  <a:pt x="356201" y="5398722"/>
                  <a:pt x="359440" y="5385385"/>
                </a:cubicBezTo>
                <a:cubicBezTo>
                  <a:pt x="361965" y="5375003"/>
                  <a:pt x="363668" y="5364883"/>
                  <a:pt x="364317" y="5355015"/>
                </a:cubicBezTo>
                <a:lnTo>
                  <a:pt x="364317" y="5355014"/>
                </a:lnTo>
                <a:lnTo>
                  <a:pt x="362870" y="5326163"/>
                </a:lnTo>
                <a:lnTo>
                  <a:pt x="359935" y="5317389"/>
                </a:lnTo>
                <a:lnTo>
                  <a:pt x="359341" y="5312288"/>
                </a:lnTo>
                <a:lnTo>
                  <a:pt x="356854" y="5308181"/>
                </a:lnTo>
                <a:lnTo>
                  <a:pt x="353708" y="5298775"/>
                </a:lnTo>
                <a:lnTo>
                  <a:pt x="335441" y="5272804"/>
                </a:lnTo>
                <a:lnTo>
                  <a:pt x="335437" y="5272796"/>
                </a:lnTo>
                <a:cubicBezTo>
                  <a:pt x="323531" y="5259937"/>
                  <a:pt x="315815" y="5245269"/>
                  <a:pt x="311981" y="5229433"/>
                </a:cubicBezTo>
                <a:lnTo>
                  <a:pt x="311814" y="5179068"/>
                </a:lnTo>
                <a:lnTo>
                  <a:pt x="314362" y="5172091"/>
                </a:lnTo>
                <a:cubicBezTo>
                  <a:pt x="315243" y="5169781"/>
                  <a:pt x="315814" y="5167638"/>
                  <a:pt x="315052" y="5166114"/>
                </a:cubicBezTo>
                <a:lnTo>
                  <a:pt x="315052" y="5166113"/>
                </a:lnTo>
                <a:lnTo>
                  <a:pt x="308337" y="5133225"/>
                </a:lnTo>
                <a:lnTo>
                  <a:pt x="308338" y="5133220"/>
                </a:lnTo>
                <a:lnTo>
                  <a:pt x="321364" y="5087450"/>
                </a:lnTo>
                <a:lnTo>
                  <a:pt x="327270" y="5072376"/>
                </a:lnTo>
                <a:cubicBezTo>
                  <a:pt x="330949" y="5062300"/>
                  <a:pt x="333866" y="5052096"/>
                  <a:pt x="334485" y="5041522"/>
                </a:cubicBezTo>
                <a:cubicBezTo>
                  <a:pt x="335627" y="5022853"/>
                  <a:pt x="349725" y="5003802"/>
                  <a:pt x="360964" y="4987038"/>
                </a:cubicBezTo>
                <a:cubicBezTo>
                  <a:pt x="366751" y="4978393"/>
                  <a:pt x="372457" y="4970097"/>
                  <a:pt x="376968" y="4961456"/>
                </a:cubicBezTo>
                <a:lnTo>
                  <a:pt x="378247" y="4957453"/>
                </a:lnTo>
                <a:lnTo>
                  <a:pt x="381039" y="4952673"/>
                </a:lnTo>
                <a:lnTo>
                  <a:pt x="385799" y="4933805"/>
                </a:lnTo>
                <a:cubicBezTo>
                  <a:pt x="386468" y="4927122"/>
                  <a:pt x="386111" y="4919979"/>
                  <a:pt x="384396" y="4912168"/>
                </a:cubicBezTo>
                <a:lnTo>
                  <a:pt x="382691" y="4889275"/>
                </a:lnTo>
                <a:lnTo>
                  <a:pt x="390221" y="4863342"/>
                </a:lnTo>
                <a:lnTo>
                  <a:pt x="412401" y="4828917"/>
                </a:lnTo>
                <a:cubicBezTo>
                  <a:pt x="420784" y="4819964"/>
                  <a:pt x="425356" y="4810581"/>
                  <a:pt x="427237" y="4800484"/>
                </a:cubicBezTo>
                <a:lnTo>
                  <a:pt x="427237" y="4800483"/>
                </a:lnTo>
                <a:cubicBezTo>
                  <a:pt x="429119" y="4790386"/>
                  <a:pt x="428309" y="4779575"/>
                  <a:pt x="425928" y="4767764"/>
                </a:cubicBezTo>
                <a:cubicBezTo>
                  <a:pt x="420022" y="4738235"/>
                  <a:pt x="419640" y="4707564"/>
                  <a:pt x="416021" y="4677655"/>
                </a:cubicBezTo>
                <a:cubicBezTo>
                  <a:pt x="415259" y="4671176"/>
                  <a:pt x="412591" y="4662986"/>
                  <a:pt x="408019" y="4659174"/>
                </a:cubicBezTo>
                <a:cubicBezTo>
                  <a:pt x="351249" y="4612500"/>
                  <a:pt x="350677" y="4546776"/>
                  <a:pt x="348009" y="4482004"/>
                </a:cubicBezTo>
                <a:lnTo>
                  <a:pt x="347247" y="4363891"/>
                </a:lnTo>
                <a:lnTo>
                  <a:pt x="356201" y="4324646"/>
                </a:lnTo>
                <a:cubicBezTo>
                  <a:pt x="368204" y="4300071"/>
                  <a:pt x="383824" y="4277402"/>
                  <a:pt x="396017" y="4253015"/>
                </a:cubicBezTo>
                <a:cubicBezTo>
                  <a:pt x="400781" y="4243873"/>
                  <a:pt x="400971" y="4232061"/>
                  <a:pt x="401733" y="4221392"/>
                </a:cubicBezTo>
                <a:close/>
                <a:moveTo>
                  <a:pt x="405543" y="4165383"/>
                </a:moveTo>
                <a:cubicBezTo>
                  <a:pt x="402114" y="4173480"/>
                  <a:pt x="401543" y="4182767"/>
                  <a:pt x="401638" y="4192387"/>
                </a:cubicBezTo>
                <a:lnTo>
                  <a:pt x="401638" y="4192388"/>
                </a:lnTo>
                <a:lnTo>
                  <a:pt x="405543" y="4165384"/>
                </a:lnTo>
                <a:close/>
                <a:moveTo>
                  <a:pt x="332842" y="2836172"/>
                </a:moveTo>
                <a:lnTo>
                  <a:pt x="332842" y="2836173"/>
                </a:lnTo>
                <a:cubicBezTo>
                  <a:pt x="336914" y="2839983"/>
                  <a:pt x="340200" y="2844317"/>
                  <a:pt x="341533" y="2848794"/>
                </a:cubicBezTo>
                <a:lnTo>
                  <a:pt x="358165" y="2903546"/>
                </a:lnTo>
                <a:lnTo>
                  <a:pt x="366071" y="2947859"/>
                </a:lnTo>
                <a:lnTo>
                  <a:pt x="366072" y="2947863"/>
                </a:lnTo>
                <a:lnTo>
                  <a:pt x="362488" y="2982148"/>
                </a:lnTo>
                <a:cubicBezTo>
                  <a:pt x="354392" y="3014153"/>
                  <a:pt x="350582" y="3045777"/>
                  <a:pt x="350796" y="3077401"/>
                </a:cubicBezTo>
                <a:lnTo>
                  <a:pt x="350796" y="3077402"/>
                </a:lnTo>
                <a:cubicBezTo>
                  <a:pt x="351010" y="3109026"/>
                  <a:pt x="355249" y="3140650"/>
                  <a:pt x="363250" y="3172655"/>
                </a:cubicBezTo>
                <a:cubicBezTo>
                  <a:pt x="389159" y="3276481"/>
                  <a:pt x="416591" y="3380306"/>
                  <a:pt x="410877" y="3489468"/>
                </a:cubicBezTo>
                <a:cubicBezTo>
                  <a:pt x="409925" y="3507564"/>
                  <a:pt x="421546" y="3529091"/>
                  <a:pt x="432976" y="3544714"/>
                </a:cubicBezTo>
                <a:cubicBezTo>
                  <a:pt x="438406" y="3552191"/>
                  <a:pt x="442585" y="3557716"/>
                  <a:pt x="445520" y="3562321"/>
                </a:cubicBezTo>
                <a:lnTo>
                  <a:pt x="450598" y="3574408"/>
                </a:lnTo>
                <a:lnTo>
                  <a:pt x="448246" y="3587174"/>
                </a:lnTo>
                <a:cubicBezTo>
                  <a:pt x="446228" y="3592232"/>
                  <a:pt x="442978" y="3598435"/>
                  <a:pt x="438500" y="3606817"/>
                </a:cubicBezTo>
                <a:cubicBezTo>
                  <a:pt x="434118" y="3614819"/>
                  <a:pt x="431452" y="3624725"/>
                  <a:pt x="424974" y="3630632"/>
                </a:cubicBezTo>
                <a:cubicBezTo>
                  <a:pt x="408496" y="3645682"/>
                  <a:pt x="402257" y="3662494"/>
                  <a:pt x="400733" y="3680163"/>
                </a:cubicBezTo>
                <a:lnTo>
                  <a:pt x="400733" y="3680164"/>
                </a:lnTo>
                <a:lnTo>
                  <a:pt x="404781" y="3734838"/>
                </a:lnTo>
                <a:lnTo>
                  <a:pt x="404399" y="3754652"/>
                </a:lnTo>
                <a:cubicBezTo>
                  <a:pt x="398399" y="3767130"/>
                  <a:pt x="396447" y="3778655"/>
                  <a:pt x="398042" y="3789776"/>
                </a:cubicBezTo>
                <a:lnTo>
                  <a:pt x="398042" y="3789777"/>
                </a:lnTo>
                <a:cubicBezTo>
                  <a:pt x="399638" y="3800897"/>
                  <a:pt x="404781" y="3811614"/>
                  <a:pt x="412973" y="3822473"/>
                </a:cubicBezTo>
                <a:lnTo>
                  <a:pt x="427308" y="3852620"/>
                </a:lnTo>
                <a:lnTo>
                  <a:pt x="426528" y="3868764"/>
                </a:lnTo>
                <a:cubicBezTo>
                  <a:pt x="425070" y="3874229"/>
                  <a:pt x="422307" y="3879766"/>
                  <a:pt x="417925" y="3885338"/>
                </a:cubicBezTo>
                <a:cubicBezTo>
                  <a:pt x="398494" y="3910104"/>
                  <a:pt x="388302" y="3935727"/>
                  <a:pt x="386040" y="3962159"/>
                </a:cubicBezTo>
                <a:lnTo>
                  <a:pt x="386040" y="3962160"/>
                </a:lnTo>
                <a:cubicBezTo>
                  <a:pt x="383778" y="3988593"/>
                  <a:pt x="389446" y="4015835"/>
                  <a:pt x="401733" y="4043840"/>
                </a:cubicBezTo>
                <a:lnTo>
                  <a:pt x="416855" y="4103826"/>
                </a:lnTo>
                <a:lnTo>
                  <a:pt x="405543" y="4165382"/>
                </a:lnTo>
                <a:lnTo>
                  <a:pt x="414887" y="4134256"/>
                </a:lnTo>
                <a:lnTo>
                  <a:pt x="416855" y="4103826"/>
                </a:lnTo>
                <a:lnTo>
                  <a:pt x="416855" y="4103825"/>
                </a:lnTo>
                <a:cubicBezTo>
                  <a:pt x="415879" y="4083702"/>
                  <a:pt x="410497" y="4063842"/>
                  <a:pt x="401733" y="4043839"/>
                </a:cubicBezTo>
                <a:cubicBezTo>
                  <a:pt x="395590" y="4029837"/>
                  <a:pt x="391101" y="4016025"/>
                  <a:pt x="388431" y="4002410"/>
                </a:cubicBezTo>
                <a:lnTo>
                  <a:pt x="386040" y="3962160"/>
                </a:lnTo>
                <a:lnTo>
                  <a:pt x="395544" y="3923125"/>
                </a:lnTo>
                <a:cubicBezTo>
                  <a:pt x="400804" y="3910319"/>
                  <a:pt x="408210" y="3897722"/>
                  <a:pt x="417925" y="3885339"/>
                </a:cubicBezTo>
                <a:cubicBezTo>
                  <a:pt x="426689" y="3874195"/>
                  <a:pt x="428975" y="3863193"/>
                  <a:pt x="427308" y="3852620"/>
                </a:cubicBezTo>
                <a:lnTo>
                  <a:pt x="427308" y="3852619"/>
                </a:lnTo>
                <a:cubicBezTo>
                  <a:pt x="425642" y="3842046"/>
                  <a:pt x="420022" y="3831902"/>
                  <a:pt x="412973" y="3822472"/>
                </a:cubicBezTo>
                <a:lnTo>
                  <a:pt x="398042" y="3789776"/>
                </a:lnTo>
                <a:lnTo>
                  <a:pt x="404399" y="3754653"/>
                </a:lnTo>
                <a:cubicBezTo>
                  <a:pt x="407067" y="3749126"/>
                  <a:pt x="405733" y="3741316"/>
                  <a:pt x="404781" y="3734838"/>
                </a:cubicBezTo>
                <a:lnTo>
                  <a:pt x="404781" y="3734837"/>
                </a:lnTo>
                <a:lnTo>
                  <a:pt x="400733" y="3680164"/>
                </a:lnTo>
                <a:lnTo>
                  <a:pt x="407246" y="3654416"/>
                </a:lnTo>
                <a:cubicBezTo>
                  <a:pt x="411056" y="3646123"/>
                  <a:pt x="416735" y="3638158"/>
                  <a:pt x="424974" y="3630633"/>
                </a:cubicBezTo>
                <a:cubicBezTo>
                  <a:pt x="431452" y="3624726"/>
                  <a:pt x="434118" y="3614820"/>
                  <a:pt x="438500" y="3606818"/>
                </a:cubicBezTo>
                <a:cubicBezTo>
                  <a:pt x="447455" y="3590054"/>
                  <a:pt x="451503" y="3582005"/>
                  <a:pt x="450598" y="3574409"/>
                </a:cubicBezTo>
                <a:lnTo>
                  <a:pt x="450598" y="3574408"/>
                </a:lnTo>
                <a:cubicBezTo>
                  <a:pt x="449693" y="3566811"/>
                  <a:pt x="443835" y="3559668"/>
                  <a:pt x="432976" y="3544713"/>
                </a:cubicBezTo>
                <a:cubicBezTo>
                  <a:pt x="421546" y="3529090"/>
                  <a:pt x="409925" y="3507563"/>
                  <a:pt x="410877" y="3489467"/>
                </a:cubicBezTo>
                <a:cubicBezTo>
                  <a:pt x="416591" y="3380305"/>
                  <a:pt x="389159" y="3276480"/>
                  <a:pt x="363250" y="3172654"/>
                </a:cubicBezTo>
                <a:lnTo>
                  <a:pt x="350796" y="3077402"/>
                </a:lnTo>
                <a:lnTo>
                  <a:pt x="362488" y="2982149"/>
                </a:lnTo>
                <a:cubicBezTo>
                  <a:pt x="365441" y="2970576"/>
                  <a:pt x="366442" y="2959157"/>
                  <a:pt x="366072" y="2947863"/>
                </a:cubicBezTo>
                <a:lnTo>
                  <a:pt x="366072" y="2947862"/>
                </a:lnTo>
                <a:lnTo>
                  <a:pt x="366071" y="2947859"/>
                </a:lnTo>
                <a:lnTo>
                  <a:pt x="361441" y="2914328"/>
                </a:lnTo>
                <a:lnTo>
                  <a:pt x="358165" y="2903546"/>
                </a:lnTo>
                <a:lnTo>
                  <a:pt x="357138" y="2897785"/>
                </a:lnTo>
                <a:cubicBezTo>
                  <a:pt x="352391" y="2881307"/>
                  <a:pt x="346533" y="2865010"/>
                  <a:pt x="341533" y="2848793"/>
                </a:cubicBezTo>
                <a:close/>
                <a:moveTo>
                  <a:pt x="296001" y="2745352"/>
                </a:moveTo>
                <a:lnTo>
                  <a:pt x="289670" y="2770758"/>
                </a:lnTo>
                <a:lnTo>
                  <a:pt x="290080" y="2778006"/>
                </a:lnTo>
                <a:lnTo>
                  <a:pt x="289301" y="2782305"/>
                </a:lnTo>
                <a:lnTo>
                  <a:pt x="290501" y="2785440"/>
                </a:lnTo>
                <a:lnTo>
                  <a:pt x="290929" y="2793023"/>
                </a:lnTo>
                <a:lnTo>
                  <a:pt x="300579" y="2811780"/>
                </a:lnTo>
                <a:lnTo>
                  <a:pt x="300582" y="2811787"/>
                </a:lnTo>
                <a:lnTo>
                  <a:pt x="300583" y="2811787"/>
                </a:lnTo>
                <a:lnTo>
                  <a:pt x="300579" y="2811780"/>
                </a:lnTo>
                <a:lnTo>
                  <a:pt x="290501" y="2785440"/>
                </a:lnTo>
                <a:lnTo>
                  <a:pt x="290080" y="2778006"/>
                </a:lnTo>
                <a:close/>
                <a:moveTo>
                  <a:pt x="413278" y="2445328"/>
                </a:moveTo>
                <a:lnTo>
                  <a:pt x="409472" y="2463017"/>
                </a:lnTo>
                <a:lnTo>
                  <a:pt x="409472" y="2463018"/>
                </a:lnTo>
                <a:lnTo>
                  <a:pt x="411535" y="2490551"/>
                </a:lnTo>
                <a:lnTo>
                  <a:pt x="418114" y="2518262"/>
                </a:lnTo>
                <a:lnTo>
                  <a:pt x="418115" y="2518265"/>
                </a:lnTo>
                <a:lnTo>
                  <a:pt x="421759" y="2545007"/>
                </a:lnTo>
                <a:lnTo>
                  <a:pt x="417545" y="2571034"/>
                </a:lnTo>
                <a:cubicBezTo>
                  <a:pt x="405543" y="2612945"/>
                  <a:pt x="372966" y="2640950"/>
                  <a:pt x="344391" y="2668001"/>
                </a:cubicBezTo>
                <a:cubicBezTo>
                  <a:pt x="320006" y="2691054"/>
                  <a:pt x="306290" y="2716963"/>
                  <a:pt x="296001" y="2745348"/>
                </a:cubicBezTo>
                <a:lnTo>
                  <a:pt x="296001" y="2745349"/>
                </a:lnTo>
                <a:cubicBezTo>
                  <a:pt x="306290" y="2716964"/>
                  <a:pt x="320006" y="2691055"/>
                  <a:pt x="344391" y="2668002"/>
                </a:cubicBezTo>
                <a:cubicBezTo>
                  <a:pt x="372966" y="2640951"/>
                  <a:pt x="405543" y="2612946"/>
                  <a:pt x="417545" y="2571035"/>
                </a:cubicBezTo>
                <a:cubicBezTo>
                  <a:pt x="420117" y="2561986"/>
                  <a:pt x="421593" y="2553556"/>
                  <a:pt x="421760" y="2545007"/>
                </a:cubicBezTo>
                <a:lnTo>
                  <a:pt x="421759" y="2545007"/>
                </a:lnTo>
                <a:lnTo>
                  <a:pt x="421760" y="2545006"/>
                </a:lnTo>
                <a:cubicBezTo>
                  <a:pt x="421926" y="2536457"/>
                  <a:pt x="420783" y="2527790"/>
                  <a:pt x="418115" y="2518264"/>
                </a:cubicBezTo>
                <a:lnTo>
                  <a:pt x="418114" y="2518262"/>
                </a:lnTo>
                <a:lnTo>
                  <a:pt x="409472" y="2463018"/>
                </a:lnTo>
                <a:close/>
                <a:moveTo>
                  <a:pt x="817328" y="1508458"/>
                </a:moveTo>
                <a:lnTo>
                  <a:pt x="845421" y="1596213"/>
                </a:lnTo>
                <a:cubicBezTo>
                  <a:pt x="847898" y="1604978"/>
                  <a:pt x="846373" y="1615836"/>
                  <a:pt x="843517" y="1624980"/>
                </a:cubicBezTo>
                <a:cubicBezTo>
                  <a:pt x="833801" y="1656223"/>
                  <a:pt x="809415" y="1676036"/>
                  <a:pt x="786935" y="1697753"/>
                </a:cubicBezTo>
                <a:cubicBezTo>
                  <a:pt x="777029" y="1707279"/>
                  <a:pt x="769981" y="1720423"/>
                  <a:pt x="764267" y="1733188"/>
                </a:cubicBezTo>
                <a:cubicBezTo>
                  <a:pt x="749595" y="1766335"/>
                  <a:pt x="736452" y="1800246"/>
                  <a:pt x="722546" y="1833775"/>
                </a:cubicBezTo>
                <a:cubicBezTo>
                  <a:pt x="721212" y="1837013"/>
                  <a:pt x="717783" y="1839679"/>
                  <a:pt x="714925" y="1842158"/>
                </a:cubicBezTo>
                <a:cubicBezTo>
                  <a:pt x="684824" y="1866922"/>
                  <a:pt x="654535" y="1891497"/>
                  <a:pt x="624434" y="1916454"/>
                </a:cubicBezTo>
                <a:cubicBezTo>
                  <a:pt x="618720" y="1921216"/>
                  <a:pt x="614528" y="1928076"/>
                  <a:pt x="609004" y="1933219"/>
                </a:cubicBezTo>
                <a:cubicBezTo>
                  <a:pt x="601384" y="1940459"/>
                  <a:pt x="594143" y="1949603"/>
                  <a:pt x="584999" y="1953413"/>
                </a:cubicBezTo>
                <a:cubicBezTo>
                  <a:pt x="556234" y="1965224"/>
                  <a:pt x="543850" y="1987894"/>
                  <a:pt x="538516" y="2016469"/>
                </a:cubicBezTo>
                <a:cubicBezTo>
                  <a:pt x="533563" y="2042570"/>
                  <a:pt x="529371" y="2068669"/>
                  <a:pt x="523657" y="2094578"/>
                </a:cubicBezTo>
                <a:cubicBezTo>
                  <a:pt x="516799" y="2126201"/>
                  <a:pt x="509369" y="2157636"/>
                  <a:pt x="500986" y="2188879"/>
                </a:cubicBezTo>
                <a:cubicBezTo>
                  <a:pt x="497366" y="2202404"/>
                  <a:pt x="493176" y="2216692"/>
                  <a:pt x="485746" y="2228314"/>
                </a:cubicBezTo>
                <a:cubicBezTo>
                  <a:pt x="465171" y="2260890"/>
                  <a:pt x="451265" y="2295753"/>
                  <a:pt x="456789" y="2334044"/>
                </a:cubicBezTo>
                <a:cubicBezTo>
                  <a:pt x="461171" y="2364715"/>
                  <a:pt x="449931" y="2390434"/>
                  <a:pt x="432404" y="2409485"/>
                </a:cubicBezTo>
                <a:cubicBezTo>
                  <a:pt x="424450" y="2418154"/>
                  <a:pt x="418938" y="2426977"/>
                  <a:pt x="415303" y="2435913"/>
                </a:cubicBezTo>
                <a:lnTo>
                  <a:pt x="432404" y="2409486"/>
                </a:lnTo>
                <a:cubicBezTo>
                  <a:pt x="449931" y="2390435"/>
                  <a:pt x="461171" y="2364716"/>
                  <a:pt x="456789" y="2334045"/>
                </a:cubicBezTo>
                <a:cubicBezTo>
                  <a:pt x="451265" y="2295754"/>
                  <a:pt x="465171" y="2260891"/>
                  <a:pt x="485746" y="2228315"/>
                </a:cubicBezTo>
                <a:cubicBezTo>
                  <a:pt x="493176" y="2216693"/>
                  <a:pt x="497366" y="2202405"/>
                  <a:pt x="500986" y="2188880"/>
                </a:cubicBezTo>
                <a:cubicBezTo>
                  <a:pt x="509369" y="2157637"/>
                  <a:pt x="516799" y="2126202"/>
                  <a:pt x="523657" y="2094579"/>
                </a:cubicBezTo>
                <a:cubicBezTo>
                  <a:pt x="529371" y="2068670"/>
                  <a:pt x="533563" y="2042571"/>
                  <a:pt x="538516" y="2016470"/>
                </a:cubicBezTo>
                <a:cubicBezTo>
                  <a:pt x="543850" y="1987895"/>
                  <a:pt x="556234" y="1965225"/>
                  <a:pt x="584999" y="1953414"/>
                </a:cubicBezTo>
                <a:cubicBezTo>
                  <a:pt x="594143" y="1949604"/>
                  <a:pt x="601384" y="1940460"/>
                  <a:pt x="609004" y="1933220"/>
                </a:cubicBezTo>
                <a:cubicBezTo>
                  <a:pt x="614528" y="1928077"/>
                  <a:pt x="618720" y="1921217"/>
                  <a:pt x="624434" y="1916455"/>
                </a:cubicBezTo>
                <a:cubicBezTo>
                  <a:pt x="654535" y="1891498"/>
                  <a:pt x="684824" y="1866923"/>
                  <a:pt x="714925" y="1842159"/>
                </a:cubicBezTo>
                <a:cubicBezTo>
                  <a:pt x="717783" y="1839680"/>
                  <a:pt x="721212" y="1837014"/>
                  <a:pt x="722546" y="1833776"/>
                </a:cubicBezTo>
                <a:cubicBezTo>
                  <a:pt x="736452" y="1800247"/>
                  <a:pt x="749596" y="1766336"/>
                  <a:pt x="764267" y="1733189"/>
                </a:cubicBezTo>
                <a:cubicBezTo>
                  <a:pt x="769981" y="1720424"/>
                  <a:pt x="777029" y="1707280"/>
                  <a:pt x="786936" y="1697754"/>
                </a:cubicBezTo>
                <a:cubicBezTo>
                  <a:pt x="809416" y="1676037"/>
                  <a:pt x="833801" y="1656224"/>
                  <a:pt x="843517" y="1624981"/>
                </a:cubicBezTo>
                <a:cubicBezTo>
                  <a:pt x="846374" y="1615837"/>
                  <a:pt x="847899" y="1604979"/>
                  <a:pt x="845422" y="1596214"/>
                </a:cubicBezTo>
                <a:close/>
                <a:moveTo>
                  <a:pt x="798723" y="1459073"/>
                </a:moveTo>
                <a:lnTo>
                  <a:pt x="807941" y="1481572"/>
                </a:lnTo>
                <a:lnTo>
                  <a:pt x="798724" y="1459074"/>
                </a:lnTo>
                <a:close/>
                <a:moveTo>
                  <a:pt x="779530" y="1268758"/>
                </a:moveTo>
                <a:lnTo>
                  <a:pt x="774363" y="1286069"/>
                </a:lnTo>
                <a:cubicBezTo>
                  <a:pt x="759789" y="1306930"/>
                  <a:pt x="753550" y="1328552"/>
                  <a:pt x="752025" y="1350627"/>
                </a:cubicBezTo>
                <a:lnTo>
                  <a:pt x="757620" y="1413840"/>
                </a:lnTo>
                <a:lnTo>
                  <a:pt x="752026" y="1350628"/>
                </a:lnTo>
                <a:cubicBezTo>
                  <a:pt x="753550" y="1328553"/>
                  <a:pt x="759790" y="1306930"/>
                  <a:pt x="774363" y="1286070"/>
                </a:cubicBezTo>
                <a:cubicBezTo>
                  <a:pt x="777506" y="1281689"/>
                  <a:pt x="779078" y="1275402"/>
                  <a:pt x="779530" y="1268758"/>
                </a:cubicBezTo>
                <a:close/>
                <a:moveTo>
                  <a:pt x="837801" y="773035"/>
                </a:moveTo>
                <a:lnTo>
                  <a:pt x="829801" y="854379"/>
                </a:lnTo>
                <a:cubicBezTo>
                  <a:pt x="827515" y="878956"/>
                  <a:pt x="826753" y="903722"/>
                  <a:pt x="798747" y="915343"/>
                </a:cubicBezTo>
                <a:cubicBezTo>
                  <a:pt x="794365" y="917059"/>
                  <a:pt x="791127" y="922773"/>
                  <a:pt x="788269" y="927155"/>
                </a:cubicBezTo>
                <a:cubicBezTo>
                  <a:pt x="744261" y="994785"/>
                  <a:pt x="745405" y="1030980"/>
                  <a:pt x="791889" y="1097087"/>
                </a:cubicBezTo>
                <a:cubicBezTo>
                  <a:pt x="796651" y="1103945"/>
                  <a:pt x="800081" y="1118613"/>
                  <a:pt x="796271" y="1123185"/>
                </a:cubicBezTo>
                <a:cubicBezTo>
                  <a:pt x="780459" y="1142617"/>
                  <a:pt x="773411" y="1162954"/>
                  <a:pt x="771553" y="1184029"/>
                </a:cubicBezTo>
                <a:cubicBezTo>
                  <a:pt x="773411" y="1162954"/>
                  <a:pt x="780460" y="1142618"/>
                  <a:pt x="796272" y="1123186"/>
                </a:cubicBezTo>
                <a:cubicBezTo>
                  <a:pt x="800082" y="1118614"/>
                  <a:pt x="796652" y="1103946"/>
                  <a:pt x="791890" y="1097088"/>
                </a:cubicBezTo>
                <a:cubicBezTo>
                  <a:pt x="745406" y="1030981"/>
                  <a:pt x="744262" y="994786"/>
                  <a:pt x="788270" y="927156"/>
                </a:cubicBezTo>
                <a:cubicBezTo>
                  <a:pt x="791128" y="922774"/>
                  <a:pt x="794366" y="917060"/>
                  <a:pt x="798748" y="915344"/>
                </a:cubicBezTo>
                <a:cubicBezTo>
                  <a:pt x="826753" y="903723"/>
                  <a:pt x="827515" y="878957"/>
                  <a:pt x="829801" y="854380"/>
                </a:cubicBezTo>
                <a:cubicBezTo>
                  <a:pt x="832277" y="827330"/>
                  <a:pt x="835515" y="800277"/>
                  <a:pt x="837801" y="773036"/>
                </a:cubicBezTo>
                <a:close/>
                <a:moveTo>
                  <a:pt x="782400" y="517851"/>
                </a:moveTo>
                <a:lnTo>
                  <a:pt x="791317" y="556047"/>
                </a:lnTo>
                <a:cubicBezTo>
                  <a:pt x="793413" y="564048"/>
                  <a:pt x="798937" y="572622"/>
                  <a:pt x="797795" y="580050"/>
                </a:cubicBezTo>
                <a:cubicBezTo>
                  <a:pt x="794461" y="601578"/>
                  <a:pt x="796890" y="622201"/>
                  <a:pt x="801176" y="642537"/>
                </a:cubicBezTo>
                <a:lnTo>
                  <a:pt x="813700" y="694928"/>
                </a:lnTo>
                <a:lnTo>
                  <a:pt x="801177" y="642538"/>
                </a:lnTo>
                <a:cubicBezTo>
                  <a:pt x="796891" y="622201"/>
                  <a:pt x="794462" y="601579"/>
                  <a:pt x="797796" y="580051"/>
                </a:cubicBezTo>
                <a:cubicBezTo>
                  <a:pt x="798938" y="572623"/>
                  <a:pt x="793414" y="564049"/>
                  <a:pt x="791318" y="556048"/>
                </a:cubicBezTo>
                <a:close/>
                <a:moveTo>
                  <a:pt x="783887" y="313533"/>
                </a:moveTo>
                <a:lnTo>
                  <a:pt x="786245" y="324058"/>
                </a:lnTo>
                <a:cubicBezTo>
                  <a:pt x="786031" y="328964"/>
                  <a:pt x="785126" y="334584"/>
                  <a:pt x="784459" y="338870"/>
                </a:cubicBezTo>
                <a:cubicBezTo>
                  <a:pt x="781601" y="357921"/>
                  <a:pt x="774363" y="376781"/>
                  <a:pt x="774553" y="395640"/>
                </a:cubicBezTo>
                <a:lnTo>
                  <a:pt x="778363" y="367328"/>
                </a:lnTo>
                <a:cubicBezTo>
                  <a:pt x="780506" y="357874"/>
                  <a:pt x="783031" y="348396"/>
                  <a:pt x="784460" y="338871"/>
                </a:cubicBezTo>
                <a:cubicBezTo>
                  <a:pt x="785794" y="330299"/>
                  <a:pt x="788080" y="316390"/>
                  <a:pt x="783888" y="313534"/>
                </a:cubicBezTo>
                <a:close/>
                <a:moveTo>
                  <a:pt x="761560" y="281568"/>
                </a:moveTo>
                <a:lnTo>
                  <a:pt x="766454" y="295415"/>
                </a:lnTo>
                <a:lnTo>
                  <a:pt x="766455" y="295415"/>
                </a:lnTo>
                <a:close/>
                <a:moveTo>
                  <a:pt x="774880" y="24486"/>
                </a:moveTo>
                <a:lnTo>
                  <a:pt x="777142" y="74129"/>
                </a:lnTo>
                <a:cubicBezTo>
                  <a:pt x="775758" y="100174"/>
                  <a:pt x="771253" y="125876"/>
                  <a:pt x="767023" y="151569"/>
                </a:cubicBezTo>
                <a:lnTo>
                  <a:pt x="766824" y="153388"/>
                </a:lnTo>
                <a:lnTo>
                  <a:pt x="763010" y="177271"/>
                </a:lnTo>
                <a:lnTo>
                  <a:pt x="758551" y="228944"/>
                </a:lnTo>
                <a:lnTo>
                  <a:pt x="766824" y="153388"/>
                </a:lnTo>
                <a:lnTo>
                  <a:pt x="771220" y="125861"/>
                </a:lnTo>
                <a:cubicBezTo>
                  <a:pt x="773910" y="108703"/>
                  <a:pt x="776220" y="91492"/>
                  <a:pt x="777143" y="74129"/>
                </a:cubicBezTo>
                <a:close/>
                <a:moveTo>
                  <a:pt x="313353" y="0"/>
                </a:moveTo>
                <a:lnTo>
                  <a:pt x="777461" y="0"/>
                </a:lnTo>
                <a:lnTo>
                  <a:pt x="774743" y="21486"/>
                </a:lnTo>
                <a:lnTo>
                  <a:pt x="777461" y="1"/>
                </a:lnTo>
                <a:lnTo>
                  <a:pt x="2874276" y="2"/>
                </a:lnTo>
                <a:lnTo>
                  <a:pt x="2874276" y="0"/>
                </a:lnTo>
                <a:lnTo>
                  <a:pt x="7959505" y="0"/>
                </a:lnTo>
                <a:lnTo>
                  <a:pt x="7959505" y="6858000"/>
                </a:lnTo>
                <a:lnTo>
                  <a:pt x="4543953" y="6858000"/>
                </a:lnTo>
                <a:lnTo>
                  <a:pt x="4543953" y="6858002"/>
                </a:lnTo>
                <a:lnTo>
                  <a:pt x="284400" y="6858002"/>
                </a:lnTo>
                <a:lnTo>
                  <a:pt x="284400" y="6858001"/>
                </a:lnTo>
                <a:lnTo>
                  <a:pt x="112147" y="6858001"/>
                </a:lnTo>
                <a:lnTo>
                  <a:pt x="102447" y="6815516"/>
                </a:lnTo>
                <a:cubicBezTo>
                  <a:pt x="96923" y="6793035"/>
                  <a:pt x="87016" y="6771319"/>
                  <a:pt x="83396" y="6748458"/>
                </a:cubicBezTo>
                <a:cubicBezTo>
                  <a:pt x="74824" y="6694164"/>
                  <a:pt x="68728" y="6639488"/>
                  <a:pt x="61870" y="6584812"/>
                </a:cubicBezTo>
                <a:cubicBezTo>
                  <a:pt x="54821" y="6528424"/>
                  <a:pt x="47391" y="6472225"/>
                  <a:pt x="41105" y="6415833"/>
                </a:cubicBezTo>
                <a:cubicBezTo>
                  <a:pt x="37865" y="6384972"/>
                  <a:pt x="37295" y="6353919"/>
                  <a:pt x="34247" y="6323058"/>
                </a:cubicBezTo>
                <a:cubicBezTo>
                  <a:pt x="31579" y="6296005"/>
                  <a:pt x="26626" y="6269144"/>
                  <a:pt x="23386" y="6242093"/>
                </a:cubicBezTo>
                <a:cubicBezTo>
                  <a:pt x="20720" y="6218660"/>
                  <a:pt x="19196" y="6195037"/>
                  <a:pt x="16528" y="6171605"/>
                </a:cubicBezTo>
                <a:cubicBezTo>
                  <a:pt x="12148" y="6134075"/>
                  <a:pt x="7194" y="6096736"/>
                  <a:pt x="2622" y="6059397"/>
                </a:cubicBezTo>
                <a:lnTo>
                  <a:pt x="0" y="6041769"/>
                </a:lnTo>
                <a:lnTo>
                  <a:pt x="0" y="6000937"/>
                </a:lnTo>
                <a:lnTo>
                  <a:pt x="3670" y="5957595"/>
                </a:lnTo>
                <a:lnTo>
                  <a:pt x="0" y="5912511"/>
                </a:lnTo>
                <a:lnTo>
                  <a:pt x="0" y="5886401"/>
                </a:lnTo>
                <a:lnTo>
                  <a:pt x="1098" y="5864318"/>
                </a:lnTo>
                <a:cubicBezTo>
                  <a:pt x="7576" y="5839361"/>
                  <a:pt x="16720" y="5815169"/>
                  <a:pt x="24720" y="5790592"/>
                </a:cubicBezTo>
                <a:cubicBezTo>
                  <a:pt x="25672" y="5787924"/>
                  <a:pt x="25864" y="5784686"/>
                  <a:pt x="26434" y="5781830"/>
                </a:cubicBezTo>
                <a:cubicBezTo>
                  <a:pt x="29675" y="5765635"/>
                  <a:pt x="32913" y="5749634"/>
                  <a:pt x="35771" y="5733440"/>
                </a:cubicBezTo>
                <a:cubicBezTo>
                  <a:pt x="37295" y="5724678"/>
                  <a:pt x="37485" y="5715723"/>
                  <a:pt x="38819" y="5706959"/>
                </a:cubicBezTo>
                <a:cubicBezTo>
                  <a:pt x="44153" y="5673050"/>
                  <a:pt x="35199" y="5635711"/>
                  <a:pt x="58250" y="5606372"/>
                </a:cubicBezTo>
                <a:cubicBezTo>
                  <a:pt x="73110" y="5587321"/>
                  <a:pt x="69680" y="5568842"/>
                  <a:pt x="67394" y="5548460"/>
                </a:cubicBezTo>
                <a:cubicBezTo>
                  <a:pt x="65680" y="5533027"/>
                  <a:pt x="66252" y="5517215"/>
                  <a:pt x="66060" y="5501594"/>
                </a:cubicBezTo>
                <a:cubicBezTo>
                  <a:pt x="65490" y="5474161"/>
                  <a:pt x="65298" y="5446728"/>
                  <a:pt x="64346" y="5419295"/>
                </a:cubicBezTo>
                <a:cubicBezTo>
                  <a:pt x="63966" y="5410531"/>
                  <a:pt x="59202" y="5401579"/>
                  <a:pt x="59964" y="5393005"/>
                </a:cubicBezTo>
                <a:cubicBezTo>
                  <a:pt x="63584" y="5353379"/>
                  <a:pt x="69300" y="5313754"/>
                  <a:pt x="72538" y="5274129"/>
                </a:cubicBezTo>
                <a:cubicBezTo>
                  <a:pt x="74442" y="5251650"/>
                  <a:pt x="70824" y="5228597"/>
                  <a:pt x="73490" y="5206308"/>
                </a:cubicBezTo>
                <a:cubicBezTo>
                  <a:pt x="76538" y="5180591"/>
                  <a:pt x="84348" y="5155445"/>
                  <a:pt x="89113" y="5129916"/>
                </a:cubicBezTo>
                <a:cubicBezTo>
                  <a:pt x="90445" y="5122867"/>
                  <a:pt x="88731" y="5115057"/>
                  <a:pt x="88351" y="5107627"/>
                </a:cubicBezTo>
                <a:cubicBezTo>
                  <a:pt x="87968" y="5099245"/>
                  <a:pt x="87206" y="5091052"/>
                  <a:pt x="87016" y="5082670"/>
                </a:cubicBezTo>
                <a:cubicBezTo>
                  <a:pt x="86634" y="5057141"/>
                  <a:pt x="87206" y="5031614"/>
                  <a:pt x="85872" y="5006086"/>
                </a:cubicBezTo>
                <a:cubicBezTo>
                  <a:pt x="85110" y="4990465"/>
                  <a:pt x="77300" y="4974082"/>
                  <a:pt x="80158" y="4959602"/>
                </a:cubicBezTo>
                <a:cubicBezTo>
                  <a:pt x="85682" y="4930075"/>
                  <a:pt x="73300" y="4900546"/>
                  <a:pt x="83586" y="4871019"/>
                </a:cubicBezTo>
                <a:cubicBezTo>
                  <a:pt x="86634" y="4861873"/>
                  <a:pt x="79014" y="4849300"/>
                  <a:pt x="78634" y="4838250"/>
                </a:cubicBezTo>
                <a:cubicBezTo>
                  <a:pt x="77682" y="4810627"/>
                  <a:pt x="77872" y="4783004"/>
                  <a:pt x="78062" y="4755381"/>
                </a:cubicBezTo>
                <a:cubicBezTo>
                  <a:pt x="78252" y="4730614"/>
                  <a:pt x="75586" y="4704895"/>
                  <a:pt x="80920" y="4681083"/>
                </a:cubicBezTo>
                <a:cubicBezTo>
                  <a:pt x="86634" y="4656126"/>
                  <a:pt x="85872" y="4633647"/>
                  <a:pt x="79396" y="4609452"/>
                </a:cubicBezTo>
                <a:cubicBezTo>
                  <a:pt x="75014" y="4592878"/>
                  <a:pt x="74442" y="4575351"/>
                  <a:pt x="73110" y="4558207"/>
                </a:cubicBezTo>
                <a:cubicBezTo>
                  <a:pt x="71586" y="4539728"/>
                  <a:pt x="75586" y="4519343"/>
                  <a:pt x="69300" y="4502579"/>
                </a:cubicBezTo>
                <a:cubicBezTo>
                  <a:pt x="50629" y="4452665"/>
                  <a:pt x="46629" y="4401419"/>
                  <a:pt x="46629" y="4349222"/>
                </a:cubicBezTo>
                <a:cubicBezTo>
                  <a:pt x="46629" y="4339695"/>
                  <a:pt x="49295" y="4329979"/>
                  <a:pt x="52153" y="4320837"/>
                </a:cubicBezTo>
                <a:cubicBezTo>
                  <a:pt x="69300" y="4267493"/>
                  <a:pt x="67776" y="4213961"/>
                  <a:pt x="57297" y="4159667"/>
                </a:cubicBezTo>
                <a:cubicBezTo>
                  <a:pt x="55011" y="4148427"/>
                  <a:pt x="54629" y="4135854"/>
                  <a:pt x="56915" y="4124614"/>
                </a:cubicBezTo>
                <a:cubicBezTo>
                  <a:pt x="63584" y="4092989"/>
                  <a:pt x="74634" y="4062318"/>
                  <a:pt x="79396" y="4030503"/>
                </a:cubicBezTo>
                <a:cubicBezTo>
                  <a:pt x="87206" y="3977925"/>
                  <a:pt x="60918" y="3932394"/>
                  <a:pt x="43771" y="3885338"/>
                </a:cubicBezTo>
                <a:cubicBezTo>
                  <a:pt x="31627" y="3851761"/>
                  <a:pt x="8016" y="3821935"/>
                  <a:pt x="426" y="3786777"/>
                </a:cubicBezTo>
                <a:lnTo>
                  <a:pt x="0" y="3773897"/>
                </a:lnTo>
                <a:lnTo>
                  <a:pt x="0" y="3393882"/>
                </a:lnTo>
                <a:lnTo>
                  <a:pt x="11838" y="3359516"/>
                </a:lnTo>
                <a:cubicBezTo>
                  <a:pt x="14434" y="3346205"/>
                  <a:pt x="14910" y="3332774"/>
                  <a:pt x="12910" y="3318771"/>
                </a:cubicBezTo>
                <a:cubicBezTo>
                  <a:pt x="12243" y="3314104"/>
                  <a:pt x="9909" y="3308770"/>
                  <a:pt x="6718" y="3304079"/>
                </a:cubicBezTo>
                <a:lnTo>
                  <a:pt x="0" y="3297657"/>
                </a:lnTo>
                <a:lnTo>
                  <a:pt x="0" y="3207867"/>
                </a:lnTo>
                <a:lnTo>
                  <a:pt x="15553" y="3186771"/>
                </a:lnTo>
                <a:cubicBezTo>
                  <a:pt x="28483" y="3162329"/>
                  <a:pt x="30484" y="3134647"/>
                  <a:pt x="36341" y="3107500"/>
                </a:cubicBezTo>
                <a:cubicBezTo>
                  <a:pt x="41105" y="3085403"/>
                  <a:pt x="41295" y="3064827"/>
                  <a:pt x="38057" y="3042728"/>
                </a:cubicBezTo>
                <a:cubicBezTo>
                  <a:pt x="30817" y="2994722"/>
                  <a:pt x="41105" y="2948047"/>
                  <a:pt x="54249" y="2901943"/>
                </a:cubicBezTo>
                <a:cubicBezTo>
                  <a:pt x="63012" y="2871462"/>
                  <a:pt x="68346" y="2840219"/>
                  <a:pt x="77300" y="2809930"/>
                </a:cubicBezTo>
                <a:cubicBezTo>
                  <a:pt x="84158" y="2787259"/>
                  <a:pt x="92351" y="2764590"/>
                  <a:pt x="103399" y="2743826"/>
                </a:cubicBezTo>
                <a:cubicBezTo>
                  <a:pt x="119594" y="2713723"/>
                  <a:pt x="143978" y="2687436"/>
                  <a:pt x="137500" y="2649143"/>
                </a:cubicBezTo>
                <a:cubicBezTo>
                  <a:pt x="131786" y="2615421"/>
                  <a:pt x="143786" y="2584942"/>
                  <a:pt x="155217" y="2554079"/>
                </a:cubicBezTo>
                <a:cubicBezTo>
                  <a:pt x="163599" y="2531409"/>
                  <a:pt x="172173" y="2508742"/>
                  <a:pt x="177507" y="2485307"/>
                </a:cubicBezTo>
                <a:cubicBezTo>
                  <a:pt x="183794" y="2457492"/>
                  <a:pt x="181126" y="2426059"/>
                  <a:pt x="192748" y="2401292"/>
                </a:cubicBezTo>
                <a:cubicBezTo>
                  <a:pt x="204940" y="2375383"/>
                  <a:pt x="196748" y="2353859"/>
                  <a:pt x="193318" y="2330806"/>
                </a:cubicBezTo>
                <a:cubicBezTo>
                  <a:pt x="187984" y="2294039"/>
                  <a:pt x="178077" y="2257459"/>
                  <a:pt x="190652" y="2220312"/>
                </a:cubicBezTo>
                <a:cubicBezTo>
                  <a:pt x="205892" y="2175163"/>
                  <a:pt x="222275" y="2130393"/>
                  <a:pt x="236753" y="2085054"/>
                </a:cubicBezTo>
                <a:cubicBezTo>
                  <a:pt x="242280" y="2067525"/>
                  <a:pt x="244566" y="2048668"/>
                  <a:pt x="247042" y="2030378"/>
                </a:cubicBezTo>
                <a:cubicBezTo>
                  <a:pt x="249138" y="2013043"/>
                  <a:pt x="243804" y="1992279"/>
                  <a:pt x="251804" y="1978940"/>
                </a:cubicBezTo>
                <a:cubicBezTo>
                  <a:pt x="272379" y="1944649"/>
                  <a:pt x="282475" y="1909408"/>
                  <a:pt x="282475" y="1869780"/>
                </a:cubicBezTo>
                <a:cubicBezTo>
                  <a:pt x="282475" y="1854920"/>
                  <a:pt x="291049" y="1840441"/>
                  <a:pt x="292573" y="1825393"/>
                </a:cubicBezTo>
                <a:cubicBezTo>
                  <a:pt x="294477" y="1804816"/>
                  <a:pt x="299622" y="1781194"/>
                  <a:pt x="292381" y="1763287"/>
                </a:cubicBezTo>
                <a:cubicBezTo>
                  <a:pt x="275237" y="1721185"/>
                  <a:pt x="289525" y="1687086"/>
                  <a:pt x="306480" y="1650317"/>
                </a:cubicBezTo>
                <a:cubicBezTo>
                  <a:pt x="323244" y="1614120"/>
                  <a:pt x="336579" y="1576019"/>
                  <a:pt x="347629" y="1537537"/>
                </a:cubicBezTo>
                <a:cubicBezTo>
                  <a:pt x="351629" y="1523059"/>
                  <a:pt x="344961" y="1505724"/>
                  <a:pt x="343629" y="1489720"/>
                </a:cubicBezTo>
                <a:cubicBezTo>
                  <a:pt x="343247" y="1484004"/>
                  <a:pt x="342675" y="1477717"/>
                  <a:pt x="344581" y="1472575"/>
                </a:cubicBezTo>
                <a:cubicBezTo>
                  <a:pt x="362870" y="1422854"/>
                  <a:pt x="376776" y="1372368"/>
                  <a:pt x="367252" y="1318456"/>
                </a:cubicBezTo>
                <a:cubicBezTo>
                  <a:pt x="366298" y="1313504"/>
                  <a:pt x="368394" y="1307978"/>
                  <a:pt x="369728" y="1303024"/>
                </a:cubicBezTo>
                <a:cubicBezTo>
                  <a:pt x="376586" y="1278829"/>
                  <a:pt x="387444" y="1255206"/>
                  <a:pt x="389921" y="1230633"/>
                </a:cubicBezTo>
                <a:cubicBezTo>
                  <a:pt x="396017" y="1170051"/>
                  <a:pt x="398495" y="1109091"/>
                  <a:pt x="402495" y="1048125"/>
                </a:cubicBezTo>
                <a:cubicBezTo>
                  <a:pt x="402685" y="1044315"/>
                  <a:pt x="402685" y="1040315"/>
                  <a:pt x="404019" y="1036887"/>
                </a:cubicBezTo>
                <a:cubicBezTo>
                  <a:pt x="412211" y="1014406"/>
                  <a:pt x="409543" y="994785"/>
                  <a:pt x="393923" y="975733"/>
                </a:cubicBezTo>
                <a:cubicBezTo>
                  <a:pt x="387064" y="967350"/>
                  <a:pt x="383444" y="955920"/>
                  <a:pt x="379634" y="945444"/>
                </a:cubicBezTo>
                <a:cubicBezTo>
                  <a:pt x="373918" y="930011"/>
                  <a:pt x="368394" y="914200"/>
                  <a:pt x="364774" y="898198"/>
                </a:cubicBezTo>
                <a:cubicBezTo>
                  <a:pt x="361346" y="882384"/>
                  <a:pt x="356583" y="865430"/>
                  <a:pt x="359250" y="850189"/>
                </a:cubicBezTo>
                <a:cubicBezTo>
                  <a:pt x="364012" y="822756"/>
                  <a:pt x="374680" y="796655"/>
                  <a:pt x="381730" y="769605"/>
                </a:cubicBezTo>
                <a:cubicBezTo>
                  <a:pt x="384206" y="760270"/>
                  <a:pt x="383824" y="749982"/>
                  <a:pt x="384016" y="740268"/>
                </a:cubicBezTo>
                <a:cubicBezTo>
                  <a:pt x="384586" y="717977"/>
                  <a:pt x="379062" y="695116"/>
                  <a:pt x="394875" y="674923"/>
                </a:cubicBezTo>
                <a:cubicBezTo>
                  <a:pt x="409733" y="656255"/>
                  <a:pt x="405353" y="637392"/>
                  <a:pt x="394113" y="617772"/>
                </a:cubicBezTo>
                <a:cubicBezTo>
                  <a:pt x="386110" y="603673"/>
                  <a:pt x="379824" y="587672"/>
                  <a:pt x="376776" y="571860"/>
                </a:cubicBezTo>
                <a:cubicBezTo>
                  <a:pt x="372586" y="550141"/>
                  <a:pt x="370870" y="528615"/>
                  <a:pt x="373348" y="505182"/>
                </a:cubicBezTo>
                <a:cubicBezTo>
                  <a:pt x="375062" y="488607"/>
                  <a:pt x="375824" y="475081"/>
                  <a:pt x="385920" y="462126"/>
                </a:cubicBezTo>
                <a:cubicBezTo>
                  <a:pt x="387444" y="460032"/>
                  <a:pt x="387826" y="456222"/>
                  <a:pt x="387634" y="453364"/>
                </a:cubicBezTo>
                <a:cubicBezTo>
                  <a:pt x="384396" y="415835"/>
                  <a:pt x="386110" y="378686"/>
                  <a:pt x="388399" y="340774"/>
                </a:cubicBezTo>
                <a:cubicBezTo>
                  <a:pt x="391445" y="292579"/>
                  <a:pt x="382492" y="241901"/>
                  <a:pt x="350487" y="200182"/>
                </a:cubicBezTo>
                <a:cubicBezTo>
                  <a:pt x="345723" y="194085"/>
                  <a:pt x="343629" y="184941"/>
                  <a:pt x="342485" y="176939"/>
                </a:cubicBezTo>
                <a:cubicBezTo>
                  <a:pt x="337533" y="139219"/>
                  <a:pt x="334103" y="101308"/>
                  <a:pt x="328579" y="63587"/>
                </a:cubicBezTo>
                <a:cubicBezTo>
                  <a:pt x="325530" y="43012"/>
                  <a:pt x="322862" y="21486"/>
                  <a:pt x="314480" y="2817"/>
                </a:cubicBezTo>
                <a:close/>
              </a:path>
            </a:pathLst>
          </a:custGeom>
        </p:spPr>
      </p:pic>
      <p:grpSp>
        <p:nvGrpSpPr>
          <p:cNvPr id="12" name="Group 11">
            <a:extLst>
              <a:ext uri="{FF2B5EF4-FFF2-40B4-BE49-F238E27FC236}">
                <a16:creationId xmlns:a16="http://schemas.microsoft.com/office/drawing/2014/main" id="{564DEED3-BC52-4F15-8426-D33275CB01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078284" y="-1"/>
            <a:ext cx="874716" cy="6858001"/>
            <a:chOff x="7620000" y="-1"/>
            <a:chExt cx="874716" cy="6858001"/>
          </a:xfrm>
        </p:grpSpPr>
        <p:sp>
          <p:nvSpPr>
            <p:cNvPr id="13" name="Freeform: Shape 12">
              <a:extLst>
                <a:ext uri="{FF2B5EF4-FFF2-40B4-BE49-F238E27FC236}">
                  <a16:creationId xmlns:a16="http://schemas.microsoft.com/office/drawing/2014/main" id="{937D94AD-9CD7-4F7F-B13A-399B3784066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4" name="Freeform: Shape 13">
              <a:extLst>
                <a:ext uri="{FF2B5EF4-FFF2-40B4-BE49-F238E27FC236}">
                  <a16:creationId xmlns:a16="http://schemas.microsoft.com/office/drawing/2014/main" id="{DF6D3FDC-6FDD-4615-B246-1FC651E959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4628357" y="2991642"/>
              <a:ext cx="6858001" cy="874716"/>
            </a:xfrm>
            <a:custGeom>
              <a:avLst/>
              <a:gdLst>
                <a:gd name="connsiteX0" fmla="*/ 0 w 6858001"/>
                <a:gd name="connsiteY0" fmla="*/ 533314 h 874716"/>
                <a:gd name="connsiteX1" fmla="*/ 0 w 6858001"/>
                <a:gd name="connsiteY1" fmla="*/ 69206 h 874716"/>
                <a:gd name="connsiteX2" fmla="*/ 21486 w 6858001"/>
                <a:gd name="connsiteY2" fmla="*/ 71924 h 874716"/>
                <a:gd name="connsiteX3" fmla="*/ 228948 w 6858001"/>
                <a:gd name="connsiteY3" fmla="*/ 88116 h 874716"/>
                <a:gd name="connsiteX4" fmla="*/ 313533 w 6858001"/>
                <a:gd name="connsiteY4" fmla="*/ 62779 h 874716"/>
                <a:gd name="connsiteX5" fmla="*/ 338870 w 6858001"/>
                <a:gd name="connsiteY5" fmla="*/ 62207 h 874716"/>
                <a:gd name="connsiteX6" fmla="*/ 395640 w 6858001"/>
                <a:gd name="connsiteY6" fmla="*/ 72114 h 874716"/>
                <a:gd name="connsiteX7" fmla="*/ 512802 w 6858001"/>
                <a:gd name="connsiteY7" fmla="*/ 65446 h 874716"/>
                <a:gd name="connsiteX8" fmla="*/ 556047 w 6858001"/>
                <a:gd name="connsiteY8" fmla="*/ 55349 h 874716"/>
                <a:gd name="connsiteX9" fmla="*/ 580050 w 6858001"/>
                <a:gd name="connsiteY9" fmla="*/ 48871 h 874716"/>
                <a:gd name="connsiteX10" fmla="*/ 703308 w 6858001"/>
                <a:gd name="connsiteY10" fmla="*/ 30964 h 874716"/>
                <a:gd name="connsiteX11" fmla="*/ 758174 w 6858001"/>
                <a:gd name="connsiteY11" fmla="*/ 11724 h 874716"/>
                <a:gd name="connsiteX12" fmla="*/ 773035 w 6858001"/>
                <a:gd name="connsiteY12" fmla="*/ 8866 h 874716"/>
                <a:gd name="connsiteX13" fmla="*/ 854379 w 6858001"/>
                <a:gd name="connsiteY13" fmla="*/ 16866 h 874716"/>
                <a:gd name="connsiteX14" fmla="*/ 915343 w 6858001"/>
                <a:gd name="connsiteY14" fmla="*/ 47919 h 874716"/>
                <a:gd name="connsiteX15" fmla="*/ 927155 w 6858001"/>
                <a:gd name="connsiteY15" fmla="*/ 58397 h 874716"/>
                <a:gd name="connsiteX16" fmla="*/ 1097087 w 6858001"/>
                <a:gd name="connsiteY16" fmla="*/ 54777 h 874716"/>
                <a:gd name="connsiteX17" fmla="*/ 1123185 w 6858001"/>
                <a:gd name="connsiteY17" fmla="*/ 50395 h 874716"/>
                <a:gd name="connsiteX18" fmla="*/ 1249302 w 6858001"/>
                <a:gd name="connsiteY18" fmla="*/ 68684 h 874716"/>
                <a:gd name="connsiteX19" fmla="*/ 1286069 w 6858001"/>
                <a:gd name="connsiteY19" fmla="*/ 72304 h 874716"/>
                <a:gd name="connsiteX20" fmla="*/ 1417899 w 6858001"/>
                <a:gd name="connsiteY20" fmla="*/ 88688 h 874716"/>
                <a:gd name="connsiteX21" fmla="*/ 1436568 w 6858001"/>
                <a:gd name="connsiteY21" fmla="*/ 73448 h 874716"/>
                <a:gd name="connsiteX22" fmla="*/ 1490292 w 6858001"/>
                <a:gd name="connsiteY22" fmla="*/ 35154 h 874716"/>
                <a:gd name="connsiteX23" fmla="*/ 1596213 w 6858001"/>
                <a:gd name="connsiteY23" fmla="*/ 1245 h 874716"/>
                <a:gd name="connsiteX24" fmla="*/ 1624980 w 6858001"/>
                <a:gd name="connsiteY24" fmla="*/ 3150 h 874716"/>
                <a:gd name="connsiteX25" fmla="*/ 1697753 w 6858001"/>
                <a:gd name="connsiteY25" fmla="*/ 59731 h 874716"/>
                <a:gd name="connsiteX26" fmla="*/ 1733188 w 6858001"/>
                <a:gd name="connsiteY26" fmla="*/ 82400 h 874716"/>
                <a:gd name="connsiteX27" fmla="*/ 1833775 w 6858001"/>
                <a:gd name="connsiteY27" fmla="*/ 124121 h 874716"/>
                <a:gd name="connsiteX28" fmla="*/ 1842158 w 6858001"/>
                <a:gd name="connsiteY28" fmla="*/ 131742 h 874716"/>
                <a:gd name="connsiteX29" fmla="*/ 1916454 w 6858001"/>
                <a:gd name="connsiteY29" fmla="*/ 222233 h 874716"/>
                <a:gd name="connsiteX30" fmla="*/ 1933219 w 6858001"/>
                <a:gd name="connsiteY30" fmla="*/ 237663 h 874716"/>
                <a:gd name="connsiteX31" fmla="*/ 1953413 w 6858001"/>
                <a:gd name="connsiteY31" fmla="*/ 261668 h 874716"/>
                <a:gd name="connsiteX32" fmla="*/ 2016469 w 6858001"/>
                <a:gd name="connsiteY32" fmla="*/ 308151 h 874716"/>
                <a:gd name="connsiteX33" fmla="*/ 2094578 w 6858001"/>
                <a:gd name="connsiteY33" fmla="*/ 323010 h 874716"/>
                <a:gd name="connsiteX34" fmla="*/ 2188879 w 6858001"/>
                <a:gd name="connsiteY34" fmla="*/ 345681 h 874716"/>
                <a:gd name="connsiteX35" fmla="*/ 2228314 w 6858001"/>
                <a:gd name="connsiteY35" fmla="*/ 360921 h 874716"/>
                <a:gd name="connsiteX36" fmla="*/ 2334044 w 6858001"/>
                <a:gd name="connsiteY36" fmla="*/ 389878 h 874716"/>
                <a:gd name="connsiteX37" fmla="*/ 2409485 w 6858001"/>
                <a:gd name="connsiteY37" fmla="*/ 414263 h 874716"/>
                <a:gd name="connsiteX38" fmla="*/ 2518264 w 6858001"/>
                <a:gd name="connsiteY38" fmla="*/ 428552 h 874716"/>
                <a:gd name="connsiteX39" fmla="*/ 2571034 w 6858001"/>
                <a:gd name="connsiteY39" fmla="*/ 429122 h 874716"/>
                <a:gd name="connsiteX40" fmla="*/ 2668001 w 6858001"/>
                <a:gd name="connsiteY40" fmla="*/ 502276 h 874716"/>
                <a:gd name="connsiteX41" fmla="*/ 2745348 w 6858001"/>
                <a:gd name="connsiteY41" fmla="*/ 550666 h 874716"/>
                <a:gd name="connsiteX42" fmla="*/ 2826694 w 6858001"/>
                <a:gd name="connsiteY42" fmla="*/ 527233 h 874716"/>
                <a:gd name="connsiteX43" fmla="*/ 2848793 w 6858001"/>
                <a:gd name="connsiteY43" fmla="*/ 505134 h 874716"/>
                <a:gd name="connsiteX44" fmla="*/ 2982148 w 6858001"/>
                <a:gd name="connsiteY44" fmla="*/ 484179 h 874716"/>
                <a:gd name="connsiteX45" fmla="*/ 3172654 w 6858001"/>
                <a:gd name="connsiteY45" fmla="*/ 483417 h 874716"/>
                <a:gd name="connsiteX46" fmla="*/ 3489467 w 6858001"/>
                <a:gd name="connsiteY46" fmla="*/ 435790 h 874716"/>
                <a:gd name="connsiteX47" fmla="*/ 3544713 w 6858001"/>
                <a:gd name="connsiteY47" fmla="*/ 413691 h 874716"/>
                <a:gd name="connsiteX48" fmla="*/ 3606817 w 6858001"/>
                <a:gd name="connsiteY48" fmla="*/ 408167 h 874716"/>
                <a:gd name="connsiteX49" fmla="*/ 3630632 w 6858001"/>
                <a:gd name="connsiteY49" fmla="*/ 421693 h 874716"/>
                <a:gd name="connsiteX50" fmla="*/ 3734837 w 6858001"/>
                <a:gd name="connsiteY50" fmla="*/ 441886 h 874716"/>
                <a:gd name="connsiteX51" fmla="*/ 3754652 w 6858001"/>
                <a:gd name="connsiteY51" fmla="*/ 442268 h 874716"/>
                <a:gd name="connsiteX52" fmla="*/ 3822472 w 6858001"/>
                <a:gd name="connsiteY52" fmla="*/ 433694 h 874716"/>
                <a:gd name="connsiteX53" fmla="*/ 3885338 w 6858001"/>
                <a:gd name="connsiteY53" fmla="*/ 428742 h 874716"/>
                <a:gd name="connsiteX54" fmla="*/ 4043839 w 6858001"/>
                <a:gd name="connsiteY54" fmla="*/ 444934 h 874716"/>
                <a:gd name="connsiteX55" fmla="*/ 4165383 w 6858001"/>
                <a:gd name="connsiteY55" fmla="*/ 441124 h 874716"/>
                <a:gd name="connsiteX56" fmla="*/ 4221391 w 6858001"/>
                <a:gd name="connsiteY56" fmla="*/ 444934 h 874716"/>
                <a:gd name="connsiteX57" fmla="*/ 4253014 w 6858001"/>
                <a:gd name="connsiteY57" fmla="*/ 450650 h 874716"/>
                <a:gd name="connsiteX58" fmla="*/ 4324645 w 6858001"/>
                <a:gd name="connsiteY58" fmla="*/ 490466 h 874716"/>
                <a:gd name="connsiteX59" fmla="*/ 4363890 w 6858001"/>
                <a:gd name="connsiteY59" fmla="*/ 499420 h 874716"/>
                <a:gd name="connsiteX60" fmla="*/ 4482004 w 6858001"/>
                <a:gd name="connsiteY60" fmla="*/ 498658 h 874716"/>
                <a:gd name="connsiteX61" fmla="*/ 4659174 w 6858001"/>
                <a:gd name="connsiteY61" fmla="*/ 438648 h 874716"/>
                <a:gd name="connsiteX62" fmla="*/ 4677655 w 6858001"/>
                <a:gd name="connsiteY62" fmla="*/ 430646 h 874716"/>
                <a:gd name="connsiteX63" fmla="*/ 4767764 w 6858001"/>
                <a:gd name="connsiteY63" fmla="*/ 420739 h 874716"/>
                <a:gd name="connsiteX64" fmla="*/ 4828916 w 6858001"/>
                <a:gd name="connsiteY64" fmla="*/ 434266 h 874716"/>
                <a:gd name="connsiteX65" fmla="*/ 4912168 w 6858001"/>
                <a:gd name="connsiteY65" fmla="*/ 462271 h 874716"/>
                <a:gd name="connsiteX66" fmla="*/ 4987037 w 6858001"/>
                <a:gd name="connsiteY66" fmla="*/ 485703 h 874716"/>
                <a:gd name="connsiteX67" fmla="*/ 5041521 w 6858001"/>
                <a:gd name="connsiteY67" fmla="*/ 512182 h 874716"/>
                <a:gd name="connsiteX68" fmla="*/ 5166113 w 6858001"/>
                <a:gd name="connsiteY68" fmla="*/ 531615 h 874716"/>
                <a:gd name="connsiteX69" fmla="*/ 5179067 w 6858001"/>
                <a:gd name="connsiteY69" fmla="*/ 534853 h 874716"/>
                <a:gd name="connsiteX70" fmla="*/ 5272796 w 6858001"/>
                <a:gd name="connsiteY70" fmla="*/ 511230 h 874716"/>
                <a:gd name="connsiteX71" fmla="*/ 5385384 w 6858001"/>
                <a:gd name="connsiteY71" fmla="*/ 487227 h 874716"/>
                <a:gd name="connsiteX72" fmla="*/ 5425582 w 6858001"/>
                <a:gd name="connsiteY72" fmla="*/ 495418 h 874716"/>
                <a:gd name="connsiteX73" fmla="*/ 5480637 w 6858001"/>
                <a:gd name="connsiteY73" fmla="*/ 507040 h 874716"/>
                <a:gd name="connsiteX74" fmla="*/ 5531693 w 6858001"/>
                <a:gd name="connsiteY74" fmla="*/ 500944 h 874716"/>
                <a:gd name="connsiteX75" fmla="*/ 5562746 w 6858001"/>
                <a:gd name="connsiteY75" fmla="*/ 500372 h 874716"/>
                <a:gd name="connsiteX76" fmla="*/ 5704483 w 6858001"/>
                <a:gd name="connsiteY76" fmla="*/ 571620 h 874716"/>
                <a:gd name="connsiteX77" fmla="*/ 5740488 w 6858001"/>
                <a:gd name="connsiteY77" fmla="*/ 577526 h 874716"/>
                <a:gd name="connsiteX78" fmla="*/ 5760873 w 6858001"/>
                <a:gd name="connsiteY78" fmla="*/ 586291 h 874716"/>
                <a:gd name="connsiteX79" fmla="*/ 5883751 w 6858001"/>
                <a:gd name="connsiteY79" fmla="*/ 674686 h 874716"/>
                <a:gd name="connsiteX80" fmla="*/ 5935949 w 6858001"/>
                <a:gd name="connsiteY80" fmla="*/ 692592 h 874716"/>
                <a:gd name="connsiteX81" fmla="*/ 5993291 w 6858001"/>
                <a:gd name="connsiteY81" fmla="*/ 688972 h 874716"/>
                <a:gd name="connsiteX82" fmla="*/ 6026440 w 6858001"/>
                <a:gd name="connsiteY82" fmla="*/ 682496 h 874716"/>
                <a:gd name="connsiteX83" fmla="*/ 6108738 w 6858001"/>
                <a:gd name="connsiteY83" fmla="*/ 626296 h 874716"/>
                <a:gd name="connsiteX84" fmla="*/ 6155602 w 6858001"/>
                <a:gd name="connsiteY84" fmla="*/ 628202 h 874716"/>
                <a:gd name="connsiteX85" fmla="*/ 6228756 w 6858001"/>
                <a:gd name="connsiteY85" fmla="*/ 666873 h 874716"/>
                <a:gd name="connsiteX86" fmla="*/ 6361539 w 6858001"/>
                <a:gd name="connsiteY86" fmla="*/ 684210 h 874716"/>
                <a:gd name="connsiteX87" fmla="*/ 6428979 w 6858001"/>
                <a:gd name="connsiteY87" fmla="*/ 630106 h 874716"/>
                <a:gd name="connsiteX88" fmla="*/ 6463840 w 6858001"/>
                <a:gd name="connsiteY88" fmla="*/ 578098 h 874716"/>
                <a:gd name="connsiteX89" fmla="*/ 6564620 w 6858001"/>
                <a:gd name="connsiteY89" fmla="*/ 517708 h 874716"/>
                <a:gd name="connsiteX90" fmla="*/ 6588625 w 6858001"/>
                <a:gd name="connsiteY90" fmla="*/ 540187 h 874716"/>
                <a:gd name="connsiteX91" fmla="*/ 6662541 w 6858001"/>
                <a:gd name="connsiteY91" fmla="*/ 549714 h 874716"/>
                <a:gd name="connsiteX92" fmla="*/ 6742552 w 6858001"/>
                <a:gd name="connsiteY92" fmla="*/ 548952 h 874716"/>
                <a:gd name="connsiteX93" fmla="*/ 6812063 w 6858001"/>
                <a:gd name="connsiteY93" fmla="*/ 568430 h 874716"/>
                <a:gd name="connsiteX94" fmla="*/ 6858001 w 6858001"/>
                <a:gd name="connsiteY94" fmla="*/ 562267 h 874716"/>
                <a:gd name="connsiteX95" fmla="*/ 6858001 w 6858001"/>
                <a:gd name="connsiteY95" fmla="*/ 734520 h 874716"/>
                <a:gd name="connsiteX96" fmla="*/ 6815516 w 6858001"/>
                <a:gd name="connsiteY96" fmla="*/ 744220 h 874716"/>
                <a:gd name="connsiteX97" fmla="*/ 6748458 w 6858001"/>
                <a:gd name="connsiteY97" fmla="*/ 763271 h 874716"/>
                <a:gd name="connsiteX98" fmla="*/ 6584812 w 6858001"/>
                <a:gd name="connsiteY98" fmla="*/ 784797 h 874716"/>
                <a:gd name="connsiteX99" fmla="*/ 6415833 w 6858001"/>
                <a:gd name="connsiteY99" fmla="*/ 805562 h 874716"/>
                <a:gd name="connsiteX100" fmla="*/ 6323058 w 6858001"/>
                <a:gd name="connsiteY100" fmla="*/ 812420 h 874716"/>
                <a:gd name="connsiteX101" fmla="*/ 6242093 w 6858001"/>
                <a:gd name="connsiteY101" fmla="*/ 823281 h 874716"/>
                <a:gd name="connsiteX102" fmla="*/ 6171605 w 6858001"/>
                <a:gd name="connsiteY102" fmla="*/ 830139 h 874716"/>
                <a:gd name="connsiteX103" fmla="*/ 6059397 w 6858001"/>
                <a:gd name="connsiteY103" fmla="*/ 844045 h 874716"/>
                <a:gd name="connsiteX104" fmla="*/ 6012723 w 6858001"/>
                <a:gd name="connsiteY104" fmla="*/ 847665 h 874716"/>
                <a:gd name="connsiteX105" fmla="*/ 5902610 w 6858001"/>
                <a:gd name="connsiteY105" fmla="*/ 847473 h 874716"/>
                <a:gd name="connsiteX106" fmla="*/ 5864318 w 6858001"/>
                <a:gd name="connsiteY106" fmla="*/ 845569 h 874716"/>
                <a:gd name="connsiteX107" fmla="*/ 5790592 w 6858001"/>
                <a:gd name="connsiteY107" fmla="*/ 821947 h 874716"/>
                <a:gd name="connsiteX108" fmla="*/ 5781830 w 6858001"/>
                <a:gd name="connsiteY108" fmla="*/ 820233 h 874716"/>
                <a:gd name="connsiteX109" fmla="*/ 5733440 w 6858001"/>
                <a:gd name="connsiteY109" fmla="*/ 810896 h 874716"/>
                <a:gd name="connsiteX110" fmla="*/ 5706959 w 6858001"/>
                <a:gd name="connsiteY110" fmla="*/ 807848 h 874716"/>
                <a:gd name="connsiteX111" fmla="*/ 5606372 w 6858001"/>
                <a:gd name="connsiteY111" fmla="*/ 788417 h 874716"/>
                <a:gd name="connsiteX112" fmla="*/ 5548460 w 6858001"/>
                <a:gd name="connsiteY112" fmla="*/ 779273 h 874716"/>
                <a:gd name="connsiteX113" fmla="*/ 5501594 w 6858001"/>
                <a:gd name="connsiteY113" fmla="*/ 780607 h 874716"/>
                <a:gd name="connsiteX114" fmla="*/ 5419295 w 6858001"/>
                <a:gd name="connsiteY114" fmla="*/ 782321 h 874716"/>
                <a:gd name="connsiteX115" fmla="*/ 5393005 w 6858001"/>
                <a:gd name="connsiteY115" fmla="*/ 786703 h 874716"/>
                <a:gd name="connsiteX116" fmla="*/ 5274129 w 6858001"/>
                <a:gd name="connsiteY116" fmla="*/ 774129 h 874716"/>
                <a:gd name="connsiteX117" fmla="*/ 5206308 w 6858001"/>
                <a:gd name="connsiteY117" fmla="*/ 773177 h 874716"/>
                <a:gd name="connsiteX118" fmla="*/ 5129916 w 6858001"/>
                <a:gd name="connsiteY118" fmla="*/ 757554 h 874716"/>
                <a:gd name="connsiteX119" fmla="*/ 5107627 w 6858001"/>
                <a:gd name="connsiteY119" fmla="*/ 758316 h 874716"/>
                <a:gd name="connsiteX120" fmla="*/ 5082670 w 6858001"/>
                <a:gd name="connsiteY120" fmla="*/ 759651 h 874716"/>
                <a:gd name="connsiteX121" fmla="*/ 5006086 w 6858001"/>
                <a:gd name="connsiteY121" fmla="*/ 760795 h 874716"/>
                <a:gd name="connsiteX122" fmla="*/ 4959602 w 6858001"/>
                <a:gd name="connsiteY122" fmla="*/ 766509 h 874716"/>
                <a:gd name="connsiteX123" fmla="*/ 4871019 w 6858001"/>
                <a:gd name="connsiteY123" fmla="*/ 763081 h 874716"/>
                <a:gd name="connsiteX124" fmla="*/ 4838250 w 6858001"/>
                <a:gd name="connsiteY124" fmla="*/ 768033 h 874716"/>
                <a:gd name="connsiteX125" fmla="*/ 4755381 w 6858001"/>
                <a:gd name="connsiteY125" fmla="*/ 768605 h 874716"/>
                <a:gd name="connsiteX126" fmla="*/ 4681083 w 6858001"/>
                <a:gd name="connsiteY126" fmla="*/ 765747 h 874716"/>
                <a:gd name="connsiteX127" fmla="*/ 4609452 w 6858001"/>
                <a:gd name="connsiteY127" fmla="*/ 767271 h 874716"/>
                <a:gd name="connsiteX128" fmla="*/ 4558207 w 6858001"/>
                <a:gd name="connsiteY128" fmla="*/ 773557 h 874716"/>
                <a:gd name="connsiteX129" fmla="*/ 4502579 w 6858001"/>
                <a:gd name="connsiteY129" fmla="*/ 777367 h 874716"/>
                <a:gd name="connsiteX130" fmla="*/ 4349222 w 6858001"/>
                <a:gd name="connsiteY130" fmla="*/ 800038 h 874716"/>
                <a:gd name="connsiteX131" fmla="*/ 4320837 w 6858001"/>
                <a:gd name="connsiteY131" fmla="*/ 794514 h 874716"/>
                <a:gd name="connsiteX132" fmla="*/ 4159667 w 6858001"/>
                <a:gd name="connsiteY132" fmla="*/ 789370 h 874716"/>
                <a:gd name="connsiteX133" fmla="*/ 4124614 w 6858001"/>
                <a:gd name="connsiteY133" fmla="*/ 789752 h 874716"/>
                <a:gd name="connsiteX134" fmla="*/ 4030503 w 6858001"/>
                <a:gd name="connsiteY134" fmla="*/ 767271 h 874716"/>
                <a:gd name="connsiteX135" fmla="*/ 3885338 w 6858001"/>
                <a:gd name="connsiteY135" fmla="*/ 802896 h 874716"/>
                <a:gd name="connsiteX136" fmla="*/ 3749506 w 6858001"/>
                <a:gd name="connsiteY136" fmla="*/ 847473 h 874716"/>
                <a:gd name="connsiteX137" fmla="*/ 3732361 w 6858001"/>
                <a:gd name="connsiteY137" fmla="*/ 853190 h 874716"/>
                <a:gd name="connsiteX138" fmla="*/ 3683591 w 6858001"/>
                <a:gd name="connsiteY138" fmla="*/ 862906 h 874716"/>
                <a:gd name="connsiteX139" fmla="*/ 3623201 w 6858001"/>
                <a:gd name="connsiteY139" fmla="*/ 866334 h 874716"/>
                <a:gd name="connsiteX140" fmla="*/ 3546617 w 6858001"/>
                <a:gd name="connsiteY140" fmla="*/ 874716 h 874716"/>
                <a:gd name="connsiteX141" fmla="*/ 3485275 w 6858001"/>
                <a:gd name="connsiteY141" fmla="*/ 864238 h 874716"/>
                <a:gd name="connsiteX142" fmla="*/ 3399546 w 6858001"/>
                <a:gd name="connsiteY142" fmla="*/ 848618 h 874716"/>
                <a:gd name="connsiteX143" fmla="*/ 3318771 w 6858001"/>
                <a:gd name="connsiteY143" fmla="*/ 833757 h 874716"/>
                <a:gd name="connsiteX144" fmla="*/ 3293244 w 6858001"/>
                <a:gd name="connsiteY144" fmla="*/ 851284 h 874716"/>
                <a:gd name="connsiteX145" fmla="*/ 3253809 w 6858001"/>
                <a:gd name="connsiteY145" fmla="*/ 866524 h 874716"/>
                <a:gd name="connsiteX146" fmla="*/ 3209993 w 6858001"/>
                <a:gd name="connsiteY146" fmla="*/ 848235 h 874716"/>
                <a:gd name="connsiteX147" fmla="*/ 3107500 w 6858001"/>
                <a:gd name="connsiteY147" fmla="*/ 810326 h 874716"/>
                <a:gd name="connsiteX148" fmla="*/ 3042728 w 6858001"/>
                <a:gd name="connsiteY148" fmla="*/ 808610 h 874716"/>
                <a:gd name="connsiteX149" fmla="*/ 2901943 w 6858001"/>
                <a:gd name="connsiteY149" fmla="*/ 792418 h 874716"/>
                <a:gd name="connsiteX150" fmla="*/ 2809930 w 6858001"/>
                <a:gd name="connsiteY150" fmla="*/ 769367 h 874716"/>
                <a:gd name="connsiteX151" fmla="*/ 2743826 w 6858001"/>
                <a:gd name="connsiteY151" fmla="*/ 743268 h 874716"/>
                <a:gd name="connsiteX152" fmla="*/ 2649143 w 6858001"/>
                <a:gd name="connsiteY152" fmla="*/ 709167 h 874716"/>
                <a:gd name="connsiteX153" fmla="*/ 2554079 w 6858001"/>
                <a:gd name="connsiteY153" fmla="*/ 691450 h 874716"/>
                <a:gd name="connsiteX154" fmla="*/ 2485307 w 6858001"/>
                <a:gd name="connsiteY154" fmla="*/ 669160 h 874716"/>
                <a:gd name="connsiteX155" fmla="*/ 2401292 w 6858001"/>
                <a:gd name="connsiteY155" fmla="*/ 653919 h 874716"/>
                <a:gd name="connsiteX156" fmla="*/ 2330806 w 6858001"/>
                <a:gd name="connsiteY156" fmla="*/ 653349 h 874716"/>
                <a:gd name="connsiteX157" fmla="*/ 2220312 w 6858001"/>
                <a:gd name="connsiteY157" fmla="*/ 656015 h 874716"/>
                <a:gd name="connsiteX158" fmla="*/ 2085054 w 6858001"/>
                <a:gd name="connsiteY158" fmla="*/ 609914 h 874716"/>
                <a:gd name="connsiteX159" fmla="*/ 2030378 w 6858001"/>
                <a:gd name="connsiteY159" fmla="*/ 599625 h 874716"/>
                <a:gd name="connsiteX160" fmla="*/ 1978940 w 6858001"/>
                <a:gd name="connsiteY160" fmla="*/ 594863 h 874716"/>
                <a:gd name="connsiteX161" fmla="*/ 1869780 w 6858001"/>
                <a:gd name="connsiteY161" fmla="*/ 564192 h 874716"/>
                <a:gd name="connsiteX162" fmla="*/ 1825393 w 6858001"/>
                <a:gd name="connsiteY162" fmla="*/ 554094 h 874716"/>
                <a:gd name="connsiteX163" fmla="*/ 1763287 w 6858001"/>
                <a:gd name="connsiteY163" fmla="*/ 554286 h 874716"/>
                <a:gd name="connsiteX164" fmla="*/ 1650317 w 6858001"/>
                <a:gd name="connsiteY164" fmla="*/ 540187 h 874716"/>
                <a:gd name="connsiteX165" fmla="*/ 1537537 w 6858001"/>
                <a:gd name="connsiteY165" fmla="*/ 499038 h 874716"/>
                <a:gd name="connsiteX166" fmla="*/ 1489720 w 6858001"/>
                <a:gd name="connsiteY166" fmla="*/ 503038 h 874716"/>
                <a:gd name="connsiteX167" fmla="*/ 1472575 w 6858001"/>
                <a:gd name="connsiteY167" fmla="*/ 502086 h 874716"/>
                <a:gd name="connsiteX168" fmla="*/ 1318456 w 6858001"/>
                <a:gd name="connsiteY168" fmla="*/ 479415 h 874716"/>
                <a:gd name="connsiteX169" fmla="*/ 1303024 w 6858001"/>
                <a:gd name="connsiteY169" fmla="*/ 476939 h 874716"/>
                <a:gd name="connsiteX170" fmla="*/ 1230633 w 6858001"/>
                <a:gd name="connsiteY170" fmla="*/ 456746 h 874716"/>
                <a:gd name="connsiteX171" fmla="*/ 1048125 w 6858001"/>
                <a:gd name="connsiteY171" fmla="*/ 444172 h 874716"/>
                <a:gd name="connsiteX172" fmla="*/ 1036887 w 6858001"/>
                <a:gd name="connsiteY172" fmla="*/ 442648 h 874716"/>
                <a:gd name="connsiteX173" fmla="*/ 975733 w 6858001"/>
                <a:gd name="connsiteY173" fmla="*/ 452744 h 874716"/>
                <a:gd name="connsiteX174" fmla="*/ 945444 w 6858001"/>
                <a:gd name="connsiteY174" fmla="*/ 467033 h 874716"/>
                <a:gd name="connsiteX175" fmla="*/ 898198 w 6858001"/>
                <a:gd name="connsiteY175" fmla="*/ 481893 h 874716"/>
                <a:gd name="connsiteX176" fmla="*/ 850189 w 6858001"/>
                <a:gd name="connsiteY176" fmla="*/ 487417 h 874716"/>
                <a:gd name="connsiteX177" fmla="*/ 769605 w 6858001"/>
                <a:gd name="connsiteY177" fmla="*/ 464937 h 874716"/>
                <a:gd name="connsiteX178" fmla="*/ 740268 w 6858001"/>
                <a:gd name="connsiteY178" fmla="*/ 462651 h 874716"/>
                <a:gd name="connsiteX179" fmla="*/ 674923 w 6858001"/>
                <a:gd name="connsiteY179" fmla="*/ 451792 h 874716"/>
                <a:gd name="connsiteX180" fmla="*/ 617772 w 6858001"/>
                <a:gd name="connsiteY180" fmla="*/ 452554 h 874716"/>
                <a:gd name="connsiteX181" fmla="*/ 571860 w 6858001"/>
                <a:gd name="connsiteY181" fmla="*/ 469891 h 874716"/>
                <a:gd name="connsiteX182" fmla="*/ 505182 w 6858001"/>
                <a:gd name="connsiteY182" fmla="*/ 473319 h 874716"/>
                <a:gd name="connsiteX183" fmla="*/ 462126 w 6858001"/>
                <a:gd name="connsiteY183" fmla="*/ 460747 h 874716"/>
                <a:gd name="connsiteX184" fmla="*/ 453364 w 6858001"/>
                <a:gd name="connsiteY184" fmla="*/ 459033 h 874716"/>
                <a:gd name="connsiteX185" fmla="*/ 340774 w 6858001"/>
                <a:gd name="connsiteY185" fmla="*/ 458268 h 874716"/>
                <a:gd name="connsiteX186" fmla="*/ 200182 w 6858001"/>
                <a:gd name="connsiteY186" fmla="*/ 496180 h 874716"/>
                <a:gd name="connsiteX187" fmla="*/ 176939 w 6858001"/>
                <a:gd name="connsiteY187" fmla="*/ 504182 h 874716"/>
                <a:gd name="connsiteX188" fmla="*/ 63587 w 6858001"/>
                <a:gd name="connsiteY188" fmla="*/ 518088 h 874716"/>
                <a:gd name="connsiteX189" fmla="*/ 2817 w 6858001"/>
                <a:gd name="connsiteY189" fmla="*/ 532187 h 874716"/>
                <a:gd name="connsiteX190" fmla="*/ 0 w 6858001"/>
                <a:gd name="connsiteY190" fmla="*/ 533314 h 874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Lst>
              <a:rect l="l" t="t" r="r" b="b"/>
              <a:pathLst>
                <a:path w="6858001" h="874716">
                  <a:moveTo>
                    <a:pt x="0" y="533314"/>
                  </a:moveTo>
                  <a:lnTo>
                    <a:pt x="0" y="69206"/>
                  </a:lnTo>
                  <a:lnTo>
                    <a:pt x="21486" y="71924"/>
                  </a:lnTo>
                  <a:cubicBezTo>
                    <a:pt x="92546" y="60493"/>
                    <a:pt x="159604" y="87354"/>
                    <a:pt x="228948" y="88116"/>
                  </a:cubicBezTo>
                  <a:cubicBezTo>
                    <a:pt x="260382" y="88496"/>
                    <a:pt x="291435" y="94592"/>
                    <a:pt x="313533" y="62779"/>
                  </a:cubicBezTo>
                  <a:cubicBezTo>
                    <a:pt x="316389" y="58587"/>
                    <a:pt x="330298" y="60873"/>
                    <a:pt x="338870" y="62207"/>
                  </a:cubicBezTo>
                  <a:cubicBezTo>
                    <a:pt x="357921" y="65066"/>
                    <a:pt x="376781" y="72304"/>
                    <a:pt x="395640" y="72114"/>
                  </a:cubicBezTo>
                  <a:cubicBezTo>
                    <a:pt x="434695" y="71924"/>
                    <a:pt x="473939" y="68876"/>
                    <a:pt x="512802" y="65446"/>
                  </a:cubicBezTo>
                  <a:cubicBezTo>
                    <a:pt x="527470" y="64112"/>
                    <a:pt x="541569" y="58969"/>
                    <a:pt x="556047" y="55349"/>
                  </a:cubicBezTo>
                  <a:cubicBezTo>
                    <a:pt x="564048" y="53253"/>
                    <a:pt x="572622" y="47729"/>
                    <a:pt x="580050" y="48871"/>
                  </a:cubicBezTo>
                  <a:cubicBezTo>
                    <a:pt x="623106" y="55539"/>
                    <a:pt x="662541" y="39157"/>
                    <a:pt x="703308" y="30964"/>
                  </a:cubicBezTo>
                  <a:cubicBezTo>
                    <a:pt x="722169" y="27154"/>
                    <a:pt x="739886" y="18010"/>
                    <a:pt x="758174" y="11724"/>
                  </a:cubicBezTo>
                  <a:cubicBezTo>
                    <a:pt x="762936" y="10008"/>
                    <a:pt x="768271" y="8484"/>
                    <a:pt x="773035" y="8866"/>
                  </a:cubicBezTo>
                  <a:cubicBezTo>
                    <a:pt x="800276" y="11152"/>
                    <a:pt x="827329" y="14390"/>
                    <a:pt x="854379" y="16866"/>
                  </a:cubicBezTo>
                  <a:cubicBezTo>
                    <a:pt x="878956" y="19152"/>
                    <a:pt x="903722" y="19914"/>
                    <a:pt x="915343" y="47919"/>
                  </a:cubicBezTo>
                  <a:cubicBezTo>
                    <a:pt x="917059" y="52301"/>
                    <a:pt x="922773" y="55539"/>
                    <a:pt x="927155" y="58397"/>
                  </a:cubicBezTo>
                  <a:cubicBezTo>
                    <a:pt x="994785" y="102405"/>
                    <a:pt x="1030980" y="101261"/>
                    <a:pt x="1097087" y="54777"/>
                  </a:cubicBezTo>
                  <a:cubicBezTo>
                    <a:pt x="1103945" y="50015"/>
                    <a:pt x="1118613" y="46585"/>
                    <a:pt x="1123185" y="50395"/>
                  </a:cubicBezTo>
                  <a:cubicBezTo>
                    <a:pt x="1162049" y="82020"/>
                    <a:pt x="1204532" y="78590"/>
                    <a:pt x="1249302" y="68684"/>
                  </a:cubicBezTo>
                  <a:cubicBezTo>
                    <a:pt x="1260922" y="66018"/>
                    <a:pt x="1277307" y="66018"/>
                    <a:pt x="1286069" y="72304"/>
                  </a:cubicBezTo>
                  <a:cubicBezTo>
                    <a:pt x="1327790" y="101451"/>
                    <a:pt x="1372560" y="97261"/>
                    <a:pt x="1417899" y="88688"/>
                  </a:cubicBezTo>
                  <a:cubicBezTo>
                    <a:pt x="1424948" y="87354"/>
                    <a:pt x="1433522" y="80114"/>
                    <a:pt x="1436568" y="73448"/>
                  </a:cubicBezTo>
                  <a:cubicBezTo>
                    <a:pt x="1447428" y="49825"/>
                    <a:pt x="1467813" y="41823"/>
                    <a:pt x="1490292" y="35154"/>
                  </a:cubicBezTo>
                  <a:cubicBezTo>
                    <a:pt x="1525727" y="24296"/>
                    <a:pt x="1560588" y="11532"/>
                    <a:pt x="1596213" y="1245"/>
                  </a:cubicBezTo>
                  <a:cubicBezTo>
                    <a:pt x="1604978" y="-1231"/>
                    <a:pt x="1615836" y="293"/>
                    <a:pt x="1624980" y="3150"/>
                  </a:cubicBezTo>
                  <a:cubicBezTo>
                    <a:pt x="1656223" y="12866"/>
                    <a:pt x="1676036" y="37251"/>
                    <a:pt x="1697753" y="59731"/>
                  </a:cubicBezTo>
                  <a:cubicBezTo>
                    <a:pt x="1707279" y="69638"/>
                    <a:pt x="1720423" y="76686"/>
                    <a:pt x="1733188" y="82400"/>
                  </a:cubicBezTo>
                  <a:cubicBezTo>
                    <a:pt x="1766335" y="97071"/>
                    <a:pt x="1800246" y="110215"/>
                    <a:pt x="1833775" y="124121"/>
                  </a:cubicBezTo>
                  <a:cubicBezTo>
                    <a:pt x="1837013" y="125455"/>
                    <a:pt x="1839679" y="128884"/>
                    <a:pt x="1842158" y="131742"/>
                  </a:cubicBezTo>
                  <a:cubicBezTo>
                    <a:pt x="1866922" y="161843"/>
                    <a:pt x="1891497" y="192132"/>
                    <a:pt x="1916454" y="222233"/>
                  </a:cubicBezTo>
                  <a:cubicBezTo>
                    <a:pt x="1921216" y="227947"/>
                    <a:pt x="1928076" y="232139"/>
                    <a:pt x="1933219" y="237663"/>
                  </a:cubicBezTo>
                  <a:cubicBezTo>
                    <a:pt x="1940459" y="245283"/>
                    <a:pt x="1949603" y="252524"/>
                    <a:pt x="1953413" y="261668"/>
                  </a:cubicBezTo>
                  <a:cubicBezTo>
                    <a:pt x="1965224" y="290433"/>
                    <a:pt x="1987894" y="302817"/>
                    <a:pt x="2016469" y="308151"/>
                  </a:cubicBezTo>
                  <a:cubicBezTo>
                    <a:pt x="2042570" y="313104"/>
                    <a:pt x="2068669" y="317296"/>
                    <a:pt x="2094578" y="323010"/>
                  </a:cubicBezTo>
                  <a:cubicBezTo>
                    <a:pt x="2126201" y="329868"/>
                    <a:pt x="2157636" y="337298"/>
                    <a:pt x="2188879" y="345681"/>
                  </a:cubicBezTo>
                  <a:cubicBezTo>
                    <a:pt x="2202404" y="349301"/>
                    <a:pt x="2216692" y="353491"/>
                    <a:pt x="2228314" y="360921"/>
                  </a:cubicBezTo>
                  <a:cubicBezTo>
                    <a:pt x="2260890" y="381496"/>
                    <a:pt x="2295753" y="395402"/>
                    <a:pt x="2334044" y="389878"/>
                  </a:cubicBezTo>
                  <a:cubicBezTo>
                    <a:pt x="2364715" y="385496"/>
                    <a:pt x="2390434" y="396736"/>
                    <a:pt x="2409485" y="414263"/>
                  </a:cubicBezTo>
                  <a:cubicBezTo>
                    <a:pt x="2444158" y="446078"/>
                    <a:pt x="2481305" y="438838"/>
                    <a:pt x="2518264" y="428552"/>
                  </a:cubicBezTo>
                  <a:cubicBezTo>
                    <a:pt x="2537315" y="423217"/>
                    <a:pt x="2552935" y="423979"/>
                    <a:pt x="2571034" y="429122"/>
                  </a:cubicBezTo>
                  <a:cubicBezTo>
                    <a:pt x="2612945" y="441124"/>
                    <a:pt x="2640950" y="473701"/>
                    <a:pt x="2668001" y="502276"/>
                  </a:cubicBezTo>
                  <a:cubicBezTo>
                    <a:pt x="2691054" y="526661"/>
                    <a:pt x="2716963" y="540377"/>
                    <a:pt x="2745348" y="550666"/>
                  </a:cubicBezTo>
                  <a:cubicBezTo>
                    <a:pt x="2781163" y="563810"/>
                    <a:pt x="2809548" y="558858"/>
                    <a:pt x="2826694" y="527233"/>
                  </a:cubicBezTo>
                  <a:cubicBezTo>
                    <a:pt x="2831457" y="518278"/>
                    <a:pt x="2839839" y="507800"/>
                    <a:pt x="2848793" y="505134"/>
                  </a:cubicBezTo>
                  <a:cubicBezTo>
                    <a:pt x="2892037" y="491800"/>
                    <a:pt x="2935854" y="472367"/>
                    <a:pt x="2982148" y="484179"/>
                  </a:cubicBezTo>
                  <a:cubicBezTo>
                    <a:pt x="3046158" y="500372"/>
                    <a:pt x="3108644" y="499420"/>
                    <a:pt x="3172654" y="483417"/>
                  </a:cubicBezTo>
                  <a:cubicBezTo>
                    <a:pt x="3276480" y="457508"/>
                    <a:pt x="3380305" y="430076"/>
                    <a:pt x="3489467" y="435790"/>
                  </a:cubicBezTo>
                  <a:cubicBezTo>
                    <a:pt x="3507563" y="436742"/>
                    <a:pt x="3529090" y="425121"/>
                    <a:pt x="3544713" y="413691"/>
                  </a:cubicBezTo>
                  <a:cubicBezTo>
                    <a:pt x="3574622" y="391974"/>
                    <a:pt x="3573288" y="390258"/>
                    <a:pt x="3606817" y="408167"/>
                  </a:cubicBezTo>
                  <a:cubicBezTo>
                    <a:pt x="3614819" y="412549"/>
                    <a:pt x="3624725" y="415215"/>
                    <a:pt x="3630632" y="421693"/>
                  </a:cubicBezTo>
                  <a:cubicBezTo>
                    <a:pt x="3660731" y="454650"/>
                    <a:pt x="3697880" y="446648"/>
                    <a:pt x="3734837" y="441886"/>
                  </a:cubicBezTo>
                  <a:cubicBezTo>
                    <a:pt x="3741315" y="440934"/>
                    <a:pt x="3749125" y="439600"/>
                    <a:pt x="3754652" y="442268"/>
                  </a:cubicBezTo>
                  <a:cubicBezTo>
                    <a:pt x="3779607" y="454268"/>
                    <a:pt x="3800753" y="450078"/>
                    <a:pt x="3822472" y="433694"/>
                  </a:cubicBezTo>
                  <a:cubicBezTo>
                    <a:pt x="3841331" y="419597"/>
                    <a:pt x="3863049" y="411215"/>
                    <a:pt x="3885338" y="428742"/>
                  </a:cubicBezTo>
                  <a:cubicBezTo>
                    <a:pt x="3934870" y="467605"/>
                    <a:pt x="3987829" y="469509"/>
                    <a:pt x="4043839" y="444934"/>
                  </a:cubicBezTo>
                  <a:cubicBezTo>
                    <a:pt x="4083845" y="427407"/>
                    <a:pt x="4123280" y="423407"/>
                    <a:pt x="4165383" y="441124"/>
                  </a:cubicBezTo>
                  <a:cubicBezTo>
                    <a:pt x="4181576" y="447982"/>
                    <a:pt x="4202531" y="443410"/>
                    <a:pt x="4221391" y="444934"/>
                  </a:cubicBezTo>
                  <a:cubicBezTo>
                    <a:pt x="4232060" y="445696"/>
                    <a:pt x="4243872" y="445886"/>
                    <a:pt x="4253014" y="450650"/>
                  </a:cubicBezTo>
                  <a:cubicBezTo>
                    <a:pt x="4277401" y="462843"/>
                    <a:pt x="4300070" y="478463"/>
                    <a:pt x="4324645" y="490466"/>
                  </a:cubicBezTo>
                  <a:cubicBezTo>
                    <a:pt x="4336457" y="496180"/>
                    <a:pt x="4350554" y="499228"/>
                    <a:pt x="4363890" y="499420"/>
                  </a:cubicBezTo>
                  <a:cubicBezTo>
                    <a:pt x="4403325" y="500372"/>
                    <a:pt x="4442761" y="500372"/>
                    <a:pt x="4482004" y="498658"/>
                  </a:cubicBezTo>
                  <a:cubicBezTo>
                    <a:pt x="4546776" y="495990"/>
                    <a:pt x="4612500" y="495418"/>
                    <a:pt x="4659174" y="438648"/>
                  </a:cubicBezTo>
                  <a:cubicBezTo>
                    <a:pt x="4662986" y="434076"/>
                    <a:pt x="4671176" y="431408"/>
                    <a:pt x="4677655" y="430646"/>
                  </a:cubicBezTo>
                  <a:cubicBezTo>
                    <a:pt x="4707564" y="427027"/>
                    <a:pt x="4738235" y="426645"/>
                    <a:pt x="4767764" y="420739"/>
                  </a:cubicBezTo>
                  <a:cubicBezTo>
                    <a:pt x="4791386" y="415977"/>
                    <a:pt x="4811009" y="417501"/>
                    <a:pt x="4828916" y="434266"/>
                  </a:cubicBezTo>
                  <a:cubicBezTo>
                    <a:pt x="4852348" y="456364"/>
                    <a:pt x="4880925" y="469319"/>
                    <a:pt x="4912168" y="462271"/>
                  </a:cubicBezTo>
                  <a:cubicBezTo>
                    <a:pt x="4943409" y="455412"/>
                    <a:pt x="4963984" y="470271"/>
                    <a:pt x="4987037" y="485703"/>
                  </a:cubicBezTo>
                  <a:cubicBezTo>
                    <a:pt x="5003801" y="496942"/>
                    <a:pt x="5022852" y="511040"/>
                    <a:pt x="5041521" y="512182"/>
                  </a:cubicBezTo>
                  <a:cubicBezTo>
                    <a:pt x="5083814" y="514658"/>
                    <a:pt x="5120201" y="553904"/>
                    <a:pt x="5166113" y="531615"/>
                  </a:cubicBezTo>
                  <a:cubicBezTo>
                    <a:pt x="5169161" y="530091"/>
                    <a:pt x="5174685" y="533901"/>
                    <a:pt x="5179067" y="534853"/>
                  </a:cubicBezTo>
                  <a:cubicBezTo>
                    <a:pt x="5214121" y="542093"/>
                    <a:pt x="5247078" y="535043"/>
                    <a:pt x="5272796" y="511230"/>
                  </a:cubicBezTo>
                  <a:cubicBezTo>
                    <a:pt x="5306516" y="480177"/>
                    <a:pt x="5343855" y="477129"/>
                    <a:pt x="5385384" y="487227"/>
                  </a:cubicBezTo>
                  <a:cubicBezTo>
                    <a:pt x="5398721" y="490466"/>
                    <a:pt x="5412057" y="492752"/>
                    <a:pt x="5425582" y="495418"/>
                  </a:cubicBezTo>
                  <a:cubicBezTo>
                    <a:pt x="5443870" y="499228"/>
                    <a:pt x="5462351" y="503230"/>
                    <a:pt x="5480637" y="507040"/>
                  </a:cubicBezTo>
                  <a:cubicBezTo>
                    <a:pt x="5498356" y="510850"/>
                    <a:pt x="5517979" y="517326"/>
                    <a:pt x="5531693" y="500944"/>
                  </a:cubicBezTo>
                  <a:cubicBezTo>
                    <a:pt x="5543506" y="486845"/>
                    <a:pt x="5551888" y="488179"/>
                    <a:pt x="5562746" y="500372"/>
                  </a:cubicBezTo>
                  <a:cubicBezTo>
                    <a:pt x="5600467" y="543045"/>
                    <a:pt x="5646189" y="569716"/>
                    <a:pt x="5704483" y="571620"/>
                  </a:cubicBezTo>
                  <a:cubicBezTo>
                    <a:pt x="5716485" y="572002"/>
                    <a:pt x="5728678" y="574668"/>
                    <a:pt x="5740488" y="577526"/>
                  </a:cubicBezTo>
                  <a:cubicBezTo>
                    <a:pt x="5747728" y="579241"/>
                    <a:pt x="5756493" y="581147"/>
                    <a:pt x="5760873" y="586291"/>
                  </a:cubicBezTo>
                  <a:cubicBezTo>
                    <a:pt x="5794974" y="625534"/>
                    <a:pt x="5837457" y="652777"/>
                    <a:pt x="5883751" y="674686"/>
                  </a:cubicBezTo>
                  <a:cubicBezTo>
                    <a:pt x="5900323" y="682496"/>
                    <a:pt x="5918042" y="690306"/>
                    <a:pt x="5935949" y="692592"/>
                  </a:cubicBezTo>
                  <a:cubicBezTo>
                    <a:pt x="5954617" y="694878"/>
                    <a:pt x="5974240" y="691068"/>
                    <a:pt x="5993291" y="688972"/>
                  </a:cubicBezTo>
                  <a:cubicBezTo>
                    <a:pt x="6004531" y="687830"/>
                    <a:pt x="6017485" y="688020"/>
                    <a:pt x="6026440" y="682496"/>
                  </a:cubicBezTo>
                  <a:cubicBezTo>
                    <a:pt x="6054825" y="665159"/>
                    <a:pt x="6082258" y="646491"/>
                    <a:pt x="6108738" y="626296"/>
                  </a:cubicBezTo>
                  <a:cubicBezTo>
                    <a:pt x="6131409" y="608960"/>
                    <a:pt x="6135981" y="606483"/>
                    <a:pt x="6155602" y="628202"/>
                  </a:cubicBezTo>
                  <a:cubicBezTo>
                    <a:pt x="6175797" y="650491"/>
                    <a:pt x="6200944" y="662111"/>
                    <a:pt x="6228756" y="666873"/>
                  </a:cubicBezTo>
                  <a:cubicBezTo>
                    <a:pt x="6272764" y="674304"/>
                    <a:pt x="6317151" y="680590"/>
                    <a:pt x="6361539" y="684210"/>
                  </a:cubicBezTo>
                  <a:cubicBezTo>
                    <a:pt x="6401736" y="687448"/>
                    <a:pt x="6420977" y="669922"/>
                    <a:pt x="6428979" y="630106"/>
                  </a:cubicBezTo>
                  <a:cubicBezTo>
                    <a:pt x="6433551" y="608007"/>
                    <a:pt x="6439458" y="584003"/>
                    <a:pt x="6463840" y="578098"/>
                  </a:cubicBezTo>
                  <a:cubicBezTo>
                    <a:pt x="6503658" y="568572"/>
                    <a:pt x="6544997" y="564382"/>
                    <a:pt x="6564620" y="517708"/>
                  </a:cubicBezTo>
                  <a:cubicBezTo>
                    <a:pt x="6575478" y="527995"/>
                    <a:pt x="6582146" y="534091"/>
                    <a:pt x="6588625" y="540187"/>
                  </a:cubicBezTo>
                  <a:cubicBezTo>
                    <a:pt x="6606531" y="557142"/>
                    <a:pt x="6643678" y="564382"/>
                    <a:pt x="6662541" y="549714"/>
                  </a:cubicBezTo>
                  <a:cubicBezTo>
                    <a:pt x="6690354" y="528377"/>
                    <a:pt x="6715883" y="532377"/>
                    <a:pt x="6742552" y="548952"/>
                  </a:cubicBezTo>
                  <a:cubicBezTo>
                    <a:pt x="6764841" y="562668"/>
                    <a:pt x="6788417" y="567954"/>
                    <a:pt x="6812063" y="568430"/>
                  </a:cubicBezTo>
                  <a:lnTo>
                    <a:pt x="6858001" y="562267"/>
                  </a:lnTo>
                  <a:lnTo>
                    <a:pt x="6858001" y="734520"/>
                  </a:lnTo>
                  <a:lnTo>
                    <a:pt x="6815516" y="744220"/>
                  </a:lnTo>
                  <a:cubicBezTo>
                    <a:pt x="6793035" y="749744"/>
                    <a:pt x="6771319" y="759651"/>
                    <a:pt x="6748458" y="763271"/>
                  </a:cubicBezTo>
                  <a:cubicBezTo>
                    <a:pt x="6694164" y="771843"/>
                    <a:pt x="6639488" y="777939"/>
                    <a:pt x="6584812" y="784797"/>
                  </a:cubicBezTo>
                  <a:cubicBezTo>
                    <a:pt x="6528424" y="791846"/>
                    <a:pt x="6472225" y="799276"/>
                    <a:pt x="6415833" y="805562"/>
                  </a:cubicBezTo>
                  <a:cubicBezTo>
                    <a:pt x="6384972" y="808802"/>
                    <a:pt x="6353919" y="809372"/>
                    <a:pt x="6323058" y="812420"/>
                  </a:cubicBezTo>
                  <a:cubicBezTo>
                    <a:pt x="6296005" y="815088"/>
                    <a:pt x="6269144" y="820041"/>
                    <a:pt x="6242093" y="823281"/>
                  </a:cubicBezTo>
                  <a:cubicBezTo>
                    <a:pt x="6218660" y="825947"/>
                    <a:pt x="6195037" y="827471"/>
                    <a:pt x="6171605" y="830139"/>
                  </a:cubicBezTo>
                  <a:cubicBezTo>
                    <a:pt x="6134075" y="834519"/>
                    <a:pt x="6096736" y="839473"/>
                    <a:pt x="6059397" y="844045"/>
                  </a:cubicBezTo>
                  <a:cubicBezTo>
                    <a:pt x="6043776" y="845759"/>
                    <a:pt x="6027392" y="850522"/>
                    <a:pt x="6012723" y="847665"/>
                  </a:cubicBezTo>
                  <a:cubicBezTo>
                    <a:pt x="5975764" y="840425"/>
                    <a:pt x="5939377" y="842521"/>
                    <a:pt x="5902610" y="847473"/>
                  </a:cubicBezTo>
                  <a:cubicBezTo>
                    <a:pt x="5890037" y="849190"/>
                    <a:pt x="5876511" y="848808"/>
                    <a:pt x="5864318" y="845569"/>
                  </a:cubicBezTo>
                  <a:cubicBezTo>
                    <a:pt x="5839361" y="839091"/>
                    <a:pt x="5815169" y="829947"/>
                    <a:pt x="5790592" y="821947"/>
                  </a:cubicBezTo>
                  <a:cubicBezTo>
                    <a:pt x="5787924" y="820995"/>
                    <a:pt x="5784686" y="820803"/>
                    <a:pt x="5781830" y="820233"/>
                  </a:cubicBezTo>
                  <a:cubicBezTo>
                    <a:pt x="5765635" y="816992"/>
                    <a:pt x="5749634" y="813754"/>
                    <a:pt x="5733440" y="810896"/>
                  </a:cubicBezTo>
                  <a:cubicBezTo>
                    <a:pt x="5724678" y="809372"/>
                    <a:pt x="5715723" y="809182"/>
                    <a:pt x="5706959" y="807848"/>
                  </a:cubicBezTo>
                  <a:cubicBezTo>
                    <a:pt x="5673050" y="802514"/>
                    <a:pt x="5635711" y="811468"/>
                    <a:pt x="5606372" y="788417"/>
                  </a:cubicBezTo>
                  <a:cubicBezTo>
                    <a:pt x="5587321" y="773557"/>
                    <a:pt x="5568842" y="776987"/>
                    <a:pt x="5548460" y="779273"/>
                  </a:cubicBezTo>
                  <a:cubicBezTo>
                    <a:pt x="5533027" y="780987"/>
                    <a:pt x="5517215" y="780415"/>
                    <a:pt x="5501594" y="780607"/>
                  </a:cubicBezTo>
                  <a:cubicBezTo>
                    <a:pt x="5474161" y="781177"/>
                    <a:pt x="5446728" y="781369"/>
                    <a:pt x="5419295" y="782321"/>
                  </a:cubicBezTo>
                  <a:cubicBezTo>
                    <a:pt x="5410531" y="782701"/>
                    <a:pt x="5401579" y="787465"/>
                    <a:pt x="5393005" y="786703"/>
                  </a:cubicBezTo>
                  <a:cubicBezTo>
                    <a:pt x="5353379" y="783083"/>
                    <a:pt x="5313754" y="777367"/>
                    <a:pt x="5274129" y="774129"/>
                  </a:cubicBezTo>
                  <a:cubicBezTo>
                    <a:pt x="5251650" y="772225"/>
                    <a:pt x="5228597" y="775843"/>
                    <a:pt x="5206308" y="773177"/>
                  </a:cubicBezTo>
                  <a:cubicBezTo>
                    <a:pt x="5180591" y="770129"/>
                    <a:pt x="5155445" y="762319"/>
                    <a:pt x="5129916" y="757554"/>
                  </a:cubicBezTo>
                  <a:cubicBezTo>
                    <a:pt x="5122867" y="756222"/>
                    <a:pt x="5115057" y="757936"/>
                    <a:pt x="5107627" y="758316"/>
                  </a:cubicBezTo>
                  <a:cubicBezTo>
                    <a:pt x="5099245" y="758699"/>
                    <a:pt x="5091052" y="759461"/>
                    <a:pt x="5082670" y="759651"/>
                  </a:cubicBezTo>
                  <a:cubicBezTo>
                    <a:pt x="5057141" y="760033"/>
                    <a:pt x="5031614" y="759461"/>
                    <a:pt x="5006086" y="760795"/>
                  </a:cubicBezTo>
                  <a:cubicBezTo>
                    <a:pt x="4990465" y="761557"/>
                    <a:pt x="4974082" y="769367"/>
                    <a:pt x="4959602" y="766509"/>
                  </a:cubicBezTo>
                  <a:cubicBezTo>
                    <a:pt x="4930075" y="760985"/>
                    <a:pt x="4900546" y="773367"/>
                    <a:pt x="4871019" y="763081"/>
                  </a:cubicBezTo>
                  <a:cubicBezTo>
                    <a:pt x="4861873" y="760033"/>
                    <a:pt x="4849300" y="767653"/>
                    <a:pt x="4838250" y="768033"/>
                  </a:cubicBezTo>
                  <a:cubicBezTo>
                    <a:pt x="4810627" y="768985"/>
                    <a:pt x="4783004" y="768795"/>
                    <a:pt x="4755381" y="768605"/>
                  </a:cubicBezTo>
                  <a:cubicBezTo>
                    <a:pt x="4730614" y="768415"/>
                    <a:pt x="4704895" y="771081"/>
                    <a:pt x="4681083" y="765747"/>
                  </a:cubicBezTo>
                  <a:cubicBezTo>
                    <a:pt x="4656126" y="760033"/>
                    <a:pt x="4633647" y="760795"/>
                    <a:pt x="4609452" y="767271"/>
                  </a:cubicBezTo>
                  <a:cubicBezTo>
                    <a:pt x="4592878" y="771653"/>
                    <a:pt x="4575351" y="772225"/>
                    <a:pt x="4558207" y="773557"/>
                  </a:cubicBezTo>
                  <a:cubicBezTo>
                    <a:pt x="4539728" y="775081"/>
                    <a:pt x="4519343" y="771081"/>
                    <a:pt x="4502579" y="777367"/>
                  </a:cubicBezTo>
                  <a:cubicBezTo>
                    <a:pt x="4452665" y="796038"/>
                    <a:pt x="4401419" y="800038"/>
                    <a:pt x="4349222" y="800038"/>
                  </a:cubicBezTo>
                  <a:cubicBezTo>
                    <a:pt x="4339695" y="800038"/>
                    <a:pt x="4329979" y="797372"/>
                    <a:pt x="4320837" y="794514"/>
                  </a:cubicBezTo>
                  <a:cubicBezTo>
                    <a:pt x="4267493" y="777367"/>
                    <a:pt x="4213961" y="778891"/>
                    <a:pt x="4159667" y="789370"/>
                  </a:cubicBezTo>
                  <a:cubicBezTo>
                    <a:pt x="4148427" y="791656"/>
                    <a:pt x="4135854" y="792038"/>
                    <a:pt x="4124614" y="789752"/>
                  </a:cubicBezTo>
                  <a:cubicBezTo>
                    <a:pt x="4092989" y="783083"/>
                    <a:pt x="4062318" y="772033"/>
                    <a:pt x="4030503" y="767271"/>
                  </a:cubicBezTo>
                  <a:cubicBezTo>
                    <a:pt x="3977925" y="759461"/>
                    <a:pt x="3932394" y="785749"/>
                    <a:pt x="3885338" y="802896"/>
                  </a:cubicBezTo>
                  <a:cubicBezTo>
                    <a:pt x="3840569" y="819089"/>
                    <a:pt x="3802467" y="855666"/>
                    <a:pt x="3749506" y="847473"/>
                  </a:cubicBezTo>
                  <a:cubicBezTo>
                    <a:pt x="3744173" y="846711"/>
                    <a:pt x="3738267" y="851856"/>
                    <a:pt x="3732361" y="853190"/>
                  </a:cubicBezTo>
                  <a:cubicBezTo>
                    <a:pt x="3716168" y="856810"/>
                    <a:pt x="3699976" y="861190"/>
                    <a:pt x="3683591" y="862906"/>
                  </a:cubicBezTo>
                  <a:cubicBezTo>
                    <a:pt x="3663589" y="865192"/>
                    <a:pt x="3643204" y="864430"/>
                    <a:pt x="3623201" y="866334"/>
                  </a:cubicBezTo>
                  <a:cubicBezTo>
                    <a:pt x="3597482" y="868620"/>
                    <a:pt x="3572146" y="874716"/>
                    <a:pt x="3546617" y="874716"/>
                  </a:cubicBezTo>
                  <a:cubicBezTo>
                    <a:pt x="3526042" y="874716"/>
                    <a:pt x="3505657" y="867668"/>
                    <a:pt x="3485275" y="864238"/>
                  </a:cubicBezTo>
                  <a:cubicBezTo>
                    <a:pt x="3456508" y="859476"/>
                    <a:pt x="3424883" y="860810"/>
                    <a:pt x="3399546" y="848618"/>
                  </a:cubicBezTo>
                  <a:cubicBezTo>
                    <a:pt x="3372495" y="835663"/>
                    <a:pt x="3346776" y="829757"/>
                    <a:pt x="3318771" y="833757"/>
                  </a:cubicBezTo>
                  <a:cubicBezTo>
                    <a:pt x="3309437" y="835091"/>
                    <a:pt x="3297434" y="843093"/>
                    <a:pt x="3293244" y="851284"/>
                  </a:cubicBezTo>
                  <a:cubicBezTo>
                    <a:pt x="3283908" y="869572"/>
                    <a:pt x="3271145" y="872812"/>
                    <a:pt x="3253809" y="866524"/>
                  </a:cubicBezTo>
                  <a:cubicBezTo>
                    <a:pt x="3238758" y="861190"/>
                    <a:pt x="3220280" y="858524"/>
                    <a:pt x="3209993" y="848235"/>
                  </a:cubicBezTo>
                  <a:cubicBezTo>
                    <a:pt x="3180844" y="819089"/>
                    <a:pt x="3143695" y="818136"/>
                    <a:pt x="3107500" y="810326"/>
                  </a:cubicBezTo>
                  <a:cubicBezTo>
                    <a:pt x="3085403" y="805562"/>
                    <a:pt x="3064827" y="805372"/>
                    <a:pt x="3042728" y="808610"/>
                  </a:cubicBezTo>
                  <a:cubicBezTo>
                    <a:pt x="2994722" y="815850"/>
                    <a:pt x="2948047" y="805562"/>
                    <a:pt x="2901943" y="792418"/>
                  </a:cubicBezTo>
                  <a:cubicBezTo>
                    <a:pt x="2871462" y="783655"/>
                    <a:pt x="2840219" y="778321"/>
                    <a:pt x="2809930" y="769367"/>
                  </a:cubicBezTo>
                  <a:cubicBezTo>
                    <a:pt x="2787259" y="762509"/>
                    <a:pt x="2764590" y="754316"/>
                    <a:pt x="2743826" y="743268"/>
                  </a:cubicBezTo>
                  <a:cubicBezTo>
                    <a:pt x="2713723" y="727073"/>
                    <a:pt x="2687436" y="702689"/>
                    <a:pt x="2649143" y="709167"/>
                  </a:cubicBezTo>
                  <a:cubicBezTo>
                    <a:pt x="2615421" y="714881"/>
                    <a:pt x="2584942" y="702881"/>
                    <a:pt x="2554079" y="691450"/>
                  </a:cubicBezTo>
                  <a:cubicBezTo>
                    <a:pt x="2531409" y="683068"/>
                    <a:pt x="2508742" y="674494"/>
                    <a:pt x="2485307" y="669160"/>
                  </a:cubicBezTo>
                  <a:cubicBezTo>
                    <a:pt x="2457492" y="662873"/>
                    <a:pt x="2426059" y="665541"/>
                    <a:pt x="2401292" y="653919"/>
                  </a:cubicBezTo>
                  <a:cubicBezTo>
                    <a:pt x="2375383" y="641727"/>
                    <a:pt x="2353859" y="649919"/>
                    <a:pt x="2330806" y="653349"/>
                  </a:cubicBezTo>
                  <a:cubicBezTo>
                    <a:pt x="2294039" y="658683"/>
                    <a:pt x="2257459" y="668590"/>
                    <a:pt x="2220312" y="656015"/>
                  </a:cubicBezTo>
                  <a:cubicBezTo>
                    <a:pt x="2175163" y="640775"/>
                    <a:pt x="2130393" y="624392"/>
                    <a:pt x="2085054" y="609914"/>
                  </a:cubicBezTo>
                  <a:cubicBezTo>
                    <a:pt x="2067525" y="604387"/>
                    <a:pt x="2048668" y="602101"/>
                    <a:pt x="2030378" y="599625"/>
                  </a:cubicBezTo>
                  <a:cubicBezTo>
                    <a:pt x="2013043" y="597529"/>
                    <a:pt x="1992279" y="602863"/>
                    <a:pt x="1978940" y="594863"/>
                  </a:cubicBezTo>
                  <a:cubicBezTo>
                    <a:pt x="1944649" y="574288"/>
                    <a:pt x="1909408" y="564192"/>
                    <a:pt x="1869780" y="564192"/>
                  </a:cubicBezTo>
                  <a:cubicBezTo>
                    <a:pt x="1854920" y="564192"/>
                    <a:pt x="1840441" y="555618"/>
                    <a:pt x="1825393" y="554094"/>
                  </a:cubicBezTo>
                  <a:cubicBezTo>
                    <a:pt x="1804816" y="552190"/>
                    <a:pt x="1781194" y="547045"/>
                    <a:pt x="1763287" y="554286"/>
                  </a:cubicBezTo>
                  <a:cubicBezTo>
                    <a:pt x="1721185" y="571430"/>
                    <a:pt x="1687086" y="557142"/>
                    <a:pt x="1650317" y="540187"/>
                  </a:cubicBezTo>
                  <a:cubicBezTo>
                    <a:pt x="1614120" y="523423"/>
                    <a:pt x="1576019" y="510088"/>
                    <a:pt x="1537537" y="499038"/>
                  </a:cubicBezTo>
                  <a:cubicBezTo>
                    <a:pt x="1523059" y="495038"/>
                    <a:pt x="1505724" y="501706"/>
                    <a:pt x="1489720" y="503038"/>
                  </a:cubicBezTo>
                  <a:cubicBezTo>
                    <a:pt x="1484004" y="503420"/>
                    <a:pt x="1477717" y="503992"/>
                    <a:pt x="1472575" y="502086"/>
                  </a:cubicBezTo>
                  <a:cubicBezTo>
                    <a:pt x="1422854" y="483797"/>
                    <a:pt x="1372368" y="469891"/>
                    <a:pt x="1318456" y="479415"/>
                  </a:cubicBezTo>
                  <a:cubicBezTo>
                    <a:pt x="1313504" y="480369"/>
                    <a:pt x="1307978" y="478273"/>
                    <a:pt x="1303024" y="476939"/>
                  </a:cubicBezTo>
                  <a:cubicBezTo>
                    <a:pt x="1278829" y="470081"/>
                    <a:pt x="1255206" y="459223"/>
                    <a:pt x="1230633" y="456746"/>
                  </a:cubicBezTo>
                  <a:cubicBezTo>
                    <a:pt x="1170051" y="450650"/>
                    <a:pt x="1109091" y="448172"/>
                    <a:pt x="1048125" y="444172"/>
                  </a:cubicBezTo>
                  <a:cubicBezTo>
                    <a:pt x="1044315" y="443982"/>
                    <a:pt x="1040315" y="443982"/>
                    <a:pt x="1036887" y="442648"/>
                  </a:cubicBezTo>
                  <a:cubicBezTo>
                    <a:pt x="1014406" y="434456"/>
                    <a:pt x="994785" y="437124"/>
                    <a:pt x="975733" y="452744"/>
                  </a:cubicBezTo>
                  <a:cubicBezTo>
                    <a:pt x="967350" y="459603"/>
                    <a:pt x="955920" y="463223"/>
                    <a:pt x="945444" y="467033"/>
                  </a:cubicBezTo>
                  <a:cubicBezTo>
                    <a:pt x="930011" y="472749"/>
                    <a:pt x="914200" y="478273"/>
                    <a:pt x="898198" y="481893"/>
                  </a:cubicBezTo>
                  <a:cubicBezTo>
                    <a:pt x="882384" y="485321"/>
                    <a:pt x="865430" y="490084"/>
                    <a:pt x="850189" y="487417"/>
                  </a:cubicBezTo>
                  <a:cubicBezTo>
                    <a:pt x="822756" y="482655"/>
                    <a:pt x="796655" y="471987"/>
                    <a:pt x="769605" y="464937"/>
                  </a:cubicBezTo>
                  <a:cubicBezTo>
                    <a:pt x="760270" y="462461"/>
                    <a:pt x="749982" y="462843"/>
                    <a:pt x="740268" y="462651"/>
                  </a:cubicBezTo>
                  <a:cubicBezTo>
                    <a:pt x="717977" y="462081"/>
                    <a:pt x="695116" y="467605"/>
                    <a:pt x="674923" y="451792"/>
                  </a:cubicBezTo>
                  <a:cubicBezTo>
                    <a:pt x="656255" y="436934"/>
                    <a:pt x="637392" y="441314"/>
                    <a:pt x="617772" y="452554"/>
                  </a:cubicBezTo>
                  <a:cubicBezTo>
                    <a:pt x="603673" y="460557"/>
                    <a:pt x="587672" y="466843"/>
                    <a:pt x="571860" y="469891"/>
                  </a:cubicBezTo>
                  <a:cubicBezTo>
                    <a:pt x="550141" y="474081"/>
                    <a:pt x="528615" y="475797"/>
                    <a:pt x="505182" y="473319"/>
                  </a:cubicBezTo>
                  <a:cubicBezTo>
                    <a:pt x="488607" y="471605"/>
                    <a:pt x="475081" y="470843"/>
                    <a:pt x="462126" y="460747"/>
                  </a:cubicBezTo>
                  <a:cubicBezTo>
                    <a:pt x="460032" y="459223"/>
                    <a:pt x="456222" y="458841"/>
                    <a:pt x="453364" y="459033"/>
                  </a:cubicBezTo>
                  <a:cubicBezTo>
                    <a:pt x="415835" y="462271"/>
                    <a:pt x="378686" y="460557"/>
                    <a:pt x="340774" y="458268"/>
                  </a:cubicBezTo>
                  <a:cubicBezTo>
                    <a:pt x="292579" y="455222"/>
                    <a:pt x="241901" y="464175"/>
                    <a:pt x="200182" y="496180"/>
                  </a:cubicBezTo>
                  <a:cubicBezTo>
                    <a:pt x="194085" y="500944"/>
                    <a:pt x="184941" y="503038"/>
                    <a:pt x="176939" y="504182"/>
                  </a:cubicBezTo>
                  <a:cubicBezTo>
                    <a:pt x="139219" y="509134"/>
                    <a:pt x="101308" y="512564"/>
                    <a:pt x="63587" y="518088"/>
                  </a:cubicBezTo>
                  <a:cubicBezTo>
                    <a:pt x="43012" y="521137"/>
                    <a:pt x="21486" y="523805"/>
                    <a:pt x="2817" y="532187"/>
                  </a:cubicBezTo>
                  <a:lnTo>
                    <a:pt x="0" y="533314"/>
                  </a:lnTo>
                  <a:close/>
                </a:path>
              </a:pathLst>
            </a:custGeom>
            <a:blipFill dpi="0" rotWithShape="1">
              <a:blip r:embed="rId4">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spTree>
    <p:extLst>
      <p:ext uri="{BB962C8B-B14F-4D97-AF65-F5344CB8AC3E}">
        <p14:creationId xmlns:p14="http://schemas.microsoft.com/office/powerpoint/2010/main" val="292597245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FA51AF-CE4B-D744-BACE-AEBCE8001ABA}"/>
              </a:ext>
            </a:extLst>
          </p:cNvPr>
          <p:cNvSpPr>
            <a:spLocks noGrp="1"/>
          </p:cNvSpPr>
          <p:nvPr>
            <p:ph type="title"/>
          </p:nvPr>
        </p:nvSpPr>
        <p:spPr>
          <a:xfrm>
            <a:off x="704850" y="762000"/>
            <a:ext cx="9144000" cy="1263649"/>
          </a:xfrm>
        </p:spPr>
        <p:txBody>
          <a:bodyPr/>
          <a:lstStyle/>
          <a:p>
            <a:r>
              <a:rPr lang="en-US" dirty="0"/>
              <a:t>Seedling stage is especially critical</a:t>
            </a:r>
          </a:p>
        </p:txBody>
      </p:sp>
      <p:pic>
        <p:nvPicPr>
          <p:cNvPr id="9" name="Content Placeholder 8" descr="A picture containing sky, plant&#10;&#10;Description automatically generated">
            <a:extLst>
              <a:ext uri="{FF2B5EF4-FFF2-40B4-BE49-F238E27FC236}">
                <a16:creationId xmlns:a16="http://schemas.microsoft.com/office/drawing/2014/main" id="{AA6220FA-B549-2441-9CD6-998C05B46AF5}"/>
              </a:ext>
            </a:extLst>
          </p:cNvPr>
          <p:cNvPicPr>
            <a:picLocks noGrp="1" noChangeAspect="1"/>
          </p:cNvPicPr>
          <p:nvPr>
            <p:ph idx="1"/>
          </p:nvPr>
        </p:nvPicPr>
        <p:blipFill>
          <a:blip r:embed="rId3">
            <a:duotone>
              <a:schemeClr val="accent4">
                <a:shade val="45000"/>
                <a:satMod val="135000"/>
              </a:schemeClr>
              <a:prstClr val="white"/>
            </a:duotone>
          </a:blip>
          <a:stretch>
            <a:fillRect/>
          </a:stretch>
        </p:blipFill>
        <p:spPr>
          <a:xfrm>
            <a:off x="3255258" y="2025649"/>
            <a:ext cx="6103054" cy="3723636"/>
          </a:xfrm>
          <a:solidFill>
            <a:schemeClr val="accent1"/>
          </a:solidFill>
        </p:spPr>
      </p:pic>
      <p:sp>
        <p:nvSpPr>
          <p:cNvPr id="11" name="Oval 10">
            <a:extLst>
              <a:ext uri="{FF2B5EF4-FFF2-40B4-BE49-F238E27FC236}">
                <a16:creationId xmlns:a16="http://schemas.microsoft.com/office/drawing/2014/main" id="{C2C2B0AD-4CB6-734D-903B-B28AAD0435E3}"/>
              </a:ext>
            </a:extLst>
          </p:cNvPr>
          <p:cNvSpPr/>
          <p:nvPr/>
        </p:nvSpPr>
        <p:spPr>
          <a:xfrm>
            <a:off x="4248150" y="3543300"/>
            <a:ext cx="1028700" cy="1028700"/>
          </a:xfrm>
          <a:prstGeom prst="ellipse">
            <a:avLst/>
          </a:prstGeom>
          <a:noFill/>
          <a:ln w="381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99362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5320BDE-3C3F-CE4F-947E-7018A18A9C4E}"/>
              </a:ext>
            </a:extLst>
          </p:cNvPr>
          <p:cNvSpPr>
            <a:spLocks noGrp="1"/>
          </p:cNvSpPr>
          <p:nvPr>
            <p:ph type="title"/>
          </p:nvPr>
        </p:nvSpPr>
        <p:spPr>
          <a:xfrm>
            <a:off x="762000" y="762000"/>
            <a:ext cx="3810001" cy="2025649"/>
          </a:xfrm>
        </p:spPr>
        <p:txBody>
          <a:bodyPr anchor="b">
            <a:normAutofit/>
          </a:bodyPr>
          <a:lstStyle/>
          <a:p>
            <a:r>
              <a:rPr lang="en-US" sz="2800"/>
              <a:t>Could having a diverse fungal “portfolio” help trees withstand variability?</a:t>
            </a:r>
          </a:p>
        </p:txBody>
      </p:sp>
      <p:pic>
        <p:nvPicPr>
          <p:cNvPr id="4" name="Picture 3" descr="A picture containing outdoor, tree, grass, plant&#10;&#10;Description automatically generated">
            <a:extLst>
              <a:ext uri="{FF2B5EF4-FFF2-40B4-BE49-F238E27FC236}">
                <a16:creationId xmlns:a16="http://schemas.microsoft.com/office/drawing/2014/main" id="{5E8740C2-2EC2-F349-93C5-FB0A7C1C4E2F}"/>
              </a:ext>
            </a:extLst>
          </p:cNvPr>
          <p:cNvPicPr>
            <a:picLocks noChangeAspect="1"/>
          </p:cNvPicPr>
          <p:nvPr/>
        </p:nvPicPr>
        <p:blipFill>
          <a:blip r:embed="rId2"/>
          <a:stretch>
            <a:fillRect/>
          </a:stretch>
        </p:blipFill>
        <p:spPr>
          <a:xfrm rot="10800000">
            <a:off x="5334000" y="1142999"/>
            <a:ext cx="6096000" cy="4572000"/>
          </a:xfrm>
          <a:prstGeom prst="rect">
            <a:avLst/>
          </a:prstGeom>
        </p:spPr>
      </p:pic>
      <p:sp>
        <p:nvSpPr>
          <p:cNvPr id="3" name="Content Placeholder 2">
            <a:extLst>
              <a:ext uri="{FF2B5EF4-FFF2-40B4-BE49-F238E27FC236}">
                <a16:creationId xmlns:a16="http://schemas.microsoft.com/office/drawing/2014/main" id="{E39A108D-40D7-A945-B148-D02A1442695E}"/>
              </a:ext>
            </a:extLst>
          </p:cNvPr>
          <p:cNvSpPr>
            <a:spLocks noGrp="1"/>
          </p:cNvSpPr>
          <p:nvPr>
            <p:ph idx="1"/>
          </p:nvPr>
        </p:nvSpPr>
        <p:spPr>
          <a:xfrm>
            <a:off x="762001" y="3047999"/>
            <a:ext cx="3810000" cy="3048001"/>
          </a:xfrm>
        </p:spPr>
        <p:txBody>
          <a:bodyPr>
            <a:normAutofit/>
          </a:bodyPr>
          <a:lstStyle/>
          <a:p>
            <a:endParaRPr lang="en-US"/>
          </a:p>
        </p:txBody>
      </p:sp>
    </p:spTree>
    <p:extLst>
      <p:ext uri="{BB962C8B-B14F-4D97-AF65-F5344CB8AC3E}">
        <p14:creationId xmlns:p14="http://schemas.microsoft.com/office/powerpoint/2010/main" val="171539437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B0479F5-59EA-43F3-BAFC-2606376EB66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5846CBD-219D-FA49-8718-C637CF1D3D6E}"/>
              </a:ext>
            </a:extLst>
          </p:cNvPr>
          <p:cNvSpPr>
            <a:spLocks noGrp="1"/>
          </p:cNvSpPr>
          <p:nvPr>
            <p:ph type="title"/>
          </p:nvPr>
        </p:nvSpPr>
        <p:spPr>
          <a:xfrm>
            <a:off x="762000" y="1528717"/>
            <a:ext cx="3810000" cy="3805283"/>
          </a:xfrm>
        </p:spPr>
        <p:txBody>
          <a:bodyPr>
            <a:normAutofit/>
          </a:bodyPr>
          <a:lstStyle/>
          <a:p>
            <a:r>
              <a:rPr lang="en-US" dirty="0"/>
              <a:t>Central questions</a:t>
            </a:r>
          </a:p>
        </p:txBody>
      </p:sp>
      <p:graphicFrame>
        <p:nvGraphicFramePr>
          <p:cNvPr id="5" name="Content Placeholder 2">
            <a:extLst>
              <a:ext uri="{FF2B5EF4-FFF2-40B4-BE49-F238E27FC236}">
                <a16:creationId xmlns:a16="http://schemas.microsoft.com/office/drawing/2014/main" id="{79F1A52B-7910-47EB-9E0A-1EC20F950E20}"/>
              </a:ext>
            </a:extLst>
          </p:cNvPr>
          <p:cNvGraphicFramePr>
            <a:graphicFrameLocks noGrp="1"/>
          </p:cNvGraphicFramePr>
          <p:nvPr>
            <p:ph idx="1"/>
            <p:extLst>
              <p:ext uri="{D42A27DB-BD31-4B8C-83A1-F6EECF244321}">
                <p14:modId xmlns:p14="http://schemas.microsoft.com/office/powerpoint/2010/main" val="1890975758"/>
              </p:ext>
            </p:extLst>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142801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B05D8461-9991-41B0-984E-5A193DCC8079}"/>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C122868C-C18C-493B-90E3-129A8BD9CB47}"/>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F3B9F6C-F319-4648-90E0-D2C7DB1CBCCC}"/>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1A8CCAD0-6A02-4B44-9A68-FAEDE16E4FB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EDC0D70B-BA41-49B5-B796-9BC4F7F2320F}"/>
                                            </p:graphic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5">
                                            <p:graphicEl>
                                              <a:dgm id="{869F2BBA-BF40-4D83-92D1-68A8B55AEC22}"/>
                                            </p:graphic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5">
                                            <p:graphicEl>
                                              <a:dgm id="{A04A4E60-F6ED-441B-B51B-2E48384E848F}"/>
                                            </p:graphic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5">
                                            <p:graphicEl>
                                              <a:dgm id="{2C044A90-BEF4-4648-84A7-3F3696CDFA30}"/>
                                            </p:graphic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5">
                                            <p:graphicEl>
                                              <a:dgm id="{A6C76B7E-160B-47C2-88D9-D3405FB3B503}"/>
                                            </p:graphicEl>
                                          </p:spTgt>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
                                            <p:graphicEl>
                                              <a:dgm id="{910A6290-FA6F-4617-9A9D-D27082A788AC}"/>
                                            </p:graphicEl>
                                          </p:spTgt>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
                                            <p:graphicEl>
                                              <a:dgm id="{D6F8FE64-8C5A-4580-BE06-C46FE9603489}"/>
                                            </p:graphic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5">
                                            <p:graphicEl>
                                              <a:dgm id="{FF4F80D7-3BC4-FD49-8304-632E717280A3}"/>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66.xml><?xml version="1.0" encoding="utf-8"?>
<p:sld xmlns:a="http://schemas.openxmlformats.org/drawingml/2006/main" xmlns:r="http://schemas.openxmlformats.org/officeDocument/2006/relationships" xmlns:p="http://schemas.openxmlformats.org/presentationml/2006/main" show="0">
  <p:cSld>
    <p:bg>
      <p:bgPr>
        <a:solidFill>
          <a:schemeClr val="bg1"/>
        </a:solidFill>
        <a:effectLst/>
      </p:bgPr>
    </p:bg>
    <p:spTree>
      <p:nvGrpSpPr>
        <p:cNvPr id="1" name=""/>
        <p:cNvGrpSpPr/>
        <p:nvPr/>
      </p:nvGrpSpPr>
      <p:grpSpPr>
        <a:xfrm>
          <a:off x="0" y="0"/>
          <a:ext cx="0" cy="0"/>
          <a:chOff x="0" y="0"/>
          <a:chExt cx="0" cy="0"/>
        </a:xfrm>
      </p:grpSpPr>
      <p:sp useBgFill="1">
        <p:nvSpPr>
          <p:cNvPr id="16" name="Rectangle 9">
            <a:extLst>
              <a:ext uri="{FF2B5EF4-FFF2-40B4-BE49-F238E27FC236}">
                <a16:creationId xmlns:a16="http://schemas.microsoft.com/office/drawing/2014/main" id="{5964CBE2-084A-47DF-A704-CF5F6217B5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7087588-2C60-184F-A8A8-6DDB40638859}"/>
              </a:ext>
            </a:extLst>
          </p:cNvPr>
          <p:cNvSpPr>
            <a:spLocks noGrp="1"/>
          </p:cNvSpPr>
          <p:nvPr>
            <p:ph type="title"/>
          </p:nvPr>
        </p:nvSpPr>
        <p:spPr>
          <a:xfrm>
            <a:off x="6096000" y="762001"/>
            <a:ext cx="5334000" cy="2747962"/>
          </a:xfrm>
        </p:spPr>
        <p:txBody>
          <a:bodyPr vert="horz" lIns="91440" tIns="45720" rIns="91440" bIns="45720" rtlCol="0" anchor="b" anchorCtr="0">
            <a:normAutofit/>
          </a:bodyPr>
          <a:lstStyle/>
          <a:p>
            <a:r>
              <a:rPr lang="en-US" dirty="0"/>
              <a:t>Greenhouse and modeling</a:t>
            </a:r>
          </a:p>
        </p:txBody>
      </p:sp>
      <p:sp>
        <p:nvSpPr>
          <p:cNvPr id="3" name="Content Placeholder 2">
            <a:extLst>
              <a:ext uri="{FF2B5EF4-FFF2-40B4-BE49-F238E27FC236}">
                <a16:creationId xmlns:a16="http://schemas.microsoft.com/office/drawing/2014/main" id="{9A5E7374-ADFD-5A44-AC18-B08EB25D3E5F}"/>
              </a:ext>
            </a:extLst>
          </p:cNvPr>
          <p:cNvSpPr>
            <a:spLocks noGrp="1"/>
          </p:cNvSpPr>
          <p:nvPr>
            <p:ph idx="1"/>
          </p:nvPr>
        </p:nvSpPr>
        <p:spPr>
          <a:xfrm>
            <a:off x="6096000" y="3809999"/>
            <a:ext cx="4352925" cy="1985963"/>
          </a:xfrm>
        </p:spPr>
        <p:txBody>
          <a:bodyPr vert="horz" lIns="91440" tIns="45720" rIns="91440" bIns="45720" rtlCol="0">
            <a:normAutofit/>
          </a:bodyPr>
          <a:lstStyle/>
          <a:p>
            <a:pPr marL="0" indent="0">
              <a:buNone/>
            </a:pPr>
            <a:r>
              <a:rPr lang="en-US" sz="2400"/>
              <a:t>One plant, one fungus seedling experiment</a:t>
            </a:r>
          </a:p>
        </p:txBody>
      </p:sp>
      <p:pic>
        <p:nvPicPr>
          <p:cNvPr id="5" name="Picture 4">
            <a:extLst>
              <a:ext uri="{FF2B5EF4-FFF2-40B4-BE49-F238E27FC236}">
                <a16:creationId xmlns:a16="http://schemas.microsoft.com/office/drawing/2014/main" id="{53385CBC-86E6-0B48-8A6C-7D941B299FAA}"/>
              </a:ext>
            </a:extLst>
          </p:cNvPr>
          <p:cNvPicPr>
            <a:picLocks noChangeAspect="1"/>
          </p:cNvPicPr>
          <p:nvPr/>
        </p:nvPicPr>
        <p:blipFill>
          <a:blip r:embed="rId3"/>
          <a:stretch>
            <a:fillRect/>
          </a:stretch>
        </p:blipFill>
        <p:spPr>
          <a:xfrm rot="5400000">
            <a:off x="381000" y="1428750"/>
            <a:ext cx="5334000" cy="4000500"/>
          </a:xfrm>
          <a:prstGeom prst="rect">
            <a:avLst/>
          </a:prstGeom>
        </p:spPr>
      </p:pic>
      <p:pic>
        <p:nvPicPr>
          <p:cNvPr id="6" name="Picture 5" descr="Diagram&#10;&#10;Description automatically generated">
            <a:extLst>
              <a:ext uri="{FF2B5EF4-FFF2-40B4-BE49-F238E27FC236}">
                <a16:creationId xmlns:a16="http://schemas.microsoft.com/office/drawing/2014/main" id="{AA64A4E9-E9A3-7D4C-B2CD-AF328329BEC8}"/>
              </a:ext>
            </a:extLst>
          </p:cNvPr>
          <p:cNvPicPr>
            <a:picLocks noChangeAspect="1"/>
          </p:cNvPicPr>
          <p:nvPr/>
        </p:nvPicPr>
        <p:blipFill>
          <a:blip r:embed="rId4"/>
          <a:stretch>
            <a:fillRect/>
          </a:stretch>
        </p:blipFill>
        <p:spPr>
          <a:xfrm>
            <a:off x="1047750" y="4110036"/>
            <a:ext cx="2329577" cy="1985964"/>
          </a:xfrm>
          <a:prstGeom prst="rect">
            <a:avLst/>
          </a:prstGeom>
        </p:spPr>
      </p:pic>
    </p:spTree>
    <p:extLst>
      <p:ext uri="{BB962C8B-B14F-4D97-AF65-F5344CB8AC3E}">
        <p14:creationId xmlns:p14="http://schemas.microsoft.com/office/powerpoint/2010/main" val="293665329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8DA629-F048-1E43-BA54-36FC7E4394E8}"/>
              </a:ext>
            </a:extLst>
          </p:cNvPr>
          <p:cNvSpPr>
            <a:spLocks noGrp="1"/>
          </p:cNvSpPr>
          <p:nvPr>
            <p:ph type="title"/>
          </p:nvPr>
        </p:nvSpPr>
        <p:spPr>
          <a:xfrm>
            <a:off x="762000" y="617423"/>
            <a:ext cx="10668000" cy="1263649"/>
          </a:xfrm>
        </p:spPr>
        <p:txBody>
          <a:bodyPr>
            <a:normAutofit fontScale="90000"/>
          </a:bodyPr>
          <a:lstStyle/>
          <a:p>
            <a:r>
              <a:rPr lang="en-US" dirty="0"/>
              <a:t>Can plant get a better “deal” on N depending on the fungus?</a:t>
            </a:r>
          </a:p>
        </p:txBody>
      </p:sp>
      <p:sp>
        <p:nvSpPr>
          <p:cNvPr id="3" name="Content Placeholder 2">
            <a:extLst>
              <a:ext uri="{FF2B5EF4-FFF2-40B4-BE49-F238E27FC236}">
                <a16:creationId xmlns:a16="http://schemas.microsoft.com/office/drawing/2014/main" id="{77EE9C4D-5518-A245-85AE-19FBAE42E12F}"/>
              </a:ext>
            </a:extLst>
          </p:cNvPr>
          <p:cNvSpPr>
            <a:spLocks noGrp="1"/>
          </p:cNvSpPr>
          <p:nvPr>
            <p:ph idx="1"/>
          </p:nvPr>
        </p:nvSpPr>
        <p:spPr/>
        <p:txBody>
          <a:bodyPr/>
          <a:lstStyle/>
          <a:p>
            <a:endParaRPr lang="en-US" dirty="0"/>
          </a:p>
        </p:txBody>
      </p:sp>
      <p:pic>
        <p:nvPicPr>
          <p:cNvPr id="5" name="Picture 4">
            <a:extLst>
              <a:ext uri="{FF2B5EF4-FFF2-40B4-BE49-F238E27FC236}">
                <a16:creationId xmlns:a16="http://schemas.microsoft.com/office/drawing/2014/main" id="{C8454A70-CF3F-8049-9FF9-DCED888A0ACD}"/>
              </a:ext>
            </a:extLst>
          </p:cNvPr>
          <p:cNvPicPr/>
          <p:nvPr/>
        </p:nvPicPr>
        <p:blipFill rotWithShape="1">
          <a:blip r:embed="rId3">
            <a:extLst>
              <a:ext uri="{28A0092B-C50C-407E-A947-70E740481C1C}">
                <a14:useLocalDpi xmlns:a14="http://schemas.microsoft.com/office/drawing/2010/main" val="0"/>
              </a:ext>
            </a:extLst>
          </a:blip>
          <a:srcRect l="6245" t="62656" r="4300" b="8597"/>
          <a:stretch/>
        </p:blipFill>
        <p:spPr>
          <a:xfrm>
            <a:off x="3315331" y="1905849"/>
            <a:ext cx="5561338" cy="3574310"/>
          </a:xfrm>
          <a:prstGeom prst="rect">
            <a:avLst/>
          </a:prstGeom>
          <a:solidFill>
            <a:srgbClr val="FFFFFF"/>
          </a:solidFill>
        </p:spPr>
      </p:pic>
      <p:sp>
        <p:nvSpPr>
          <p:cNvPr id="6" name="Rectangle 5">
            <a:extLst>
              <a:ext uri="{FF2B5EF4-FFF2-40B4-BE49-F238E27FC236}">
                <a16:creationId xmlns:a16="http://schemas.microsoft.com/office/drawing/2014/main" id="{D62B1429-E880-D84B-AE80-0A41FC0BDB1C}"/>
              </a:ext>
            </a:extLst>
          </p:cNvPr>
          <p:cNvSpPr/>
          <p:nvPr/>
        </p:nvSpPr>
        <p:spPr>
          <a:xfrm>
            <a:off x="4386263" y="2633755"/>
            <a:ext cx="985837" cy="18859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AD5A1EE-1893-C144-9FE0-F323C3ED079A}"/>
              </a:ext>
            </a:extLst>
          </p:cNvPr>
          <p:cNvSpPr/>
          <p:nvPr/>
        </p:nvSpPr>
        <p:spPr>
          <a:xfrm>
            <a:off x="6443663" y="2643182"/>
            <a:ext cx="2057400" cy="18859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72918F0-69CE-AB45-A2D9-310805C7A2AF}"/>
              </a:ext>
            </a:extLst>
          </p:cNvPr>
          <p:cNvPicPr/>
          <p:nvPr/>
        </p:nvPicPr>
        <p:blipFill rotWithShape="1">
          <a:blip r:embed="rId3">
            <a:extLst>
              <a:ext uri="{28A0092B-C50C-407E-A947-70E740481C1C}">
                <a14:useLocalDpi xmlns:a14="http://schemas.microsoft.com/office/drawing/2010/main" val="0"/>
              </a:ext>
            </a:extLst>
          </a:blip>
          <a:srcRect l="19549" t="91667" r="7246" b="3303"/>
          <a:stretch/>
        </p:blipFill>
        <p:spPr>
          <a:xfrm>
            <a:off x="3315331" y="5470873"/>
            <a:ext cx="5561338" cy="764467"/>
          </a:xfrm>
          <a:prstGeom prst="rect">
            <a:avLst/>
          </a:prstGeom>
          <a:solidFill>
            <a:srgbClr val="FFFFFF"/>
          </a:solidFill>
        </p:spPr>
      </p:pic>
      <p:grpSp>
        <p:nvGrpSpPr>
          <p:cNvPr id="11" name="Group 10">
            <a:extLst>
              <a:ext uri="{FF2B5EF4-FFF2-40B4-BE49-F238E27FC236}">
                <a16:creationId xmlns:a16="http://schemas.microsoft.com/office/drawing/2014/main" id="{C87D06E4-4EEA-804B-A881-D6691C4B8746}"/>
              </a:ext>
            </a:extLst>
          </p:cNvPr>
          <p:cNvGrpSpPr/>
          <p:nvPr/>
        </p:nvGrpSpPr>
        <p:grpSpPr>
          <a:xfrm>
            <a:off x="5351143" y="2667959"/>
            <a:ext cx="935357" cy="1885950"/>
            <a:chOff x="5351143" y="2667959"/>
            <a:chExt cx="935357" cy="1885950"/>
          </a:xfrm>
        </p:grpSpPr>
        <p:sp>
          <p:nvSpPr>
            <p:cNvPr id="9" name="Rectangle 8">
              <a:extLst>
                <a:ext uri="{FF2B5EF4-FFF2-40B4-BE49-F238E27FC236}">
                  <a16:creationId xmlns:a16="http://schemas.microsoft.com/office/drawing/2014/main" id="{6D01CAFC-44BE-8244-BF07-8E58AB9461B3}"/>
                </a:ext>
              </a:extLst>
            </p:cNvPr>
            <p:cNvSpPr/>
            <p:nvPr/>
          </p:nvSpPr>
          <p:spPr>
            <a:xfrm>
              <a:off x="5681133" y="2667959"/>
              <a:ext cx="605367" cy="18859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E0AB461-8481-8941-9023-F018D5172A7D}"/>
                </a:ext>
              </a:extLst>
            </p:cNvPr>
            <p:cNvSpPr/>
            <p:nvPr/>
          </p:nvSpPr>
          <p:spPr>
            <a:xfrm>
              <a:off x="5351143" y="2675776"/>
              <a:ext cx="623572" cy="46576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2" name="Rectangle 11">
            <a:extLst>
              <a:ext uri="{FF2B5EF4-FFF2-40B4-BE49-F238E27FC236}">
                <a16:creationId xmlns:a16="http://schemas.microsoft.com/office/drawing/2014/main" id="{CA933AFC-C001-0A43-9307-8784B981AF06}"/>
              </a:ext>
            </a:extLst>
          </p:cNvPr>
          <p:cNvSpPr/>
          <p:nvPr/>
        </p:nvSpPr>
        <p:spPr>
          <a:xfrm>
            <a:off x="5193980" y="2658532"/>
            <a:ext cx="605367" cy="188595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 name="Group 3">
            <a:extLst>
              <a:ext uri="{FF2B5EF4-FFF2-40B4-BE49-F238E27FC236}">
                <a16:creationId xmlns:a16="http://schemas.microsoft.com/office/drawing/2014/main" id="{9B3FBC2A-EC64-F948-A4F5-5F85FC5E8561}"/>
              </a:ext>
            </a:extLst>
          </p:cNvPr>
          <p:cNvGrpSpPr/>
          <p:nvPr/>
        </p:nvGrpSpPr>
        <p:grpSpPr>
          <a:xfrm>
            <a:off x="1698213" y="2539327"/>
            <a:ext cx="1608133" cy="2252097"/>
            <a:chOff x="2598335" y="2539327"/>
            <a:chExt cx="1608133" cy="2252097"/>
          </a:xfrm>
        </p:grpSpPr>
        <p:sp>
          <p:nvSpPr>
            <p:cNvPr id="15" name="TextBox 14">
              <a:extLst>
                <a:ext uri="{FF2B5EF4-FFF2-40B4-BE49-F238E27FC236}">
                  <a16:creationId xmlns:a16="http://schemas.microsoft.com/office/drawing/2014/main" id="{589A7996-314C-EB4A-AF35-FB4C6CD4DB9E}"/>
                </a:ext>
              </a:extLst>
            </p:cNvPr>
            <p:cNvSpPr txBox="1"/>
            <p:nvPr/>
          </p:nvSpPr>
          <p:spPr>
            <a:xfrm>
              <a:off x="3039161" y="4422092"/>
              <a:ext cx="1167307" cy="369332"/>
            </a:xfrm>
            <a:prstGeom prst="rect">
              <a:avLst/>
            </a:prstGeom>
            <a:solidFill>
              <a:schemeClr val="bg1"/>
            </a:solidFill>
          </p:spPr>
          <p:txBody>
            <a:bodyPr wrap="none" rtlCol="0">
              <a:spAutoFit/>
            </a:bodyPr>
            <a:lstStyle/>
            <a:p>
              <a:r>
                <a:rPr lang="en-US" dirty="0"/>
                <a:t>Cheap N</a:t>
              </a:r>
            </a:p>
          </p:txBody>
        </p:sp>
        <p:sp>
          <p:nvSpPr>
            <p:cNvPr id="16" name="TextBox 15">
              <a:extLst>
                <a:ext uri="{FF2B5EF4-FFF2-40B4-BE49-F238E27FC236}">
                  <a16:creationId xmlns:a16="http://schemas.microsoft.com/office/drawing/2014/main" id="{4BF70F0D-87DF-C14F-B557-6D9396B8B920}"/>
                </a:ext>
              </a:extLst>
            </p:cNvPr>
            <p:cNvSpPr txBox="1"/>
            <p:nvPr/>
          </p:nvSpPr>
          <p:spPr>
            <a:xfrm>
              <a:off x="2598335" y="2539327"/>
              <a:ext cx="1608133" cy="369332"/>
            </a:xfrm>
            <a:prstGeom prst="rect">
              <a:avLst/>
            </a:prstGeom>
            <a:solidFill>
              <a:schemeClr val="bg1"/>
            </a:solidFill>
          </p:spPr>
          <p:txBody>
            <a:bodyPr wrap="none" rtlCol="0">
              <a:spAutoFit/>
            </a:bodyPr>
            <a:lstStyle/>
            <a:p>
              <a:r>
                <a:rPr lang="en-US" dirty="0"/>
                <a:t>Expensive N</a:t>
              </a:r>
            </a:p>
          </p:txBody>
        </p:sp>
      </p:grpSp>
      <p:sp>
        <p:nvSpPr>
          <p:cNvPr id="13" name="Title 1">
            <a:extLst>
              <a:ext uri="{FF2B5EF4-FFF2-40B4-BE49-F238E27FC236}">
                <a16:creationId xmlns:a16="http://schemas.microsoft.com/office/drawing/2014/main" id="{36090201-64B1-9842-8130-236B7B292515}"/>
              </a:ext>
            </a:extLst>
          </p:cNvPr>
          <p:cNvSpPr txBox="1">
            <a:spLocks/>
          </p:cNvSpPr>
          <p:nvPr/>
        </p:nvSpPr>
        <p:spPr>
          <a:xfrm>
            <a:off x="190500" y="4311809"/>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Best “deal” from </a:t>
            </a:r>
            <a:r>
              <a:rPr lang="en-US" sz="4000" i="1" dirty="0">
                <a:ea typeface="Arial" charset="0"/>
                <a:cs typeface="Arial" charset="0"/>
              </a:rPr>
              <a:t>Thelephora, </a:t>
            </a:r>
            <a:r>
              <a:rPr lang="en-US" sz="4000" dirty="0">
                <a:ea typeface="Arial" charset="0"/>
                <a:cs typeface="Arial" charset="0"/>
              </a:rPr>
              <a:t>esp. high N</a:t>
            </a:r>
          </a:p>
        </p:txBody>
      </p:sp>
      <p:sp>
        <p:nvSpPr>
          <p:cNvPr id="17" name="Title 1">
            <a:extLst>
              <a:ext uri="{FF2B5EF4-FFF2-40B4-BE49-F238E27FC236}">
                <a16:creationId xmlns:a16="http://schemas.microsoft.com/office/drawing/2014/main" id="{E3728294-0E5C-0448-A268-D849B61FB6B9}"/>
              </a:ext>
            </a:extLst>
          </p:cNvPr>
          <p:cNvSpPr txBox="1">
            <a:spLocks/>
          </p:cNvSpPr>
          <p:nvPr/>
        </p:nvSpPr>
        <p:spPr>
          <a:xfrm>
            <a:off x="0" y="2555388"/>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These fungi respond very differently to N levels</a:t>
            </a:r>
          </a:p>
        </p:txBody>
      </p:sp>
    </p:spTree>
    <p:extLst>
      <p:ext uri="{BB962C8B-B14F-4D97-AF65-F5344CB8AC3E}">
        <p14:creationId xmlns:p14="http://schemas.microsoft.com/office/powerpoint/2010/main" val="41188592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nodeType="clickEffect">
                                  <p:stCondLst>
                                    <p:cond delay="0"/>
                                  </p:stCondLst>
                                  <p:childTnLst>
                                    <p:set>
                                      <p:cBhvr>
                                        <p:cTn id="14" dur="1" fill="hold">
                                          <p:stCondLst>
                                            <p:cond delay="0"/>
                                          </p:stCondLst>
                                        </p:cTn>
                                        <p:tgtEl>
                                          <p:spTgt spid="11"/>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6"/>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7"/>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12" grpId="0" animBg="1"/>
      <p:bldP spid="13" grpId="0" animBg="1"/>
      <p:bldP spid="17" grpId="0" animBg="1"/>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635B90-FC50-E940-BD8E-24121DF5B6DA}"/>
              </a:ext>
            </a:extLst>
          </p:cNvPr>
          <p:cNvSpPr>
            <a:spLocks noGrp="1"/>
          </p:cNvSpPr>
          <p:nvPr>
            <p:ph type="title"/>
          </p:nvPr>
        </p:nvSpPr>
        <p:spPr>
          <a:xfrm>
            <a:off x="762000" y="562565"/>
            <a:ext cx="10668000" cy="1263649"/>
          </a:xfrm>
        </p:spPr>
        <p:txBody>
          <a:bodyPr>
            <a:normAutofit fontScale="90000"/>
          </a:bodyPr>
          <a:lstStyle/>
          <a:p>
            <a:r>
              <a:rPr lang="en-US" dirty="0"/>
              <a:t>Do the fungi vary in their trading behavior with N and competition?</a:t>
            </a:r>
          </a:p>
        </p:txBody>
      </p:sp>
      <p:sp>
        <p:nvSpPr>
          <p:cNvPr id="3" name="Content Placeholder 2">
            <a:extLst>
              <a:ext uri="{FF2B5EF4-FFF2-40B4-BE49-F238E27FC236}">
                <a16:creationId xmlns:a16="http://schemas.microsoft.com/office/drawing/2014/main" id="{30A5DC22-A708-864F-B8D6-F1F70C8129AC}"/>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2574482C-C27D-2D4E-A912-3F9AED1F4B40}"/>
              </a:ext>
            </a:extLst>
          </p:cNvPr>
          <p:cNvPicPr/>
          <p:nvPr/>
        </p:nvPicPr>
        <p:blipFill rotWithShape="1">
          <a:blip r:embed="rId3">
            <a:extLst>
              <a:ext uri="{28A0092B-C50C-407E-A947-70E740481C1C}">
                <a14:useLocalDpi xmlns:a14="http://schemas.microsoft.com/office/drawing/2010/main" val="0"/>
              </a:ext>
            </a:extLst>
          </a:blip>
          <a:srcRect l="6245" r="4300" b="71253"/>
          <a:stretch/>
        </p:blipFill>
        <p:spPr>
          <a:xfrm>
            <a:off x="267331" y="2034441"/>
            <a:ext cx="5561339" cy="3574310"/>
          </a:xfrm>
          <a:prstGeom prst="rect">
            <a:avLst/>
          </a:prstGeom>
          <a:solidFill>
            <a:srgbClr val="FFFFFF"/>
          </a:solidFill>
        </p:spPr>
      </p:pic>
      <p:pic>
        <p:nvPicPr>
          <p:cNvPr id="7" name="Picture 6">
            <a:extLst>
              <a:ext uri="{FF2B5EF4-FFF2-40B4-BE49-F238E27FC236}">
                <a16:creationId xmlns:a16="http://schemas.microsoft.com/office/drawing/2014/main" id="{12EF004E-F3D4-AA44-AFE3-A0D241FE6612}"/>
              </a:ext>
            </a:extLst>
          </p:cNvPr>
          <p:cNvPicPr/>
          <p:nvPr/>
        </p:nvPicPr>
        <p:blipFill rotWithShape="1">
          <a:blip r:embed="rId3">
            <a:extLst>
              <a:ext uri="{28A0092B-C50C-407E-A947-70E740481C1C}">
                <a14:useLocalDpi xmlns:a14="http://schemas.microsoft.com/office/drawing/2010/main" val="0"/>
              </a:ext>
            </a:extLst>
          </a:blip>
          <a:srcRect l="19549" t="91667" r="6554" b="3849"/>
          <a:stretch/>
        </p:blipFill>
        <p:spPr>
          <a:xfrm>
            <a:off x="3147237" y="5792087"/>
            <a:ext cx="5613991" cy="681446"/>
          </a:xfrm>
          <a:prstGeom prst="rect">
            <a:avLst/>
          </a:prstGeom>
          <a:solidFill>
            <a:srgbClr val="FFFFFF"/>
          </a:solidFill>
        </p:spPr>
      </p:pic>
      <p:pic>
        <p:nvPicPr>
          <p:cNvPr id="8" name="Picture 7">
            <a:extLst>
              <a:ext uri="{FF2B5EF4-FFF2-40B4-BE49-F238E27FC236}">
                <a16:creationId xmlns:a16="http://schemas.microsoft.com/office/drawing/2014/main" id="{E328E1AA-A53A-8B4D-8D45-DA6CA72EFC3F}"/>
              </a:ext>
            </a:extLst>
          </p:cNvPr>
          <p:cNvPicPr/>
          <p:nvPr/>
        </p:nvPicPr>
        <p:blipFill rotWithShape="1">
          <a:blip r:embed="rId3">
            <a:extLst>
              <a:ext uri="{28A0092B-C50C-407E-A947-70E740481C1C}">
                <a14:useLocalDpi xmlns:a14="http://schemas.microsoft.com/office/drawing/2010/main" val="0"/>
              </a:ext>
            </a:extLst>
          </a:blip>
          <a:srcRect l="6245" t="32106" b="39146"/>
          <a:stretch/>
        </p:blipFill>
        <p:spPr>
          <a:xfrm>
            <a:off x="6095999" y="2034441"/>
            <a:ext cx="5828669" cy="3574310"/>
          </a:xfrm>
          <a:prstGeom prst="rect">
            <a:avLst/>
          </a:prstGeom>
          <a:solidFill>
            <a:srgbClr val="FFFFFF"/>
          </a:solidFill>
        </p:spPr>
      </p:pic>
      <p:sp>
        <p:nvSpPr>
          <p:cNvPr id="9" name="Rectangle 8">
            <a:extLst>
              <a:ext uri="{FF2B5EF4-FFF2-40B4-BE49-F238E27FC236}">
                <a16:creationId xmlns:a16="http://schemas.microsoft.com/office/drawing/2014/main" id="{AF1B616D-0AA5-0A4A-81F0-6BE9C3742C68}"/>
              </a:ext>
            </a:extLst>
          </p:cNvPr>
          <p:cNvSpPr/>
          <p:nvPr/>
        </p:nvSpPr>
        <p:spPr>
          <a:xfrm>
            <a:off x="7214899" y="2670466"/>
            <a:ext cx="4215101" cy="1899836"/>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4E0635E-591F-6744-BC2F-325DFFA25834}"/>
              </a:ext>
            </a:extLst>
          </p:cNvPr>
          <p:cNvSpPr/>
          <p:nvPr/>
        </p:nvSpPr>
        <p:spPr>
          <a:xfrm>
            <a:off x="6095999" y="2203746"/>
            <a:ext cx="5601330" cy="3210807"/>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62331D78-C701-154F-A032-22575B2689F5}"/>
              </a:ext>
            </a:extLst>
          </p:cNvPr>
          <p:cNvSpPr/>
          <p:nvPr/>
        </p:nvSpPr>
        <p:spPr>
          <a:xfrm>
            <a:off x="1292564" y="2839772"/>
            <a:ext cx="1004069" cy="173053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6E0A905-3E81-D747-8E76-36CDF0FFD867}"/>
              </a:ext>
            </a:extLst>
          </p:cNvPr>
          <p:cNvSpPr/>
          <p:nvPr/>
        </p:nvSpPr>
        <p:spPr>
          <a:xfrm>
            <a:off x="3560617" y="2986414"/>
            <a:ext cx="2040714" cy="1626418"/>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BD97229-D772-584D-86CF-CA26073680FE}"/>
              </a:ext>
            </a:extLst>
          </p:cNvPr>
          <p:cNvSpPr/>
          <p:nvPr/>
        </p:nvSpPr>
        <p:spPr>
          <a:xfrm>
            <a:off x="2647506" y="2754712"/>
            <a:ext cx="653195" cy="181559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D1D9B10D-4C2D-4344-A1A8-CB93B11295C9}"/>
              </a:ext>
            </a:extLst>
          </p:cNvPr>
          <p:cNvSpPr/>
          <p:nvPr/>
        </p:nvSpPr>
        <p:spPr>
          <a:xfrm>
            <a:off x="2296633" y="2839772"/>
            <a:ext cx="349587" cy="1815590"/>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itle 1">
            <a:extLst>
              <a:ext uri="{FF2B5EF4-FFF2-40B4-BE49-F238E27FC236}">
                <a16:creationId xmlns:a16="http://schemas.microsoft.com/office/drawing/2014/main" id="{2359B1C3-761D-794B-82F1-349066866B20}"/>
              </a:ext>
            </a:extLst>
          </p:cNvPr>
          <p:cNvSpPr txBox="1">
            <a:spLocks/>
          </p:cNvSpPr>
          <p:nvPr/>
        </p:nvSpPr>
        <p:spPr>
          <a:xfrm>
            <a:off x="-7599" y="1736319"/>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Yes: mycorrhizas get more C in high N</a:t>
            </a:r>
          </a:p>
        </p:txBody>
      </p:sp>
      <p:sp>
        <p:nvSpPr>
          <p:cNvPr id="16" name="Title 1">
            <a:extLst>
              <a:ext uri="{FF2B5EF4-FFF2-40B4-BE49-F238E27FC236}">
                <a16:creationId xmlns:a16="http://schemas.microsoft.com/office/drawing/2014/main" id="{FAAE27E3-B29F-B746-86BD-91E9BAC916A9}"/>
              </a:ext>
            </a:extLst>
          </p:cNvPr>
          <p:cNvSpPr txBox="1">
            <a:spLocks/>
          </p:cNvSpPr>
          <p:nvPr/>
        </p:nvSpPr>
        <p:spPr>
          <a:xfrm>
            <a:off x="6401" y="3157778"/>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Tt trades more label than </a:t>
            </a:r>
            <a:r>
              <a:rPr lang="en-US" sz="4000" dirty="0" err="1">
                <a:ea typeface="Arial" charset="0"/>
                <a:cs typeface="Arial" charset="0"/>
              </a:rPr>
              <a:t>Sp</a:t>
            </a:r>
            <a:endParaRPr lang="en-US" sz="4000" dirty="0">
              <a:ea typeface="Arial" charset="0"/>
              <a:cs typeface="Arial" charset="0"/>
            </a:endParaRPr>
          </a:p>
        </p:txBody>
      </p:sp>
      <p:sp>
        <p:nvSpPr>
          <p:cNvPr id="17" name="Title 1">
            <a:extLst>
              <a:ext uri="{FF2B5EF4-FFF2-40B4-BE49-F238E27FC236}">
                <a16:creationId xmlns:a16="http://schemas.microsoft.com/office/drawing/2014/main" id="{4C0F4DD6-7FCF-B244-A841-ED52B6A201FD}"/>
              </a:ext>
            </a:extLst>
          </p:cNvPr>
          <p:cNvSpPr txBox="1">
            <a:spLocks/>
          </p:cNvSpPr>
          <p:nvPr/>
        </p:nvSpPr>
        <p:spPr>
          <a:xfrm>
            <a:off x="13090" y="4612087"/>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Subtle changes with competition</a:t>
            </a:r>
          </a:p>
        </p:txBody>
      </p:sp>
    </p:spTree>
    <p:extLst>
      <p:ext uri="{BB962C8B-B14F-4D97-AF65-F5344CB8AC3E}">
        <p14:creationId xmlns:p14="http://schemas.microsoft.com/office/powerpoint/2010/main" val="13993785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hidden"/>
                                      </p:to>
                                    </p:set>
                                  </p:childTnLst>
                                </p:cTn>
                              </p:par>
                              <p:par>
                                <p:cTn id="11" presetID="1" presetClass="entr" presetSubtype="0" fill="hold"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xit" presetSubtype="0" fill="hold" grpId="0" nodeType="clickEffect">
                                  <p:stCondLst>
                                    <p:cond delay="0"/>
                                  </p:stCondLst>
                                  <p:childTnLst>
                                    <p:set>
                                      <p:cBhvr>
                                        <p:cTn id="16" dur="1" fill="hold">
                                          <p:stCondLst>
                                            <p:cond delay="0"/>
                                          </p:stCondLst>
                                        </p:cTn>
                                        <p:tgtEl>
                                          <p:spTgt spid="11"/>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xit"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xit" presetSubtype="0" fill="hold" grpId="0" nodeType="clickEffect">
                                  <p:stCondLst>
                                    <p:cond delay="0"/>
                                  </p:stCondLst>
                                  <p:childTnLst>
                                    <p:set>
                                      <p:cBhvr>
                                        <p:cTn id="24" dur="1" fill="hold">
                                          <p:stCondLst>
                                            <p:cond delay="0"/>
                                          </p:stCondLst>
                                        </p:cTn>
                                        <p:tgtEl>
                                          <p:spTgt spid="10"/>
                                        </p:tgtEl>
                                        <p:attrNameLst>
                                          <p:attrName>style.visibility</p:attrName>
                                        </p:attrNameLst>
                                      </p:cBhvr>
                                      <p:to>
                                        <p:strVal val="hidden"/>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3" grpId="0" animBg="1"/>
      <p:bldP spid="14" grpId="0" animBg="1"/>
      <p:bldP spid="15" grpId="0" animBg="1"/>
      <p:bldP spid="16"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BDD6DDC-C8D4-4A46-9FB7-81CF3D3AB3B4}"/>
              </a:ext>
            </a:extLst>
          </p:cNvPr>
          <p:cNvSpPr>
            <a:spLocks noGrp="1"/>
          </p:cNvSpPr>
          <p:nvPr>
            <p:ph type="title"/>
          </p:nvPr>
        </p:nvSpPr>
        <p:spPr>
          <a:xfrm>
            <a:off x="762000" y="475204"/>
            <a:ext cx="10668000" cy="1263649"/>
          </a:xfrm>
        </p:spPr>
        <p:txBody>
          <a:bodyPr>
            <a:normAutofit fontScale="90000"/>
          </a:bodyPr>
          <a:lstStyle/>
          <a:p>
            <a:r>
              <a:rPr lang="en-US" dirty="0"/>
              <a:t>Does plant C allocated to mycorrhizas get into hyphae?</a:t>
            </a:r>
          </a:p>
        </p:txBody>
      </p:sp>
      <p:sp>
        <p:nvSpPr>
          <p:cNvPr id="3" name="Content Placeholder 2">
            <a:extLst>
              <a:ext uri="{FF2B5EF4-FFF2-40B4-BE49-F238E27FC236}">
                <a16:creationId xmlns:a16="http://schemas.microsoft.com/office/drawing/2014/main" id="{B9DCA48E-EF98-9642-A9FA-DDDF687A97F0}"/>
              </a:ext>
            </a:extLst>
          </p:cNvPr>
          <p:cNvSpPr>
            <a:spLocks noGrp="1"/>
          </p:cNvSpPr>
          <p:nvPr>
            <p:ph idx="1"/>
          </p:nvPr>
        </p:nvSpPr>
        <p:spPr/>
        <p:txBody>
          <a:bodyPr/>
          <a:lstStyle/>
          <a:p>
            <a:endParaRPr lang="en-US"/>
          </a:p>
        </p:txBody>
      </p:sp>
      <p:pic>
        <p:nvPicPr>
          <p:cNvPr id="4" name="Picture 3">
            <a:extLst>
              <a:ext uri="{FF2B5EF4-FFF2-40B4-BE49-F238E27FC236}">
                <a16:creationId xmlns:a16="http://schemas.microsoft.com/office/drawing/2014/main" id="{3A6846E7-6F8C-D446-9267-4D6C19B945B4}"/>
              </a:ext>
            </a:extLst>
          </p:cNvPr>
          <p:cNvPicPr/>
          <p:nvPr/>
        </p:nvPicPr>
        <p:blipFill rotWithShape="1">
          <a:blip r:embed="rId3">
            <a:extLst>
              <a:ext uri="{28A0092B-C50C-407E-A947-70E740481C1C}">
                <a14:useLocalDpi xmlns:a14="http://schemas.microsoft.com/office/drawing/2010/main" val="0"/>
              </a:ext>
            </a:extLst>
          </a:blip>
          <a:srcRect l="7995" t="64751" b="3692"/>
          <a:stretch/>
        </p:blipFill>
        <p:spPr>
          <a:xfrm>
            <a:off x="3408698" y="1360967"/>
            <a:ext cx="6100795" cy="5021829"/>
          </a:xfrm>
          <a:prstGeom prst="rect">
            <a:avLst/>
          </a:prstGeom>
          <a:solidFill>
            <a:srgbClr val="FFFFFF"/>
          </a:solidFill>
        </p:spPr>
      </p:pic>
      <p:pic>
        <p:nvPicPr>
          <p:cNvPr id="6" name="Picture 5">
            <a:extLst>
              <a:ext uri="{FF2B5EF4-FFF2-40B4-BE49-F238E27FC236}">
                <a16:creationId xmlns:a16="http://schemas.microsoft.com/office/drawing/2014/main" id="{4907FB22-F7A1-2845-B27F-5C4B098DB85A}"/>
              </a:ext>
            </a:extLst>
          </p:cNvPr>
          <p:cNvPicPr/>
          <p:nvPr/>
        </p:nvPicPr>
        <p:blipFill rotWithShape="1">
          <a:blip r:embed="rId3">
            <a:extLst>
              <a:ext uri="{28A0092B-C50C-407E-A947-70E740481C1C}">
                <a14:useLocalDpi xmlns:a14="http://schemas.microsoft.com/office/drawing/2010/main" val="0"/>
              </a:ext>
            </a:extLst>
          </a:blip>
          <a:srcRect l="13634" t="93364" r="18932" b="3137"/>
          <a:stretch/>
        </p:blipFill>
        <p:spPr>
          <a:xfrm>
            <a:off x="3408698" y="5751493"/>
            <a:ext cx="6100795" cy="759755"/>
          </a:xfrm>
          <a:prstGeom prst="rect">
            <a:avLst/>
          </a:prstGeom>
          <a:solidFill>
            <a:srgbClr val="FFFFFF"/>
          </a:solidFill>
        </p:spPr>
      </p:pic>
      <p:sp>
        <p:nvSpPr>
          <p:cNvPr id="7" name="Rectangle 6">
            <a:extLst>
              <a:ext uri="{FF2B5EF4-FFF2-40B4-BE49-F238E27FC236}">
                <a16:creationId xmlns:a16="http://schemas.microsoft.com/office/drawing/2014/main" id="{D6AD8CAA-7493-A445-BA5E-CF735405F267}"/>
              </a:ext>
            </a:extLst>
          </p:cNvPr>
          <p:cNvSpPr/>
          <p:nvPr/>
        </p:nvSpPr>
        <p:spPr>
          <a:xfrm>
            <a:off x="4673717" y="2090419"/>
            <a:ext cx="4215101" cy="2692894"/>
          </a:xfrm>
          <a:prstGeom prst="rect">
            <a:avLst/>
          </a:prstGeom>
          <a:solidFill>
            <a:srgbClr val="FFFFFF"/>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1">
            <a:extLst>
              <a:ext uri="{FF2B5EF4-FFF2-40B4-BE49-F238E27FC236}">
                <a16:creationId xmlns:a16="http://schemas.microsoft.com/office/drawing/2014/main" id="{74E8B9C2-B954-C64D-81FA-B3529E7795E0}"/>
              </a:ext>
            </a:extLst>
          </p:cNvPr>
          <p:cNvSpPr txBox="1">
            <a:spLocks/>
          </p:cNvSpPr>
          <p:nvPr/>
        </p:nvSpPr>
        <p:spPr>
          <a:xfrm>
            <a:off x="0" y="4847539"/>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Yes</a:t>
            </a:r>
          </a:p>
        </p:txBody>
      </p:sp>
      <p:sp>
        <p:nvSpPr>
          <p:cNvPr id="8" name="Title 1">
            <a:extLst>
              <a:ext uri="{FF2B5EF4-FFF2-40B4-BE49-F238E27FC236}">
                <a16:creationId xmlns:a16="http://schemas.microsoft.com/office/drawing/2014/main" id="{8DBD35F1-0A52-404B-852A-7BFC87B45D8D}"/>
              </a:ext>
            </a:extLst>
          </p:cNvPr>
          <p:cNvSpPr txBox="1">
            <a:spLocks/>
          </p:cNvSpPr>
          <p:nvPr/>
        </p:nvSpPr>
        <p:spPr>
          <a:xfrm>
            <a:off x="0" y="2327429"/>
            <a:ext cx="12192000" cy="1312687"/>
          </a:xfrm>
          <a:prstGeom prst="rect">
            <a:avLst/>
          </a:prstGeom>
          <a:solidFill>
            <a:schemeClr val="bg1"/>
          </a:solidFill>
          <a:ln>
            <a:noFill/>
          </a:ln>
        </p:spPr>
        <p:txBody>
          <a:bodyPr vert="horz" lIns="274320" tIns="274320" rIns="274320" bIns="274320" rtlCol="0" anchor="ctr">
            <a:normAutofit/>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sz="4000" dirty="0">
                <a:ea typeface="Arial" charset="0"/>
                <a:cs typeface="Arial" charset="0"/>
              </a:rPr>
              <a:t>Mycorrhizas are a good proxy for C flow to fungi</a:t>
            </a:r>
          </a:p>
        </p:txBody>
      </p:sp>
    </p:spTree>
    <p:extLst>
      <p:ext uri="{BB962C8B-B14F-4D97-AF65-F5344CB8AC3E}">
        <p14:creationId xmlns:p14="http://schemas.microsoft.com/office/powerpoint/2010/main" val="5147687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5" grpId="0" animBg="1"/>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2"/>
          <p:cNvSpPr txBox="1">
            <a:spLocks/>
          </p:cNvSpPr>
          <p:nvPr/>
        </p:nvSpPr>
        <p:spPr>
          <a:xfrm>
            <a:off x="3352800" y="3715991"/>
            <a:ext cx="4953001" cy="1828800"/>
          </a:xfrm>
          <a:prstGeom prst="rect">
            <a:avLst/>
          </a:prstGeom>
        </p:spPr>
        <p:txBody>
          <a:bodyPr vert="horz" lIns="91440" tIns="45720" rIns="91440" bIns="45720" rtlCol="0" anchor="ctr">
            <a:normAutofit/>
          </a:bodyPr>
          <a:lstStyle>
            <a:lvl1pPr marL="0" indent="0" algn="l" defTabSz="914400" rtl="0" eaLnBrk="1" latinLnBrk="0" hangingPunct="1">
              <a:spcBef>
                <a:spcPct val="20000"/>
              </a:spcBef>
              <a:buClr>
                <a:schemeClr val="accent1"/>
              </a:buClr>
              <a:buFont typeface="Wingdings 2" pitchFamily="18" charset="2"/>
              <a:buNone/>
              <a:defRPr sz="1900" kern="1200" spc="150" baseline="0">
                <a:solidFill>
                  <a:srgbClr val="FFFFFF"/>
                </a:solidFill>
                <a:latin typeface="+mn-lt"/>
                <a:ea typeface="+mn-ea"/>
                <a:cs typeface="+mn-cs"/>
              </a:defRPr>
            </a:lvl1pPr>
            <a:lvl2pPr marL="457200" indent="0" algn="ctr" defTabSz="914400" rtl="0" eaLnBrk="1" latinLnBrk="0" hangingPunct="1">
              <a:spcBef>
                <a:spcPct val="20000"/>
              </a:spcBef>
              <a:buClr>
                <a:schemeClr val="accent2"/>
              </a:buClr>
              <a:buFont typeface="Wingdings" pitchFamily="2" charset="2"/>
              <a:buNone/>
              <a:defRPr sz="1800" kern="1200" spc="100" baseline="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3"/>
              </a:buClr>
              <a:buFont typeface="Wingdings" pitchFamily="2" charset="2"/>
              <a:buNone/>
              <a:defRPr sz="1600" kern="1200" spc="100" baseline="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4"/>
              </a:buClr>
              <a:buFont typeface="Wingdings" pitchFamily="2" charset="2"/>
              <a:buNone/>
              <a:defRPr sz="14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6"/>
              </a:buClr>
              <a:buFont typeface="Wingdings" pitchFamily="2" charset="2"/>
              <a:buNone/>
              <a:defRPr sz="1300" kern="1200" spc="1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Wingdings" pitchFamily="2" charset="2"/>
              <a:buNone/>
              <a:defRPr sz="12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2"/>
              </a:buClr>
              <a:buFont typeface="Wingdings" pitchFamily="2" charset="2"/>
              <a:buNone/>
              <a:defRPr sz="12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3"/>
              </a:buClr>
              <a:buFont typeface="Wingdings" pitchFamily="2" charset="2"/>
              <a:buNone/>
              <a:defRPr sz="12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5"/>
              </a:buClr>
              <a:buFont typeface="Wingdings" pitchFamily="2" charset="2"/>
              <a:buNone/>
              <a:defRPr sz="1200" kern="1200">
                <a:solidFill>
                  <a:schemeClr val="tx1">
                    <a:tint val="75000"/>
                  </a:schemeClr>
                </a:solidFill>
                <a:latin typeface="+mn-lt"/>
                <a:ea typeface="+mn-ea"/>
                <a:cs typeface="+mn-cs"/>
              </a:defRPr>
            </a:lvl9pPr>
          </a:lstStyle>
          <a:p>
            <a:pPr algn="r"/>
            <a:endParaRPr lang="en-US" i="1" dirty="0"/>
          </a:p>
        </p:txBody>
      </p:sp>
      <p:pic>
        <p:nvPicPr>
          <p:cNvPr id="9" name="Picture 8" descr="A picture containing text&#10;&#10;Description automatically generated">
            <a:extLst>
              <a:ext uri="{FF2B5EF4-FFF2-40B4-BE49-F238E27FC236}">
                <a16:creationId xmlns:a16="http://schemas.microsoft.com/office/drawing/2014/main" id="{E5AD417E-6CBE-C84A-972B-427E49F53721}"/>
              </a:ext>
            </a:extLst>
          </p:cNvPr>
          <p:cNvPicPr>
            <a:picLocks noChangeAspect="1"/>
          </p:cNvPicPr>
          <p:nvPr/>
        </p:nvPicPr>
        <p:blipFill>
          <a:blip r:embed="rId3"/>
          <a:stretch>
            <a:fillRect/>
          </a:stretch>
        </p:blipFill>
        <p:spPr>
          <a:xfrm>
            <a:off x="1663700" y="939800"/>
            <a:ext cx="8864600" cy="4978400"/>
          </a:xfrm>
          <a:prstGeom prst="rect">
            <a:avLst/>
          </a:prstGeom>
        </p:spPr>
      </p:pic>
      <p:pic>
        <p:nvPicPr>
          <p:cNvPr id="13" name="Picture 12">
            <a:extLst>
              <a:ext uri="{FF2B5EF4-FFF2-40B4-BE49-F238E27FC236}">
                <a16:creationId xmlns:a16="http://schemas.microsoft.com/office/drawing/2014/main" id="{D3D4C31C-B79F-2A45-8C6D-1075C7057DCD}"/>
              </a:ext>
            </a:extLst>
          </p:cNvPr>
          <p:cNvPicPr>
            <a:picLocks noChangeAspect="1"/>
          </p:cNvPicPr>
          <p:nvPr/>
        </p:nvPicPr>
        <p:blipFill>
          <a:blip r:embed="rId4"/>
          <a:stretch>
            <a:fillRect/>
          </a:stretch>
        </p:blipFill>
        <p:spPr>
          <a:xfrm>
            <a:off x="1663700" y="939800"/>
            <a:ext cx="8864600" cy="4978400"/>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59B84B66-9FAB-0F47-8000-370AAB7E7E5F}"/>
              </a:ext>
            </a:extLst>
          </p:cNvPr>
          <p:cNvPicPr>
            <a:picLocks noChangeAspect="1"/>
          </p:cNvPicPr>
          <p:nvPr/>
        </p:nvPicPr>
        <p:blipFill>
          <a:blip r:embed="rId5"/>
          <a:stretch>
            <a:fillRect/>
          </a:stretch>
        </p:blipFill>
        <p:spPr>
          <a:xfrm>
            <a:off x="1663700" y="939800"/>
            <a:ext cx="8864600" cy="4978400"/>
          </a:xfrm>
          <a:prstGeom prst="rect">
            <a:avLst/>
          </a:prstGeom>
        </p:spPr>
      </p:pic>
      <p:grpSp>
        <p:nvGrpSpPr>
          <p:cNvPr id="11" name="Group 10"/>
          <p:cNvGrpSpPr/>
          <p:nvPr/>
        </p:nvGrpSpPr>
        <p:grpSpPr>
          <a:xfrm>
            <a:off x="4986866" y="898342"/>
            <a:ext cx="513644" cy="457200"/>
            <a:chOff x="3663244" y="431800"/>
            <a:chExt cx="513644" cy="457200"/>
          </a:xfrm>
        </p:grpSpPr>
        <p:sp>
          <p:nvSpPr>
            <p:cNvPr id="4" name="Oval 3"/>
            <p:cNvSpPr/>
            <p:nvPr/>
          </p:nvSpPr>
          <p:spPr>
            <a:xfrm>
              <a:off x="3663244" y="431800"/>
              <a:ext cx="457200" cy="457200"/>
            </a:xfrm>
            <a:prstGeom prst="ellipse">
              <a:avLst/>
            </a:prstGeom>
            <a:solidFill>
              <a:srgbClr val="FFD71B"/>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p:cNvSpPr txBox="1"/>
            <p:nvPr/>
          </p:nvSpPr>
          <p:spPr>
            <a:xfrm>
              <a:off x="3719688" y="457579"/>
              <a:ext cx="457200" cy="369332"/>
            </a:xfrm>
            <a:prstGeom prst="rect">
              <a:avLst/>
            </a:prstGeom>
            <a:noFill/>
          </p:spPr>
          <p:txBody>
            <a:bodyPr wrap="square" rtlCol="0">
              <a:spAutoFit/>
            </a:bodyPr>
            <a:lstStyle/>
            <a:p>
              <a:r>
                <a:rPr lang="en-US" dirty="0">
                  <a:ln w="18415" cmpd="sng">
                    <a:solidFill>
                      <a:srgbClr val="000000"/>
                    </a:solidFill>
                    <a:prstDash val="solid"/>
                  </a:ln>
                  <a:solidFill>
                    <a:schemeClr val="bg1"/>
                  </a:solidFill>
                </a:rPr>
                <a:t>C</a:t>
              </a:r>
            </a:p>
          </p:txBody>
        </p:sp>
      </p:grpSp>
      <p:sp>
        <p:nvSpPr>
          <p:cNvPr id="8" name="Oval 7"/>
          <p:cNvSpPr/>
          <p:nvPr/>
        </p:nvSpPr>
        <p:spPr>
          <a:xfrm>
            <a:off x="2873021" y="4275667"/>
            <a:ext cx="479778" cy="479778"/>
          </a:xfrm>
          <a:prstGeom prst="ellipse">
            <a:avLst/>
          </a:prstGeom>
          <a:solidFill>
            <a:srgbClr val="7F4898"/>
          </a:solidFill>
          <a:ln>
            <a:solidFill>
              <a:srgbClr val="0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b="1" dirty="0">
                <a:solidFill>
                  <a:srgbClr val="000000"/>
                </a:solidFill>
              </a:rPr>
              <a:t>N</a:t>
            </a:r>
          </a:p>
        </p:txBody>
      </p:sp>
      <p:sp>
        <p:nvSpPr>
          <p:cNvPr id="2" name="Title 1">
            <a:extLst>
              <a:ext uri="{FF2B5EF4-FFF2-40B4-BE49-F238E27FC236}">
                <a16:creationId xmlns:a16="http://schemas.microsoft.com/office/drawing/2014/main" id="{67BE9C59-C512-9C43-B0D1-39424F704B58}"/>
              </a:ext>
            </a:extLst>
          </p:cNvPr>
          <p:cNvSpPr>
            <a:spLocks noGrp="1"/>
          </p:cNvSpPr>
          <p:nvPr>
            <p:ph type="title"/>
          </p:nvPr>
        </p:nvSpPr>
        <p:spPr>
          <a:xfrm>
            <a:off x="0" y="5286375"/>
            <a:ext cx="12192000" cy="1263649"/>
          </a:xfrm>
          <a:solidFill>
            <a:schemeClr val="bg1"/>
          </a:solidFill>
        </p:spPr>
        <p:txBody>
          <a:bodyPr>
            <a:normAutofit/>
          </a:bodyPr>
          <a:lstStyle/>
          <a:p>
            <a:pPr algn="ctr"/>
            <a:r>
              <a:rPr lang="en-US" dirty="0"/>
              <a:t>Obligate resource exchange</a:t>
            </a:r>
          </a:p>
        </p:txBody>
      </p:sp>
      <p:pic>
        <p:nvPicPr>
          <p:cNvPr id="12" name="Picture 11" descr="A hand holding a spider&#10;&#10;Description automatically generated with low confidence">
            <a:extLst>
              <a:ext uri="{FF2B5EF4-FFF2-40B4-BE49-F238E27FC236}">
                <a16:creationId xmlns:a16="http://schemas.microsoft.com/office/drawing/2014/main" id="{2FC2BC51-6E02-594E-8B47-21C7AF79A314}"/>
              </a:ext>
            </a:extLst>
          </p:cNvPr>
          <p:cNvPicPr>
            <a:picLocks noChangeAspect="1"/>
          </p:cNvPicPr>
          <p:nvPr/>
        </p:nvPicPr>
        <p:blipFill rotWithShape="1">
          <a:blip r:embed="rId6"/>
          <a:srcRect l="7510" t="35708" r="30276" b="17652"/>
          <a:stretch/>
        </p:blipFill>
        <p:spPr>
          <a:xfrm>
            <a:off x="4145121" y="1678918"/>
            <a:ext cx="2597889" cy="2596749"/>
          </a:xfrm>
          <a:prstGeom prst="ellipse">
            <a:avLst/>
          </a:prstGeom>
          <a:ln>
            <a:solidFill>
              <a:srgbClr val="FFFFFF"/>
            </a:solidFill>
          </a:ln>
        </p:spPr>
      </p:pic>
      <p:sp>
        <p:nvSpPr>
          <p:cNvPr id="6" name="Oval 5">
            <a:extLst>
              <a:ext uri="{FF2B5EF4-FFF2-40B4-BE49-F238E27FC236}">
                <a16:creationId xmlns:a16="http://schemas.microsoft.com/office/drawing/2014/main" id="{17E06658-053B-E843-8009-BC4C4107D00A}"/>
              </a:ext>
            </a:extLst>
          </p:cNvPr>
          <p:cNvSpPr/>
          <p:nvPr/>
        </p:nvSpPr>
        <p:spPr>
          <a:xfrm>
            <a:off x="6463172" y="3715991"/>
            <a:ext cx="559676" cy="559676"/>
          </a:xfrm>
          <a:prstGeom prst="ellipse">
            <a:avLst/>
          </a:prstGeom>
          <a:noFill/>
          <a:ln w="57150">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312537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0" presetClass="path" presetSubtype="0" accel="50000" decel="50000" fill="hold" nodeType="clickEffect">
                                  <p:stCondLst>
                                    <p:cond delay="0"/>
                                  </p:stCondLst>
                                  <p:childTnLst>
                                    <p:animMotion origin="layout" path="M -0.00052 -1.85185E-6 C 0.01914 0.02107 0.03893 0.04236 0.06133 0.05834 C 0.08424 0.07222 0.09687 0.08496 0.13528 0.07732 C 0.17318 0.07153 0.24739 0.02523 0.29062 0.01482 C 0.33411 0.00394 0.37656 -0.00046 0.39492 0.01134 C 0.41341 0.03519 0.40286 0.11806 0.40117 0.15695 C 0.39648 0.19769 0.3875 0.23148 0.36653 0.25602 C 0.3457 0.28056 0.29909 0.29352 0.27552 0.3044 C 0.25208 0.31528 0.24153 0.31181 0.22539 0.3206 C 0.20885 0.32963 0.19531 0.34722 0.17695 0.3588 C 0.15872 0.36968 0.13633 0.3794 0.11588 0.38727 C 0.09505 0.39491 0.07357 0.40486 0.05234 0.40556 C 0.03073 0.40695 0.01211 0.40324 -0.0125 0.39421 C -0.03685 0.38565 -0.07813 0.3588 -0.09557 0.35324 C -0.11224 0.33565 -0.10534 0.30116 -0.11341 0.2882 " pathEditMode="relative" rAng="0" ptsTypes="AAAAAAAAAAAAAAA">
                                      <p:cBhvr>
                                        <p:cTn id="14" dur="10000" fill="hold"/>
                                        <p:tgtEl>
                                          <p:spTgt spid="11"/>
                                        </p:tgtEl>
                                        <p:attrNameLst>
                                          <p:attrName>ppt_x</p:attrName>
                                          <p:attrName>ppt_y</p:attrName>
                                        </p:attrNameLst>
                                      </p:cBhvr>
                                      <p:rCtr x="14661" y="20301"/>
                                    </p:animMotion>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0" presetClass="path" presetSubtype="0" accel="50000" decel="50000" fill="hold" grpId="1" nodeType="clickEffect">
                                  <p:stCondLst>
                                    <p:cond delay="0"/>
                                  </p:stCondLst>
                                  <p:childTnLst>
                                    <p:animMotion origin="layout" path="M 1.45833E-6 -3.33333E-6 C 0.01107 -0.02291 0.02083 -0.07592 0.03607 -0.10023 C 0.0543 -0.08657 0.06393 -0.14768 0.09193 -0.14652 C 0.11094 -0.14352 0.13789 -0.12824 0.15664 -0.11389 C 0.17539 -0.10486 0.18177 -0.08148 0.20456 -0.07731 C 0.22708 -0.07477 0.27331 -0.08333 0.29375 -0.08703 C 0.30976 -0.08217 0.31094 -0.09652 0.32851 -0.10185 C 0.3457 -0.10833 0.37838 -0.14606 0.40612 -0.16342 C 0.43385 -0.17477 0.46823 -0.17014 0.49349 -0.18495 C 0.51875 -0.20092 0.52943 -0.23842 0.55482 -0.25625 C 0.5694 -0.30046 0.57656 -0.42083 0.58229 -0.46365 " pathEditMode="relative" rAng="0" ptsTypes="AAAAAAAAAAA">
                                      <p:cBhvr>
                                        <p:cTn id="22" dur="10000" fill="hold"/>
                                        <p:tgtEl>
                                          <p:spTgt spid="8"/>
                                        </p:tgtEl>
                                        <p:attrNameLst>
                                          <p:attrName>ppt_x</p:attrName>
                                          <p:attrName>ppt_y</p:attrName>
                                        </p:attrNameLst>
                                      </p:cBhvr>
                                      <p:rCtr x="29115" y="-23194"/>
                                    </p:animMotion>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P spid="2" grpId="0" animBg="1"/>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10" name="Content Placeholder 9">
            <a:extLst>
              <a:ext uri="{FF2B5EF4-FFF2-40B4-BE49-F238E27FC236}">
                <a16:creationId xmlns:a16="http://schemas.microsoft.com/office/drawing/2014/main" id="{A9752963-821E-BA48-BEDD-F8410D0CF87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09172" y="1560238"/>
            <a:ext cx="8331933" cy="4632426"/>
          </a:xfrm>
        </p:spPr>
      </p:pic>
      <p:sp>
        <p:nvSpPr>
          <p:cNvPr id="11" name="Rectangle 10">
            <a:extLst>
              <a:ext uri="{FF2B5EF4-FFF2-40B4-BE49-F238E27FC236}">
                <a16:creationId xmlns:a16="http://schemas.microsoft.com/office/drawing/2014/main" id="{03D7B521-64A3-3E46-8214-AC93C24B9D86}"/>
              </a:ext>
            </a:extLst>
          </p:cNvPr>
          <p:cNvSpPr/>
          <p:nvPr/>
        </p:nvSpPr>
        <p:spPr>
          <a:xfrm>
            <a:off x="3017509" y="1778924"/>
            <a:ext cx="6874636" cy="3524596"/>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3" name="TextBox 12">
            <a:extLst>
              <a:ext uri="{FF2B5EF4-FFF2-40B4-BE49-F238E27FC236}">
                <a16:creationId xmlns:a16="http://schemas.microsoft.com/office/drawing/2014/main" id="{872A709F-BC3E-FB48-87FE-FC36028A0376}"/>
              </a:ext>
            </a:extLst>
          </p:cNvPr>
          <p:cNvSpPr txBox="1"/>
          <p:nvPr/>
        </p:nvSpPr>
        <p:spPr>
          <a:xfrm>
            <a:off x="2834946" y="5445691"/>
            <a:ext cx="1058219" cy="338554"/>
          </a:xfrm>
          <a:prstGeom prst="rect">
            <a:avLst/>
          </a:prstGeom>
          <a:solidFill>
            <a:srgbClr val="FFFFFF"/>
          </a:solidFill>
        </p:spPr>
        <p:txBody>
          <a:bodyPr wrap="square" rtlCol="0">
            <a:spAutoFit/>
          </a:bodyPr>
          <a:lstStyle/>
          <a:p>
            <a:pPr algn="ctr"/>
            <a:r>
              <a:rPr lang="en-US" sz="1600" dirty="0">
                <a:solidFill>
                  <a:srgbClr val="000000"/>
                </a:solidFill>
              </a:rPr>
              <a:t>Pine</a:t>
            </a:r>
          </a:p>
        </p:txBody>
      </p:sp>
      <p:sp>
        <p:nvSpPr>
          <p:cNvPr id="14" name="TextBox 13">
            <a:extLst>
              <a:ext uri="{FF2B5EF4-FFF2-40B4-BE49-F238E27FC236}">
                <a16:creationId xmlns:a16="http://schemas.microsoft.com/office/drawing/2014/main" id="{01ED3E1C-24FA-964B-9EE6-6C3E87AAF02A}"/>
              </a:ext>
            </a:extLst>
          </p:cNvPr>
          <p:cNvSpPr txBox="1"/>
          <p:nvPr/>
        </p:nvSpPr>
        <p:spPr>
          <a:xfrm>
            <a:off x="4067636" y="5462769"/>
            <a:ext cx="1321480" cy="338554"/>
          </a:xfrm>
          <a:prstGeom prst="rect">
            <a:avLst/>
          </a:prstGeom>
          <a:solidFill>
            <a:srgbClr val="FFFFFF"/>
          </a:solidFill>
        </p:spPr>
        <p:txBody>
          <a:bodyPr wrap="square" rtlCol="0">
            <a:spAutoFit/>
          </a:bodyPr>
          <a:lstStyle/>
          <a:p>
            <a:r>
              <a:rPr lang="en-US" sz="1600" dirty="0">
                <a:solidFill>
                  <a:srgbClr val="000000"/>
                </a:solidFill>
              </a:rPr>
              <a:t>Douglas fir</a:t>
            </a:r>
          </a:p>
        </p:txBody>
      </p:sp>
      <p:sp>
        <p:nvSpPr>
          <p:cNvPr id="15" name="TextBox 14">
            <a:extLst>
              <a:ext uri="{FF2B5EF4-FFF2-40B4-BE49-F238E27FC236}">
                <a16:creationId xmlns:a16="http://schemas.microsoft.com/office/drawing/2014/main" id="{D22062CA-B18A-9E43-9FF1-1CBF5257A4A8}"/>
              </a:ext>
            </a:extLst>
          </p:cNvPr>
          <p:cNvSpPr txBox="1"/>
          <p:nvPr/>
        </p:nvSpPr>
        <p:spPr>
          <a:xfrm>
            <a:off x="4918940" y="5462769"/>
            <a:ext cx="1296226" cy="338554"/>
          </a:xfrm>
          <a:prstGeom prst="rect">
            <a:avLst/>
          </a:prstGeom>
          <a:solidFill>
            <a:srgbClr val="FFFFFF"/>
          </a:solidFill>
        </p:spPr>
        <p:txBody>
          <a:bodyPr wrap="square" rtlCol="0">
            <a:spAutoFit/>
          </a:bodyPr>
          <a:lstStyle/>
          <a:p>
            <a:pPr algn="ctr"/>
            <a:r>
              <a:rPr lang="en-US" sz="1600" dirty="0">
                <a:solidFill>
                  <a:srgbClr val="000000"/>
                </a:solidFill>
              </a:rPr>
              <a:t>Willow</a:t>
            </a:r>
          </a:p>
        </p:txBody>
      </p:sp>
      <p:sp>
        <p:nvSpPr>
          <p:cNvPr id="16" name="TextBox 15">
            <a:extLst>
              <a:ext uri="{FF2B5EF4-FFF2-40B4-BE49-F238E27FC236}">
                <a16:creationId xmlns:a16="http://schemas.microsoft.com/office/drawing/2014/main" id="{BFC27CFE-BC9D-EE46-A3A0-2B6D5ED85DBD}"/>
              </a:ext>
            </a:extLst>
          </p:cNvPr>
          <p:cNvSpPr txBox="1"/>
          <p:nvPr/>
        </p:nvSpPr>
        <p:spPr>
          <a:xfrm>
            <a:off x="6096000" y="5464963"/>
            <a:ext cx="1551579" cy="338554"/>
          </a:xfrm>
          <a:prstGeom prst="rect">
            <a:avLst/>
          </a:prstGeom>
          <a:solidFill>
            <a:srgbClr val="FFFFFF"/>
          </a:solidFill>
        </p:spPr>
        <p:txBody>
          <a:bodyPr wrap="square" rtlCol="0">
            <a:spAutoFit/>
          </a:bodyPr>
          <a:lstStyle/>
          <a:p>
            <a:pPr algn="ctr"/>
            <a:r>
              <a:rPr lang="en-US" sz="1600" dirty="0">
                <a:solidFill>
                  <a:srgbClr val="000000"/>
                </a:solidFill>
              </a:rPr>
              <a:t>Cottonwood</a:t>
            </a:r>
          </a:p>
        </p:txBody>
      </p:sp>
      <p:sp>
        <p:nvSpPr>
          <p:cNvPr id="17" name="TextBox 16">
            <a:extLst>
              <a:ext uri="{FF2B5EF4-FFF2-40B4-BE49-F238E27FC236}">
                <a16:creationId xmlns:a16="http://schemas.microsoft.com/office/drawing/2014/main" id="{1703833F-0EC2-8C41-8ECA-7C903F7329DD}"/>
              </a:ext>
            </a:extLst>
          </p:cNvPr>
          <p:cNvSpPr txBox="1"/>
          <p:nvPr/>
        </p:nvSpPr>
        <p:spPr>
          <a:xfrm>
            <a:off x="7647580" y="5440017"/>
            <a:ext cx="797205" cy="338554"/>
          </a:xfrm>
          <a:prstGeom prst="rect">
            <a:avLst/>
          </a:prstGeom>
          <a:solidFill>
            <a:srgbClr val="FFFFFF"/>
          </a:solidFill>
        </p:spPr>
        <p:txBody>
          <a:bodyPr wrap="square" rtlCol="0">
            <a:spAutoFit/>
          </a:bodyPr>
          <a:lstStyle/>
          <a:p>
            <a:pPr algn="ctr"/>
            <a:r>
              <a:rPr lang="en-US" sz="1600" dirty="0">
                <a:solidFill>
                  <a:srgbClr val="000000"/>
                </a:solidFill>
              </a:rPr>
              <a:t> Oak </a:t>
            </a:r>
          </a:p>
        </p:txBody>
      </p:sp>
      <p:sp>
        <p:nvSpPr>
          <p:cNvPr id="18" name="TextBox 17">
            <a:extLst>
              <a:ext uri="{FF2B5EF4-FFF2-40B4-BE49-F238E27FC236}">
                <a16:creationId xmlns:a16="http://schemas.microsoft.com/office/drawing/2014/main" id="{7929FC5A-5266-DA4D-BCD8-7EE73210A8D8}"/>
              </a:ext>
            </a:extLst>
          </p:cNvPr>
          <p:cNvSpPr txBox="1"/>
          <p:nvPr/>
        </p:nvSpPr>
        <p:spPr>
          <a:xfrm>
            <a:off x="8310282" y="5440017"/>
            <a:ext cx="1513855" cy="338554"/>
          </a:xfrm>
          <a:prstGeom prst="rect">
            <a:avLst/>
          </a:prstGeom>
          <a:solidFill>
            <a:srgbClr val="FFFFFF"/>
          </a:solidFill>
        </p:spPr>
        <p:txBody>
          <a:bodyPr wrap="square" rtlCol="0">
            <a:spAutoFit/>
          </a:bodyPr>
          <a:lstStyle/>
          <a:p>
            <a:pPr algn="ctr"/>
            <a:r>
              <a:rPr lang="en-US" sz="1600" dirty="0">
                <a:solidFill>
                  <a:srgbClr val="000000"/>
                </a:solidFill>
              </a:rPr>
              <a:t>Madrone</a:t>
            </a:r>
          </a:p>
        </p:txBody>
      </p:sp>
      <p:grpSp>
        <p:nvGrpSpPr>
          <p:cNvPr id="115" name="Group 114">
            <a:extLst>
              <a:ext uri="{FF2B5EF4-FFF2-40B4-BE49-F238E27FC236}">
                <a16:creationId xmlns:a16="http://schemas.microsoft.com/office/drawing/2014/main" id="{A2261DF3-F69E-4B42-AC83-D0B27C6029DC}"/>
              </a:ext>
            </a:extLst>
          </p:cNvPr>
          <p:cNvGrpSpPr/>
          <p:nvPr/>
        </p:nvGrpSpPr>
        <p:grpSpPr>
          <a:xfrm>
            <a:off x="0" y="2286928"/>
            <a:ext cx="1998720" cy="2947402"/>
            <a:chOff x="194958" y="2289931"/>
            <a:chExt cx="1998720" cy="2947402"/>
          </a:xfrm>
        </p:grpSpPr>
        <p:sp>
          <p:nvSpPr>
            <p:cNvPr id="116" name="TextBox 115">
              <a:extLst>
                <a:ext uri="{FF2B5EF4-FFF2-40B4-BE49-F238E27FC236}">
                  <a16:creationId xmlns:a16="http://schemas.microsoft.com/office/drawing/2014/main" id="{7C54CA3C-62D7-D948-99F3-E4B64990A8C9}"/>
                </a:ext>
              </a:extLst>
            </p:cNvPr>
            <p:cNvSpPr txBox="1"/>
            <p:nvPr/>
          </p:nvSpPr>
          <p:spPr>
            <a:xfrm>
              <a:off x="624890" y="4868001"/>
              <a:ext cx="1522266" cy="369332"/>
            </a:xfrm>
            <a:prstGeom prst="rect">
              <a:avLst/>
            </a:prstGeom>
            <a:solidFill>
              <a:schemeClr val="bg1"/>
            </a:solidFill>
            <a:ln>
              <a:noFill/>
            </a:ln>
          </p:spPr>
          <p:txBody>
            <a:bodyPr wrap="square" rtlCol="0">
              <a:spAutoFit/>
            </a:bodyPr>
            <a:lstStyle/>
            <a:p>
              <a:r>
                <a:rPr lang="en-US" dirty="0"/>
                <a:t>“Cheap” N </a:t>
              </a:r>
            </a:p>
          </p:txBody>
        </p:sp>
        <p:sp>
          <p:nvSpPr>
            <p:cNvPr id="117" name="TextBox 116">
              <a:extLst>
                <a:ext uri="{FF2B5EF4-FFF2-40B4-BE49-F238E27FC236}">
                  <a16:creationId xmlns:a16="http://schemas.microsoft.com/office/drawing/2014/main" id="{942DEA86-4F81-2147-8D1D-700BA43BD868}"/>
                </a:ext>
              </a:extLst>
            </p:cNvPr>
            <p:cNvSpPr txBox="1"/>
            <p:nvPr/>
          </p:nvSpPr>
          <p:spPr>
            <a:xfrm>
              <a:off x="194958" y="2289931"/>
              <a:ext cx="1998720" cy="369332"/>
            </a:xfrm>
            <a:prstGeom prst="rect">
              <a:avLst/>
            </a:prstGeom>
            <a:solidFill>
              <a:schemeClr val="bg1"/>
            </a:solidFill>
            <a:ln>
              <a:noFill/>
            </a:ln>
          </p:spPr>
          <p:txBody>
            <a:bodyPr wrap="square" rtlCol="0">
              <a:spAutoFit/>
            </a:bodyPr>
            <a:lstStyle/>
            <a:p>
              <a:r>
                <a:rPr lang="en-US" dirty="0"/>
                <a:t>“Expensive” N </a:t>
              </a:r>
            </a:p>
          </p:txBody>
        </p:sp>
      </p:grpSp>
      <p:sp>
        <p:nvSpPr>
          <p:cNvPr id="19" name="Title 1">
            <a:extLst>
              <a:ext uri="{FF2B5EF4-FFF2-40B4-BE49-F238E27FC236}">
                <a16:creationId xmlns:a16="http://schemas.microsoft.com/office/drawing/2014/main" id="{E8D0C8AB-DF46-9D4D-911A-E4BDBE9894D2}"/>
              </a:ext>
            </a:extLst>
          </p:cNvPr>
          <p:cNvSpPr txBox="1">
            <a:spLocks/>
          </p:cNvSpPr>
          <p:nvPr/>
        </p:nvSpPr>
        <p:spPr>
          <a:xfrm>
            <a:off x="119166" y="5271774"/>
            <a:ext cx="12192000" cy="1143000"/>
          </a:xfrm>
          <a:prstGeom prst="rect">
            <a:avLst/>
          </a:prstGeom>
          <a:solidFill>
            <a:schemeClr val="bg1"/>
          </a:solidFill>
          <a:ln>
            <a:noFill/>
          </a:ln>
        </p:spPr>
        <p:txBody>
          <a:bodyPr vert="horz" lIns="274320" tIns="274320" rIns="274320" bIns="274320" rtlCol="0" anchor="ctr">
            <a:normAutofit fontScale="90000" lnSpcReduction="1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Not really. Exchange rate was similar across plants.</a:t>
            </a:r>
          </a:p>
        </p:txBody>
      </p:sp>
      <p:sp>
        <p:nvSpPr>
          <p:cNvPr id="6" name="Title 5">
            <a:extLst>
              <a:ext uri="{FF2B5EF4-FFF2-40B4-BE49-F238E27FC236}">
                <a16:creationId xmlns:a16="http://schemas.microsoft.com/office/drawing/2014/main" id="{C0839033-F3D7-A147-8432-6173C8142CC2}"/>
              </a:ext>
            </a:extLst>
          </p:cNvPr>
          <p:cNvSpPr>
            <a:spLocks noGrp="1"/>
          </p:cNvSpPr>
          <p:nvPr>
            <p:ph type="title"/>
          </p:nvPr>
        </p:nvSpPr>
        <p:spPr>
          <a:xfrm>
            <a:off x="502816" y="372733"/>
            <a:ext cx="11424700" cy="1263649"/>
          </a:xfrm>
          <a:solidFill>
            <a:schemeClr val="bg1"/>
          </a:solidFill>
        </p:spPr>
        <p:txBody>
          <a:bodyPr>
            <a:normAutofit fontScale="90000"/>
          </a:bodyPr>
          <a:lstStyle/>
          <a:p>
            <a:pPr algn="ctr"/>
            <a:r>
              <a:rPr lang="en-US" dirty="0"/>
              <a:t>Did the fungus give any plant a ”better deal”?</a:t>
            </a:r>
          </a:p>
        </p:txBody>
      </p:sp>
      <p:sp>
        <p:nvSpPr>
          <p:cNvPr id="118" name="Title 1">
            <a:extLst>
              <a:ext uri="{FF2B5EF4-FFF2-40B4-BE49-F238E27FC236}">
                <a16:creationId xmlns:a16="http://schemas.microsoft.com/office/drawing/2014/main" id="{2E636428-7542-E74A-9371-D30A893AB9E0}"/>
              </a:ext>
            </a:extLst>
          </p:cNvPr>
          <p:cNvSpPr txBox="1">
            <a:spLocks/>
          </p:cNvSpPr>
          <p:nvPr/>
        </p:nvSpPr>
        <p:spPr>
          <a:xfrm>
            <a:off x="0" y="94174"/>
            <a:ext cx="12192000" cy="1441118"/>
          </a:xfrm>
          <a:prstGeom prst="rect">
            <a:avLst/>
          </a:prstGeom>
          <a:solidFill>
            <a:schemeClr val="bg1"/>
          </a:solidFill>
          <a:ln>
            <a:noFill/>
          </a:ln>
        </p:spPr>
        <p:txBody>
          <a:bodyPr vert="horz" lIns="274320" tIns="274320" rIns="274320" bIns="274320" rtlCol="0" anchor="ctr">
            <a:normAutofit fontScale="75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Despite some differences in symbiotic function, </a:t>
            </a:r>
            <a:r>
              <a:rPr lang="en-US" i="1" dirty="0"/>
              <a:t>Thelephora</a:t>
            </a:r>
            <a:r>
              <a:rPr lang="en-US" dirty="0"/>
              <a:t> may not adjust its N pricing based on the host.</a:t>
            </a:r>
          </a:p>
        </p:txBody>
      </p:sp>
    </p:spTree>
    <p:extLst>
      <p:ext uri="{BB962C8B-B14F-4D97-AF65-F5344CB8AC3E}">
        <p14:creationId xmlns:p14="http://schemas.microsoft.com/office/powerpoint/2010/main" val="34978557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9" grpId="0" animBg="1"/>
      <p:bldP spid="118" grpId="0" animBg="1"/>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A169B8-7891-3D4A-BEE1-F4E04261364C}"/>
              </a:ext>
            </a:extLst>
          </p:cNvPr>
          <p:cNvSpPr>
            <a:spLocks noGrp="1"/>
          </p:cNvSpPr>
          <p:nvPr>
            <p:ph type="title"/>
          </p:nvPr>
        </p:nvSpPr>
        <p:spPr>
          <a:xfrm>
            <a:off x="762000" y="762000"/>
            <a:ext cx="3810001" cy="2025649"/>
          </a:xfrm>
        </p:spPr>
        <p:txBody>
          <a:bodyPr anchor="b">
            <a:normAutofit/>
          </a:bodyPr>
          <a:lstStyle/>
          <a:p>
            <a:r>
              <a:rPr lang="en-US" dirty="0"/>
              <a:t>Fungal diversity</a:t>
            </a:r>
          </a:p>
        </p:txBody>
      </p:sp>
      <p:pic>
        <p:nvPicPr>
          <p:cNvPr id="9" name="Content Placeholder 8" descr="Graphical user interface, application&#10;&#10;Description automatically generated">
            <a:extLst>
              <a:ext uri="{FF2B5EF4-FFF2-40B4-BE49-F238E27FC236}">
                <a16:creationId xmlns:a16="http://schemas.microsoft.com/office/drawing/2014/main" id="{77511035-C1BB-FB41-BC73-5E4FA4D8F74D}"/>
              </a:ext>
            </a:extLst>
          </p:cNvPr>
          <p:cNvPicPr>
            <a:picLocks noChangeAspect="1"/>
          </p:cNvPicPr>
          <p:nvPr/>
        </p:nvPicPr>
        <p:blipFill rotWithShape="1">
          <a:blip r:embed="rId3"/>
          <a:srcRect l="-2172" t="-2871" r="4303" b="-2871"/>
          <a:stretch/>
        </p:blipFill>
        <p:spPr>
          <a:xfrm>
            <a:off x="5201587" y="762000"/>
            <a:ext cx="5966085" cy="5334000"/>
          </a:xfrm>
          <a:prstGeom prst="rect">
            <a:avLst/>
          </a:prstGeom>
          <a:solidFill>
            <a:srgbClr val="FFFFFF"/>
          </a:solidFill>
        </p:spPr>
      </p:pic>
      <p:sp>
        <p:nvSpPr>
          <p:cNvPr id="16" name="Content Placeholder 15">
            <a:extLst>
              <a:ext uri="{FF2B5EF4-FFF2-40B4-BE49-F238E27FC236}">
                <a16:creationId xmlns:a16="http://schemas.microsoft.com/office/drawing/2014/main" id="{2D9A3A94-CDF9-47A3-AB24-25E86E89B0C6}"/>
              </a:ext>
            </a:extLst>
          </p:cNvPr>
          <p:cNvSpPr>
            <a:spLocks noGrp="1"/>
          </p:cNvSpPr>
          <p:nvPr>
            <p:ph idx="1"/>
          </p:nvPr>
        </p:nvSpPr>
        <p:spPr>
          <a:xfrm>
            <a:off x="762001" y="3047999"/>
            <a:ext cx="3810000" cy="3048001"/>
          </a:xfrm>
        </p:spPr>
        <p:txBody>
          <a:bodyPr>
            <a:normAutofit fontScale="92500" lnSpcReduction="10000"/>
          </a:bodyPr>
          <a:lstStyle/>
          <a:p>
            <a:r>
              <a:rPr lang="en-US" dirty="0"/>
              <a:t>Cultures and spore collections (total 12 spp.)</a:t>
            </a:r>
          </a:p>
          <a:p>
            <a:r>
              <a:rPr lang="en-US" dirty="0"/>
              <a:t>At least 8 independent origins of symbiosis</a:t>
            </a:r>
          </a:p>
          <a:p>
            <a:r>
              <a:rPr lang="en-US" dirty="0"/>
              <a:t>Many reference genomes available</a:t>
            </a:r>
          </a:p>
        </p:txBody>
      </p:sp>
      <p:sp>
        <p:nvSpPr>
          <p:cNvPr id="10" name="Rectangle 9">
            <a:extLst>
              <a:ext uri="{FF2B5EF4-FFF2-40B4-BE49-F238E27FC236}">
                <a16:creationId xmlns:a16="http://schemas.microsoft.com/office/drawing/2014/main" id="{E84F629C-6B8B-144B-B73B-4D337B21D1EB}"/>
              </a:ext>
            </a:extLst>
          </p:cNvPr>
          <p:cNvSpPr/>
          <p:nvPr/>
        </p:nvSpPr>
        <p:spPr>
          <a:xfrm>
            <a:off x="7120328" y="762000"/>
            <a:ext cx="1768839" cy="533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843D6F02-5446-9743-9A37-2CA04A1E22C4}"/>
              </a:ext>
            </a:extLst>
          </p:cNvPr>
          <p:cNvGrpSpPr/>
          <p:nvPr/>
        </p:nvGrpSpPr>
        <p:grpSpPr>
          <a:xfrm>
            <a:off x="8244590" y="762000"/>
            <a:ext cx="2923082" cy="5334000"/>
            <a:chOff x="8244590" y="762000"/>
            <a:chExt cx="2923082" cy="5334000"/>
          </a:xfrm>
        </p:grpSpPr>
        <p:sp>
          <p:nvSpPr>
            <p:cNvPr id="14" name="Rectangle 13">
              <a:extLst>
                <a:ext uri="{FF2B5EF4-FFF2-40B4-BE49-F238E27FC236}">
                  <a16:creationId xmlns:a16="http://schemas.microsoft.com/office/drawing/2014/main" id="{C62AB1C7-8E8E-CE4A-8276-31A4E1D0880F}"/>
                </a:ext>
              </a:extLst>
            </p:cNvPr>
            <p:cNvSpPr/>
            <p:nvPr/>
          </p:nvSpPr>
          <p:spPr>
            <a:xfrm>
              <a:off x="8859187" y="762000"/>
              <a:ext cx="2308485" cy="5334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7C687CB-6325-D442-869B-49C401A8C858}"/>
                </a:ext>
              </a:extLst>
            </p:cNvPr>
            <p:cNvSpPr/>
            <p:nvPr/>
          </p:nvSpPr>
          <p:spPr>
            <a:xfrm>
              <a:off x="8244590" y="826230"/>
              <a:ext cx="1768839" cy="790209"/>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5470918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uiExpand="1" build="p"/>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C9814-DE66-BF4E-AF9C-B2A02809576D}"/>
              </a:ext>
            </a:extLst>
          </p:cNvPr>
          <p:cNvSpPr>
            <a:spLocks noGrp="1"/>
          </p:cNvSpPr>
          <p:nvPr>
            <p:ph type="title"/>
          </p:nvPr>
        </p:nvSpPr>
        <p:spPr>
          <a:xfrm>
            <a:off x="762001" y="1524001"/>
            <a:ext cx="3047999" cy="3810000"/>
          </a:xfrm>
        </p:spPr>
        <p:txBody>
          <a:bodyPr>
            <a:normAutofit/>
          </a:bodyPr>
          <a:lstStyle/>
          <a:p>
            <a:r>
              <a:rPr lang="en-US" dirty="0"/>
              <a:t>Stresses applied</a:t>
            </a:r>
          </a:p>
        </p:txBody>
      </p:sp>
      <p:graphicFrame>
        <p:nvGraphicFramePr>
          <p:cNvPr id="5" name="Content Placeholder 2">
            <a:extLst>
              <a:ext uri="{FF2B5EF4-FFF2-40B4-BE49-F238E27FC236}">
                <a16:creationId xmlns:a16="http://schemas.microsoft.com/office/drawing/2014/main" id="{298F1166-540B-452F-A412-AC11D88F5BA1}"/>
              </a:ext>
            </a:extLst>
          </p:cNvPr>
          <p:cNvGraphicFramePr>
            <a:graphicFrameLocks noGrp="1"/>
          </p:cNvGraphicFramePr>
          <p:nvPr>
            <p:ph idx="1"/>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370183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92B78976-0BB7-41FD-91BF-84442F4DB04E}"/>
                                            </p:graphic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
                                            <p:graphicEl>
                                              <a:dgm id="{60FC5D52-57A9-4252-8CF9-999C5E2CABB9}"/>
                                            </p:graphic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5">
                                            <p:graphicEl>
                                              <a:dgm id="{C19F94CE-BFBE-41DE-B8EC-4472A64F0CC6}"/>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882C4A1A-64FD-4E5C-94D6-2B967F8ABA9E}"/>
                                            </p:graphic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5">
                                            <p:graphicEl>
                                              <a:dgm id="{4A9CC230-6A48-4D6B-95E0-D55688CAACCB}"/>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
                                            <p:graphicEl>
                                              <a:dgm id="{D41A9E36-1047-4340-820F-B5C992DB7DC7}"/>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983327-5CA6-D143-9277-B4B23269E473}"/>
              </a:ext>
            </a:extLst>
          </p:cNvPr>
          <p:cNvSpPr>
            <a:spLocks noGrp="1"/>
          </p:cNvSpPr>
          <p:nvPr>
            <p:ph type="title"/>
          </p:nvPr>
        </p:nvSpPr>
        <p:spPr>
          <a:xfrm>
            <a:off x="762001" y="1524001"/>
            <a:ext cx="3047999" cy="3810000"/>
          </a:xfrm>
        </p:spPr>
        <p:txBody>
          <a:bodyPr anchor="ctr">
            <a:normAutofit/>
          </a:bodyPr>
          <a:lstStyle/>
          <a:p>
            <a:r>
              <a:rPr lang="en-US" sz="3400"/>
              <a:t>Measurements</a:t>
            </a:r>
          </a:p>
        </p:txBody>
      </p:sp>
      <p:graphicFrame>
        <p:nvGraphicFramePr>
          <p:cNvPr id="5" name="Content Placeholder 2">
            <a:extLst>
              <a:ext uri="{FF2B5EF4-FFF2-40B4-BE49-F238E27FC236}">
                <a16:creationId xmlns:a16="http://schemas.microsoft.com/office/drawing/2014/main" id="{BBAC7362-9044-42FD-B019-4B89C08F6714}"/>
              </a:ext>
            </a:extLst>
          </p:cNvPr>
          <p:cNvGraphicFramePr>
            <a:graphicFrameLocks noGrp="1"/>
          </p:cNvGraphicFramePr>
          <p:nvPr>
            <p:ph idx="1"/>
          </p:nvPr>
        </p:nvGraphicFramePr>
        <p:xfrm>
          <a:off x="5334000" y="766719"/>
          <a:ext cx="6096000" cy="532928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600717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graphicEl>
                                              <a:dgm id="{CA9E6604-DFEB-B14C-BDFE-45ACA790C6A9}"/>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graphicEl>
                                              <a:dgm id="{FAB6F1F4-6067-7341-BD4F-1697F8111CB0}"/>
                                            </p:graphic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graphicEl>
                                              <a:dgm id="{6F57E106-E7C4-B944-9640-F086867C8E50}"/>
                                            </p:graphic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graphicEl>
                                              <a:dgm id="{816D2EF9-961C-0D45-9C71-ADE3F9D3BA3F}"/>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p:bldSub>
          <a:bldDgm bld="one"/>
        </p:bldSub>
      </p:bldGraphic>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2F4A0F-2AA3-4945-8975-28810F9CE356}"/>
              </a:ext>
            </a:extLst>
          </p:cNvPr>
          <p:cNvSpPr>
            <a:spLocks noGrp="1"/>
          </p:cNvSpPr>
          <p:nvPr>
            <p:ph type="title"/>
          </p:nvPr>
        </p:nvSpPr>
        <p:spPr>
          <a:xfrm>
            <a:off x="762001" y="882596"/>
            <a:ext cx="5471822" cy="1905054"/>
          </a:xfrm>
        </p:spPr>
        <p:txBody>
          <a:bodyPr anchor="b">
            <a:normAutofit/>
          </a:bodyPr>
          <a:lstStyle/>
          <a:p>
            <a:r>
              <a:rPr lang="en-US" dirty="0"/>
              <a:t>Modeling optimal seedling strategies</a:t>
            </a:r>
            <a:endParaRPr lang="en-US"/>
          </a:p>
        </p:txBody>
      </p:sp>
      <p:sp>
        <p:nvSpPr>
          <p:cNvPr id="11" name="Content Placeholder 10">
            <a:extLst>
              <a:ext uri="{FF2B5EF4-FFF2-40B4-BE49-F238E27FC236}">
                <a16:creationId xmlns:a16="http://schemas.microsoft.com/office/drawing/2014/main" id="{A1EECEB9-87C8-423C-BC29-3007CBC73266}"/>
              </a:ext>
            </a:extLst>
          </p:cNvPr>
          <p:cNvSpPr>
            <a:spLocks noGrp="1"/>
          </p:cNvSpPr>
          <p:nvPr>
            <p:ph idx="1"/>
          </p:nvPr>
        </p:nvSpPr>
        <p:spPr>
          <a:xfrm>
            <a:off x="762001" y="3047999"/>
            <a:ext cx="5471822" cy="3048001"/>
          </a:xfrm>
        </p:spPr>
        <p:txBody>
          <a:bodyPr>
            <a:normAutofit/>
          </a:bodyPr>
          <a:lstStyle/>
          <a:p>
            <a:r>
              <a:rPr lang="en-US" dirty="0"/>
              <a:t>How much C should a tree invest in lower-quality partner, if environment might change?</a:t>
            </a:r>
          </a:p>
        </p:txBody>
      </p:sp>
      <p:pic>
        <p:nvPicPr>
          <p:cNvPr id="5" name="Content Placeholder 4" descr="Diagram&#10;&#10;Description automatically generated">
            <a:extLst>
              <a:ext uri="{FF2B5EF4-FFF2-40B4-BE49-F238E27FC236}">
                <a16:creationId xmlns:a16="http://schemas.microsoft.com/office/drawing/2014/main" id="{DBDFF896-4E10-934E-B5D7-FFADE6EBD830}"/>
              </a:ext>
            </a:extLst>
          </p:cNvPr>
          <p:cNvPicPr>
            <a:picLocks noChangeAspect="1"/>
          </p:cNvPicPr>
          <p:nvPr/>
        </p:nvPicPr>
        <p:blipFill>
          <a:blip r:embed="rId3"/>
          <a:stretch>
            <a:fillRect/>
          </a:stretch>
        </p:blipFill>
        <p:spPr>
          <a:xfrm>
            <a:off x="7362038" y="762001"/>
            <a:ext cx="2939747" cy="2506134"/>
          </a:xfrm>
          <a:prstGeom prst="rect">
            <a:avLst/>
          </a:prstGeom>
        </p:spPr>
      </p:pic>
      <p:pic>
        <p:nvPicPr>
          <p:cNvPr id="7" name="Picture 6" descr="Diagram&#10;&#10;Description automatically generated">
            <a:extLst>
              <a:ext uri="{FF2B5EF4-FFF2-40B4-BE49-F238E27FC236}">
                <a16:creationId xmlns:a16="http://schemas.microsoft.com/office/drawing/2014/main" id="{BFC11B98-BB96-784A-A6D7-D28545B21851}"/>
              </a:ext>
            </a:extLst>
          </p:cNvPr>
          <p:cNvPicPr>
            <a:picLocks noChangeAspect="1"/>
          </p:cNvPicPr>
          <p:nvPr/>
        </p:nvPicPr>
        <p:blipFill>
          <a:blip r:embed="rId4"/>
          <a:stretch>
            <a:fillRect/>
          </a:stretch>
        </p:blipFill>
        <p:spPr>
          <a:xfrm>
            <a:off x="7362038" y="3589866"/>
            <a:ext cx="2939747" cy="2506134"/>
          </a:xfrm>
          <a:prstGeom prst="rect">
            <a:avLst/>
          </a:prstGeom>
        </p:spPr>
      </p:pic>
    </p:spTree>
    <p:extLst>
      <p:ext uri="{BB962C8B-B14F-4D97-AF65-F5344CB8AC3E}">
        <p14:creationId xmlns:p14="http://schemas.microsoft.com/office/powerpoint/2010/main" val="1109777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build="p"/>
    </p:bld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846CBD-219D-FA49-8718-C637CF1D3D6E}"/>
              </a:ext>
            </a:extLst>
          </p:cNvPr>
          <p:cNvSpPr>
            <a:spLocks noGrp="1"/>
          </p:cNvSpPr>
          <p:nvPr>
            <p:ph type="title"/>
          </p:nvPr>
        </p:nvSpPr>
        <p:spPr>
          <a:xfrm>
            <a:off x="762000" y="1528717"/>
            <a:ext cx="3810000" cy="3805283"/>
          </a:xfrm>
        </p:spPr>
        <p:txBody>
          <a:bodyPr>
            <a:normAutofit/>
          </a:bodyPr>
          <a:lstStyle/>
          <a:p>
            <a:r>
              <a:rPr lang="en-US" dirty="0"/>
              <a:t>Answers on their way!</a:t>
            </a:r>
          </a:p>
        </p:txBody>
      </p:sp>
      <p:graphicFrame>
        <p:nvGraphicFramePr>
          <p:cNvPr id="5" name="Content Placeholder 2">
            <a:extLst>
              <a:ext uri="{FF2B5EF4-FFF2-40B4-BE49-F238E27FC236}">
                <a16:creationId xmlns:a16="http://schemas.microsoft.com/office/drawing/2014/main" id="{79F1A52B-7910-47EB-9E0A-1EC20F950E20}"/>
              </a:ext>
            </a:extLst>
          </p:cNvPr>
          <p:cNvGraphicFramePr>
            <a:graphicFrameLocks noGrp="1"/>
          </p:cNvGraphicFramePr>
          <p:nvPr>
            <p:ph idx="1"/>
          </p:nvPr>
        </p:nvGraphicFramePr>
        <p:xfrm>
          <a:off x="4572000" y="761999"/>
          <a:ext cx="6858000" cy="534352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30747172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19B608-92BC-3E4A-9CB3-DCDD2AE7C27F}"/>
              </a:ext>
            </a:extLst>
          </p:cNvPr>
          <p:cNvSpPr>
            <a:spLocks noGrp="1"/>
          </p:cNvSpPr>
          <p:nvPr>
            <p:ph type="title"/>
          </p:nvPr>
        </p:nvSpPr>
        <p:spPr>
          <a:xfrm>
            <a:off x="762000" y="762000"/>
            <a:ext cx="10667999" cy="1263649"/>
          </a:xfrm>
        </p:spPr>
        <p:txBody>
          <a:bodyPr>
            <a:normAutofit fontScale="90000"/>
          </a:bodyPr>
          <a:lstStyle/>
          <a:p>
            <a:r>
              <a:rPr lang="en-US" dirty="0"/>
              <a:t>Portfolio effects should reduce variation in seedling performance at the population scale</a:t>
            </a:r>
          </a:p>
        </p:txBody>
      </p:sp>
      <p:pic>
        <p:nvPicPr>
          <p:cNvPr id="5" name="Content Placeholder 4" descr="Chart, scatter chart&#10;&#10;Description automatically generated">
            <a:extLst>
              <a:ext uri="{FF2B5EF4-FFF2-40B4-BE49-F238E27FC236}">
                <a16:creationId xmlns:a16="http://schemas.microsoft.com/office/drawing/2014/main" id="{F71AF3F6-F507-C44C-8DA4-5B1BDD35EF42}"/>
              </a:ext>
            </a:extLst>
          </p:cNvPr>
          <p:cNvPicPr>
            <a:picLocks noGrp="1" noChangeAspect="1"/>
          </p:cNvPicPr>
          <p:nvPr>
            <p:ph idx="1"/>
          </p:nvPr>
        </p:nvPicPr>
        <p:blipFill>
          <a:blip r:embed="rId3"/>
          <a:stretch>
            <a:fillRect/>
          </a:stretch>
        </p:blipFill>
        <p:spPr>
          <a:xfrm>
            <a:off x="3161974" y="2304156"/>
            <a:ext cx="5868052" cy="4014983"/>
          </a:xfrm>
        </p:spPr>
      </p:pic>
      <p:sp>
        <p:nvSpPr>
          <p:cNvPr id="7" name="Rectangle 6">
            <a:extLst>
              <a:ext uri="{FF2B5EF4-FFF2-40B4-BE49-F238E27FC236}">
                <a16:creationId xmlns:a16="http://schemas.microsoft.com/office/drawing/2014/main" id="{104766EB-B66A-4E4E-9A89-CABCA5938F8B}"/>
              </a:ext>
            </a:extLst>
          </p:cNvPr>
          <p:cNvSpPr/>
          <p:nvPr/>
        </p:nvSpPr>
        <p:spPr>
          <a:xfrm>
            <a:off x="4690533" y="2777066"/>
            <a:ext cx="3522134" cy="2438401"/>
          </a:xfrm>
          <a:prstGeom prst="rect">
            <a:avLst/>
          </a:prstGeom>
          <a:solidFill>
            <a:srgbClr val="FFFFFF"/>
          </a:solidFill>
          <a:ln>
            <a:noFill/>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6" name="Title 1">
            <a:extLst>
              <a:ext uri="{FF2B5EF4-FFF2-40B4-BE49-F238E27FC236}">
                <a16:creationId xmlns:a16="http://schemas.microsoft.com/office/drawing/2014/main" id="{980569EF-171A-C546-9A90-3CC2D21C31F1}"/>
              </a:ext>
            </a:extLst>
          </p:cNvPr>
          <p:cNvSpPr txBox="1">
            <a:spLocks/>
          </p:cNvSpPr>
          <p:nvPr/>
        </p:nvSpPr>
        <p:spPr>
          <a:xfrm>
            <a:off x="0" y="3740146"/>
            <a:ext cx="12192000" cy="1263649"/>
          </a:xfrm>
          <a:prstGeom prst="rect">
            <a:avLst/>
          </a:prstGeom>
          <a:solidFill>
            <a:schemeClr val="bg1"/>
          </a:solidFill>
          <a:ln>
            <a:noFill/>
          </a:ln>
        </p:spPr>
        <p:txBody>
          <a:bodyPr vert="horz" lIns="274320" tIns="274320" rIns="274320" bIns="274320" rtlCol="0" anchor="ctr">
            <a:normAutofit fontScale="60000" lnSpcReduction="20000"/>
          </a:bodyPr>
          <a:lstStyle>
            <a:lvl1pPr algn="ctr" defTabSz="457200" rtl="0" eaLnBrk="1" latinLnBrk="0" hangingPunct="1">
              <a:spcBef>
                <a:spcPct val="0"/>
              </a:spcBef>
              <a:buNone/>
              <a:defRPr sz="4400" kern="1200">
                <a:solidFill>
                  <a:schemeClr val="tx1"/>
                </a:solidFill>
                <a:latin typeface="+mj-lt"/>
                <a:ea typeface="+mj-ea"/>
                <a:cs typeface="+mj-cs"/>
              </a:defRPr>
            </a:lvl1pPr>
          </a:lstStyle>
          <a:p>
            <a:r>
              <a:rPr lang="en-US" dirty="0"/>
              <a:t>Less variation = less chance population dies out completely (long time scale)</a:t>
            </a:r>
          </a:p>
        </p:txBody>
      </p:sp>
    </p:spTree>
    <p:extLst>
      <p:ext uri="{BB962C8B-B14F-4D97-AF65-F5344CB8AC3E}">
        <p14:creationId xmlns:p14="http://schemas.microsoft.com/office/powerpoint/2010/main" val="15234226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9AB07D-9C1A-A147-A526-3A58FBFFEBF9}"/>
              </a:ext>
            </a:extLst>
          </p:cNvPr>
          <p:cNvSpPr>
            <a:spLocks noGrp="1"/>
          </p:cNvSpPr>
          <p:nvPr>
            <p:ph type="title"/>
          </p:nvPr>
        </p:nvSpPr>
        <p:spPr>
          <a:xfrm>
            <a:off x="761999" y="457200"/>
            <a:ext cx="10769601" cy="1263649"/>
          </a:xfrm>
        </p:spPr>
        <p:txBody>
          <a:bodyPr>
            <a:normAutofit fontScale="90000"/>
          </a:bodyPr>
          <a:lstStyle/>
          <a:p>
            <a:r>
              <a:rPr lang="en-US" dirty="0"/>
              <a:t>How does partner diversity affect seedling populations?</a:t>
            </a:r>
          </a:p>
        </p:txBody>
      </p:sp>
      <p:pic>
        <p:nvPicPr>
          <p:cNvPr id="5" name="Content Placeholder 4">
            <a:extLst>
              <a:ext uri="{FF2B5EF4-FFF2-40B4-BE49-F238E27FC236}">
                <a16:creationId xmlns:a16="http://schemas.microsoft.com/office/drawing/2014/main" id="{07B7B134-D29D-584D-80F6-705CCA0F3D7D}"/>
              </a:ext>
            </a:extLst>
          </p:cNvPr>
          <p:cNvPicPr>
            <a:picLocks noGrp="1" noChangeAspect="1"/>
          </p:cNvPicPr>
          <p:nvPr>
            <p:ph idx="1"/>
          </p:nvPr>
        </p:nvPicPr>
        <p:blipFill>
          <a:blip r:embed="rId3"/>
          <a:stretch>
            <a:fillRect/>
          </a:stretch>
        </p:blipFill>
        <p:spPr>
          <a:xfrm>
            <a:off x="2430218" y="3126045"/>
            <a:ext cx="981906" cy="3048000"/>
          </a:xfrm>
        </p:spPr>
      </p:pic>
      <p:pic>
        <p:nvPicPr>
          <p:cNvPr id="7" name="Graphic 6" descr="Mushroom with solid fill">
            <a:extLst>
              <a:ext uri="{FF2B5EF4-FFF2-40B4-BE49-F238E27FC236}">
                <a16:creationId xmlns:a16="http://schemas.microsoft.com/office/drawing/2014/main" id="{6D0A4D1A-061A-9F43-BB77-96E828CE59E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762000" y="4199466"/>
            <a:ext cx="914400" cy="914400"/>
          </a:xfrm>
          <a:prstGeom prst="rect">
            <a:avLst/>
          </a:prstGeom>
        </p:spPr>
      </p:pic>
      <p:pic>
        <p:nvPicPr>
          <p:cNvPr id="8" name="Graphic 7" descr="Mushroom with solid fill">
            <a:extLst>
              <a:ext uri="{FF2B5EF4-FFF2-40B4-BE49-F238E27FC236}">
                <a16:creationId xmlns:a16="http://schemas.microsoft.com/office/drawing/2014/main" id="{8328F705-6B02-B241-AEEE-7C6887B3081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62000" y="3132666"/>
            <a:ext cx="914400" cy="914400"/>
          </a:xfrm>
          <a:prstGeom prst="rect">
            <a:avLst/>
          </a:prstGeom>
        </p:spPr>
      </p:pic>
      <p:pic>
        <p:nvPicPr>
          <p:cNvPr id="9" name="Graphic 8" descr="Mushroom with solid fill">
            <a:extLst>
              <a:ext uri="{FF2B5EF4-FFF2-40B4-BE49-F238E27FC236}">
                <a16:creationId xmlns:a16="http://schemas.microsoft.com/office/drawing/2014/main" id="{43EC1363-B67D-E641-8BE3-17915DDA641A}"/>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762000" y="5266266"/>
            <a:ext cx="914400" cy="914400"/>
          </a:xfrm>
          <a:prstGeom prst="rect">
            <a:avLst/>
          </a:prstGeom>
        </p:spPr>
      </p:pic>
      <p:sp>
        <p:nvSpPr>
          <p:cNvPr id="10" name="TextBox 9">
            <a:extLst>
              <a:ext uri="{FF2B5EF4-FFF2-40B4-BE49-F238E27FC236}">
                <a16:creationId xmlns:a16="http://schemas.microsoft.com/office/drawing/2014/main" id="{C75F263D-579B-E941-A846-708140B6C09B}"/>
              </a:ext>
            </a:extLst>
          </p:cNvPr>
          <p:cNvSpPr txBox="1"/>
          <p:nvPr/>
        </p:nvSpPr>
        <p:spPr>
          <a:xfrm>
            <a:off x="2921171" y="1912961"/>
            <a:ext cx="1481496" cy="461665"/>
          </a:xfrm>
          <a:prstGeom prst="rect">
            <a:avLst/>
          </a:prstGeom>
          <a:noFill/>
        </p:spPr>
        <p:txBody>
          <a:bodyPr wrap="none" rtlCol="0">
            <a:spAutoFit/>
          </a:bodyPr>
          <a:lstStyle/>
          <a:p>
            <a:r>
              <a:rPr lang="en-US" sz="2400" dirty="0"/>
              <a:t>Measure</a:t>
            </a:r>
          </a:p>
        </p:txBody>
      </p:sp>
      <p:grpSp>
        <p:nvGrpSpPr>
          <p:cNvPr id="16" name="Group 15">
            <a:extLst>
              <a:ext uri="{FF2B5EF4-FFF2-40B4-BE49-F238E27FC236}">
                <a16:creationId xmlns:a16="http://schemas.microsoft.com/office/drawing/2014/main" id="{FF60F426-E2D9-2149-B7E5-3635E5E56602}"/>
              </a:ext>
            </a:extLst>
          </p:cNvPr>
          <p:cNvGrpSpPr/>
          <p:nvPr/>
        </p:nvGrpSpPr>
        <p:grpSpPr>
          <a:xfrm>
            <a:off x="4402667" y="2611423"/>
            <a:ext cx="1862666" cy="4077244"/>
            <a:chOff x="4402667" y="2611423"/>
            <a:chExt cx="1862666" cy="4077244"/>
          </a:xfrm>
        </p:grpSpPr>
        <p:sp>
          <p:nvSpPr>
            <p:cNvPr id="13" name="Rectangle 12">
              <a:extLst>
                <a:ext uri="{FF2B5EF4-FFF2-40B4-BE49-F238E27FC236}">
                  <a16:creationId xmlns:a16="http://schemas.microsoft.com/office/drawing/2014/main" id="{73C108A1-69B7-C547-BD4A-AB5BC1E77D99}"/>
                </a:ext>
              </a:extLst>
            </p:cNvPr>
            <p:cNvSpPr/>
            <p:nvPr/>
          </p:nvSpPr>
          <p:spPr>
            <a:xfrm>
              <a:off x="4402667" y="2611423"/>
              <a:ext cx="1862666" cy="4077244"/>
            </a:xfrm>
            <a:prstGeom prst="rect">
              <a:avLst/>
            </a:prstGeom>
            <a:solidFill>
              <a:srgbClr val="FFFFF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 name="Picture 14" descr="A picture containing light&#10;&#10;Description automatically generated">
              <a:extLst>
                <a:ext uri="{FF2B5EF4-FFF2-40B4-BE49-F238E27FC236}">
                  <a16:creationId xmlns:a16="http://schemas.microsoft.com/office/drawing/2014/main" id="{B722AB14-B5C3-E241-A947-5D10C505EFEF}"/>
                </a:ext>
              </a:extLst>
            </p:cNvPr>
            <p:cNvPicPr>
              <a:picLocks noChangeAspect="1"/>
            </p:cNvPicPr>
            <p:nvPr/>
          </p:nvPicPr>
          <p:blipFill>
            <a:blip r:embed="rId10"/>
            <a:stretch>
              <a:fillRect/>
            </a:stretch>
          </p:blipFill>
          <p:spPr>
            <a:xfrm>
              <a:off x="4591050" y="2713566"/>
              <a:ext cx="1485900" cy="3886200"/>
            </a:xfrm>
            <a:prstGeom prst="rect">
              <a:avLst/>
            </a:prstGeom>
          </p:spPr>
        </p:pic>
      </p:grpSp>
      <p:sp>
        <p:nvSpPr>
          <p:cNvPr id="17" name="TextBox 16">
            <a:extLst>
              <a:ext uri="{FF2B5EF4-FFF2-40B4-BE49-F238E27FC236}">
                <a16:creationId xmlns:a16="http://schemas.microsoft.com/office/drawing/2014/main" id="{660DD2AC-6CE5-B347-B806-DFC2078E4240}"/>
              </a:ext>
            </a:extLst>
          </p:cNvPr>
          <p:cNvSpPr txBox="1"/>
          <p:nvPr/>
        </p:nvSpPr>
        <p:spPr>
          <a:xfrm>
            <a:off x="8530081" y="1912961"/>
            <a:ext cx="1548822" cy="461665"/>
          </a:xfrm>
          <a:prstGeom prst="rect">
            <a:avLst/>
          </a:prstGeom>
          <a:noFill/>
        </p:spPr>
        <p:txBody>
          <a:bodyPr wrap="none" rtlCol="0">
            <a:spAutoFit/>
          </a:bodyPr>
          <a:lstStyle/>
          <a:p>
            <a:r>
              <a:rPr lang="en-US" sz="2400" dirty="0"/>
              <a:t>Simulate</a:t>
            </a:r>
          </a:p>
        </p:txBody>
      </p:sp>
      <p:pic>
        <p:nvPicPr>
          <p:cNvPr id="19" name="Picture 18" descr="A group of traffic lights&#10;&#10;Description automatically generated with low confidence">
            <a:extLst>
              <a:ext uri="{FF2B5EF4-FFF2-40B4-BE49-F238E27FC236}">
                <a16:creationId xmlns:a16="http://schemas.microsoft.com/office/drawing/2014/main" id="{05553AB9-DCEF-ED4E-A1D5-770E82715BCB}"/>
              </a:ext>
            </a:extLst>
          </p:cNvPr>
          <p:cNvPicPr>
            <a:picLocks noChangeAspect="1"/>
          </p:cNvPicPr>
          <p:nvPr/>
        </p:nvPicPr>
        <p:blipFill>
          <a:blip r:embed="rId11"/>
          <a:stretch>
            <a:fillRect/>
          </a:stretch>
        </p:blipFill>
        <p:spPr>
          <a:xfrm>
            <a:off x="7734300" y="2738966"/>
            <a:ext cx="1257300" cy="3860800"/>
          </a:xfrm>
          <a:prstGeom prst="rect">
            <a:avLst/>
          </a:prstGeom>
        </p:spPr>
      </p:pic>
      <p:pic>
        <p:nvPicPr>
          <p:cNvPr id="21" name="Picture 20" descr="A group of traffic lights&#10;&#10;Description automatically generated with low confidence">
            <a:extLst>
              <a:ext uri="{FF2B5EF4-FFF2-40B4-BE49-F238E27FC236}">
                <a16:creationId xmlns:a16="http://schemas.microsoft.com/office/drawing/2014/main" id="{89DA7E5A-B5BA-1A42-BD05-FD863FDF23F8}"/>
              </a:ext>
            </a:extLst>
          </p:cNvPr>
          <p:cNvPicPr>
            <a:picLocks noChangeAspect="1"/>
          </p:cNvPicPr>
          <p:nvPr/>
        </p:nvPicPr>
        <p:blipFill>
          <a:blip r:embed="rId12"/>
          <a:stretch>
            <a:fillRect/>
          </a:stretch>
        </p:blipFill>
        <p:spPr>
          <a:xfrm>
            <a:off x="9582150" y="2706945"/>
            <a:ext cx="1257300" cy="3886200"/>
          </a:xfrm>
          <a:prstGeom prst="rect">
            <a:avLst/>
          </a:prstGeom>
        </p:spPr>
      </p:pic>
      <p:sp>
        <p:nvSpPr>
          <p:cNvPr id="24" name="Right Arrow 23">
            <a:extLst>
              <a:ext uri="{FF2B5EF4-FFF2-40B4-BE49-F238E27FC236}">
                <a16:creationId xmlns:a16="http://schemas.microsoft.com/office/drawing/2014/main" id="{47CB8163-7A7A-4A4F-B056-E953AED7E3FA}"/>
              </a:ext>
            </a:extLst>
          </p:cNvPr>
          <p:cNvSpPr/>
          <p:nvPr/>
        </p:nvSpPr>
        <p:spPr>
          <a:xfrm>
            <a:off x="6502400" y="3132666"/>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ight Arrow 24">
            <a:extLst>
              <a:ext uri="{FF2B5EF4-FFF2-40B4-BE49-F238E27FC236}">
                <a16:creationId xmlns:a16="http://schemas.microsoft.com/office/drawing/2014/main" id="{674888A4-B5D0-9E43-8635-661DB94F26B1}"/>
              </a:ext>
            </a:extLst>
          </p:cNvPr>
          <p:cNvSpPr/>
          <p:nvPr/>
        </p:nvSpPr>
        <p:spPr>
          <a:xfrm rot="19720479">
            <a:off x="6508387" y="4170669"/>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ight Arrow 25">
            <a:extLst>
              <a:ext uri="{FF2B5EF4-FFF2-40B4-BE49-F238E27FC236}">
                <a16:creationId xmlns:a16="http://schemas.microsoft.com/office/drawing/2014/main" id="{4D05AD20-1D08-1A40-B341-79ABA2DC4103}"/>
              </a:ext>
            </a:extLst>
          </p:cNvPr>
          <p:cNvSpPr/>
          <p:nvPr/>
        </p:nvSpPr>
        <p:spPr>
          <a:xfrm rot="2281880">
            <a:off x="6618024" y="3736373"/>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ight Arrow 26">
            <a:extLst>
              <a:ext uri="{FF2B5EF4-FFF2-40B4-BE49-F238E27FC236}">
                <a16:creationId xmlns:a16="http://schemas.microsoft.com/office/drawing/2014/main" id="{97B6BEC8-642D-8946-883E-2F7FF0665A02}"/>
              </a:ext>
            </a:extLst>
          </p:cNvPr>
          <p:cNvSpPr/>
          <p:nvPr/>
        </p:nvSpPr>
        <p:spPr>
          <a:xfrm rot="19720479">
            <a:off x="6653742" y="5197253"/>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ight Arrow 27">
            <a:extLst>
              <a:ext uri="{FF2B5EF4-FFF2-40B4-BE49-F238E27FC236}">
                <a16:creationId xmlns:a16="http://schemas.microsoft.com/office/drawing/2014/main" id="{2FE1E622-CA9A-324B-B62B-24FA6BEBB3A4}"/>
              </a:ext>
            </a:extLst>
          </p:cNvPr>
          <p:cNvSpPr/>
          <p:nvPr/>
        </p:nvSpPr>
        <p:spPr>
          <a:xfrm rot="2281880">
            <a:off x="6536600" y="4800296"/>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ight Arrow 28">
            <a:extLst>
              <a:ext uri="{FF2B5EF4-FFF2-40B4-BE49-F238E27FC236}">
                <a16:creationId xmlns:a16="http://schemas.microsoft.com/office/drawing/2014/main" id="{33EF332E-7CEC-2040-9786-BEF83247207B}"/>
              </a:ext>
            </a:extLst>
          </p:cNvPr>
          <p:cNvSpPr/>
          <p:nvPr/>
        </p:nvSpPr>
        <p:spPr>
          <a:xfrm>
            <a:off x="6556042" y="5785763"/>
            <a:ext cx="880533" cy="4572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59206FD4-E50C-454A-B218-D0771599D2AA}"/>
              </a:ext>
            </a:extLst>
          </p:cNvPr>
          <p:cNvSpPr txBox="1"/>
          <p:nvPr/>
        </p:nvSpPr>
        <p:spPr>
          <a:xfrm>
            <a:off x="2322289" y="2472268"/>
            <a:ext cx="1197764" cy="369332"/>
          </a:xfrm>
          <a:prstGeom prst="rect">
            <a:avLst/>
          </a:prstGeom>
          <a:noFill/>
        </p:spPr>
        <p:txBody>
          <a:bodyPr wrap="none" rtlCol="0">
            <a:spAutoFit/>
          </a:bodyPr>
          <a:lstStyle/>
          <a:p>
            <a:r>
              <a:rPr lang="en-US" dirty="0"/>
              <a:t>1 fungus</a:t>
            </a:r>
          </a:p>
        </p:txBody>
      </p:sp>
      <p:sp>
        <p:nvSpPr>
          <p:cNvPr id="31" name="TextBox 30">
            <a:extLst>
              <a:ext uri="{FF2B5EF4-FFF2-40B4-BE49-F238E27FC236}">
                <a16:creationId xmlns:a16="http://schemas.microsoft.com/office/drawing/2014/main" id="{7A9F08E1-9BBC-C943-B46C-8F3DE3A92961}"/>
              </a:ext>
            </a:extLst>
          </p:cNvPr>
          <p:cNvSpPr txBox="1"/>
          <p:nvPr/>
        </p:nvSpPr>
        <p:spPr>
          <a:xfrm>
            <a:off x="7850241" y="2336014"/>
            <a:ext cx="995785" cy="369332"/>
          </a:xfrm>
          <a:prstGeom prst="rect">
            <a:avLst/>
          </a:prstGeom>
          <a:noFill/>
        </p:spPr>
        <p:txBody>
          <a:bodyPr wrap="none" rtlCol="0">
            <a:spAutoFit/>
          </a:bodyPr>
          <a:lstStyle/>
          <a:p>
            <a:r>
              <a:rPr lang="en-US" dirty="0"/>
              <a:t>2 fungi</a:t>
            </a:r>
          </a:p>
        </p:txBody>
      </p:sp>
      <p:sp>
        <p:nvSpPr>
          <p:cNvPr id="32" name="TextBox 31">
            <a:extLst>
              <a:ext uri="{FF2B5EF4-FFF2-40B4-BE49-F238E27FC236}">
                <a16:creationId xmlns:a16="http://schemas.microsoft.com/office/drawing/2014/main" id="{DA51C895-03AB-5342-ADDD-A62D3599D08A}"/>
              </a:ext>
            </a:extLst>
          </p:cNvPr>
          <p:cNvSpPr txBox="1"/>
          <p:nvPr/>
        </p:nvSpPr>
        <p:spPr>
          <a:xfrm>
            <a:off x="9712907" y="2336014"/>
            <a:ext cx="995785" cy="369332"/>
          </a:xfrm>
          <a:prstGeom prst="rect">
            <a:avLst/>
          </a:prstGeom>
          <a:noFill/>
        </p:spPr>
        <p:txBody>
          <a:bodyPr wrap="none" rtlCol="0">
            <a:spAutoFit/>
          </a:bodyPr>
          <a:lstStyle/>
          <a:p>
            <a:r>
              <a:rPr lang="en-US" dirty="0"/>
              <a:t>3 fungi</a:t>
            </a:r>
          </a:p>
        </p:txBody>
      </p:sp>
      <p:sp>
        <p:nvSpPr>
          <p:cNvPr id="35" name="TextBox 34">
            <a:extLst>
              <a:ext uri="{FF2B5EF4-FFF2-40B4-BE49-F238E27FC236}">
                <a16:creationId xmlns:a16="http://schemas.microsoft.com/office/drawing/2014/main" id="{C1A8843F-FF37-6246-8BCF-3980C80FCECE}"/>
              </a:ext>
            </a:extLst>
          </p:cNvPr>
          <p:cNvSpPr txBox="1"/>
          <p:nvPr/>
        </p:nvSpPr>
        <p:spPr>
          <a:xfrm>
            <a:off x="10839449" y="2308522"/>
            <a:ext cx="1326004" cy="369332"/>
          </a:xfrm>
          <a:prstGeom prst="rect">
            <a:avLst/>
          </a:prstGeom>
          <a:noFill/>
        </p:spPr>
        <p:txBody>
          <a:bodyPr wrap="none" rtlCol="0">
            <a:spAutoFit/>
          </a:bodyPr>
          <a:lstStyle/>
          <a:p>
            <a:r>
              <a:rPr lang="en-US" dirty="0"/>
              <a:t>... n fungi</a:t>
            </a:r>
          </a:p>
        </p:txBody>
      </p:sp>
      <p:grpSp>
        <p:nvGrpSpPr>
          <p:cNvPr id="38" name="Group 37">
            <a:extLst>
              <a:ext uri="{FF2B5EF4-FFF2-40B4-BE49-F238E27FC236}">
                <a16:creationId xmlns:a16="http://schemas.microsoft.com/office/drawing/2014/main" id="{EE609E2B-6999-174F-B363-EE455E746691}"/>
              </a:ext>
            </a:extLst>
          </p:cNvPr>
          <p:cNvGrpSpPr/>
          <p:nvPr/>
        </p:nvGrpSpPr>
        <p:grpSpPr>
          <a:xfrm>
            <a:off x="4995333" y="2493188"/>
            <a:ext cx="517888" cy="2359372"/>
            <a:chOff x="4995333" y="2493188"/>
            <a:chExt cx="517888" cy="2359372"/>
          </a:xfrm>
        </p:grpSpPr>
        <p:sp>
          <p:nvSpPr>
            <p:cNvPr id="36" name="Down Arrow 35">
              <a:extLst>
                <a:ext uri="{FF2B5EF4-FFF2-40B4-BE49-F238E27FC236}">
                  <a16:creationId xmlns:a16="http://schemas.microsoft.com/office/drawing/2014/main" id="{774FD89E-7C13-8E40-80CC-7279A876FBCA}"/>
                </a:ext>
              </a:extLst>
            </p:cNvPr>
            <p:cNvSpPr/>
            <p:nvPr/>
          </p:nvSpPr>
          <p:spPr>
            <a:xfrm>
              <a:off x="4995333" y="2493188"/>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Down Arrow 36">
              <a:extLst>
                <a:ext uri="{FF2B5EF4-FFF2-40B4-BE49-F238E27FC236}">
                  <a16:creationId xmlns:a16="http://schemas.microsoft.com/office/drawing/2014/main" id="{3EFD3090-F573-964B-A70E-2E26C079FCB5}"/>
                </a:ext>
              </a:extLst>
            </p:cNvPr>
            <p:cNvSpPr/>
            <p:nvPr/>
          </p:nvSpPr>
          <p:spPr>
            <a:xfrm>
              <a:off x="5343887" y="4365481"/>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1" name="Group 40">
            <a:extLst>
              <a:ext uri="{FF2B5EF4-FFF2-40B4-BE49-F238E27FC236}">
                <a16:creationId xmlns:a16="http://schemas.microsoft.com/office/drawing/2014/main" id="{94945175-8D36-D841-9B8D-370D8609BF8A}"/>
              </a:ext>
            </a:extLst>
          </p:cNvPr>
          <p:cNvGrpSpPr/>
          <p:nvPr/>
        </p:nvGrpSpPr>
        <p:grpSpPr>
          <a:xfrm>
            <a:off x="4823883" y="2295700"/>
            <a:ext cx="796925" cy="3494174"/>
            <a:chOff x="4823883" y="2295700"/>
            <a:chExt cx="796925" cy="3494174"/>
          </a:xfrm>
        </p:grpSpPr>
        <p:sp>
          <p:nvSpPr>
            <p:cNvPr id="39" name="Down Arrow 38">
              <a:extLst>
                <a:ext uri="{FF2B5EF4-FFF2-40B4-BE49-F238E27FC236}">
                  <a16:creationId xmlns:a16="http://schemas.microsoft.com/office/drawing/2014/main" id="{22B8ABAB-6A15-D747-96AF-58A52C67CB4A}"/>
                </a:ext>
              </a:extLst>
            </p:cNvPr>
            <p:cNvSpPr/>
            <p:nvPr/>
          </p:nvSpPr>
          <p:spPr>
            <a:xfrm>
              <a:off x="5451474" y="2295700"/>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a:extLst>
                <a:ext uri="{FF2B5EF4-FFF2-40B4-BE49-F238E27FC236}">
                  <a16:creationId xmlns:a16="http://schemas.microsoft.com/office/drawing/2014/main" id="{2DB30C9C-6CB6-A34C-AA11-6BAAF1F42CF6}"/>
                </a:ext>
              </a:extLst>
            </p:cNvPr>
            <p:cNvSpPr/>
            <p:nvPr/>
          </p:nvSpPr>
          <p:spPr>
            <a:xfrm>
              <a:off x="4823883" y="5302795"/>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AA0461CD-C9F7-D147-A3E9-74D5C4E228A2}"/>
              </a:ext>
            </a:extLst>
          </p:cNvPr>
          <p:cNvGrpSpPr/>
          <p:nvPr/>
        </p:nvGrpSpPr>
        <p:grpSpPr>
          <a:xfrm>
            <a:off x="5366807" y="3803526"/>
            <a:ext cx="423335" cy="1982237"/>
            <a:chOff x="5366807" y="3803526"/>
            <a:chExt cx="423335" cy="1982237"/>
          </a:xfrm>
        </p:grpSpPr>
        <p:sp>
          <p:nvSpPr>
            <p:cNvPr id="42" name="Down Arrow 41">
              <a:extLst>
                <a:ext uri="{FF2B5EF4-FFF2-40B4-BE49-F238E27FC236}">
                  <a16:creationId xmlns:a16="http://schemas.microsoft.com/office/drawing/2014/main" id="{721AB17C-6F00-FB45-903B-7566B39EE2E8}"/>
                </a:ext>
              </a:extLst>
            </p:cNvPr>
            <p:cNvSpPr/>
            <p:nvPr/>
          </p:nvSpPr>
          <p:spPr>
            <a:xfrm>
              <a:off x="5620808" y="3803526"/>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Down Arrow 42">
              <a:extLst>
                <a:ext uri="{FF2B5EF4-FFF2-40B4-BE49-F238E27FC236}">
                  <a16:creationId xmlns:a16="http://schemas.microsoft.com/office/drawing/2014/main" id="{E9FC1FF6-692E-164E-8D5A-8FDF6D2866D8}"/>
                </a:ext>
              </a:extLst>
            </p:cNvPr>
            <p:cNvSpPr/>
            <p:nvPr/>
          </p:nvSpPr>
          <p:spPr>
            <a:xfrm>
              <a:off x="5366807" y="5298684"/>
              <a:ext cx="169334" cy="487079"/>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39324918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8"/>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9"/>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xit" presetSubtype="0" fill="hold" grpId="1" nodeType="clickEffect">
                                  <p:stCondLst>
                                    <p:cond delay="0"/>
                                  </p:stCondLst>
                                  <p:childTnLst>
                                    <p:set>
                                      <p:cBhvr>
                                        <p:cTn id="44" dur="1" fill="hold">
                                          <p:stCondLst>
                                            <p:cond delay="0"/>
                                          </p:stCondLst>
                                        </p:cTn>
                                        <p:tgtEl>
                                          <p:spTgt spid="24"/>
                                        </p:tgtEl>
                                        <p:attrNameLst>
                                          <p:attrName>style.visibility</p:attrName>
                                        </p:attrNameLst>
                                      </p:cBhvr>
                                      <p:to>
                                        <p:strVal val="hidden"/>
                                      </p:to>
                                    </p:set>
                                  </p:childTnLst>
                                </p:cTn>
                              </p:par>
                              <p:par>
                                <p:cTn id="45" presetID="1" presetClass="exit" presetSubtype="0" fill="hold" grpId="1" nodeType="withEffect">
                                  <p:stCondLst>
                                    <p:cond delay="0"/>
                                  </p:stCondLst>
                                  <p:childTnLst>
                                    <p:set>
                                      <p:cBhvr>
                                        <p:cTn id="46" dur="1" fill="hold">
                                          <p:stCondLst>
                                            <p:cond delay="0"/>
                                          </p:stCondLst>
                                        </p:cTn>
                                        <p:tgtEl>
                                          <p:spTgt spid="25"/>
                                        </p:tgtEl>
                                        <p:attrNameLst>
                                          <p:attrName>style.visibility</p:attrName>
                                        </p:attrNameLst>
                                      </p:cBhvr>
                                      <p:to>
                                        <p:strVal val="hidden"/>
                                      </p:to>
                                    </p:set>
                                  </p:childTnLst>
                                </p:cTn>
                              </p:par>
                              <p:par>
                                <p:cTn id="47" presetID="1" presetClass="exit" presetSubtype="0" fill="hold" nodeType="withEffect">
                                  <p:stCondLst>
                                    <p:cond delay="0"/>
                                  </p:stCondLst>
                                  <p:childTnLst>
                                    <p:set>
                                      <p:cBhvr>
                                        <p:cTn id="48" dur="1" fill="hold">
                                          <p:stCondLst>
                                            <p:cond delay="0"/>
                                          </p:stCondLst>
                                        </p:cTn>
                                        <p:tgtEl>
                                          <p:spTgt spid="38"/>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26"/>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2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xit" presetSubtype="0" fill="hold" grpId="1" nodeType="clickEffect">
                                  <p:stCondLst>
                                    <p:cond delay="0"/>
                                  </p:stCondLst>
                                  <p:childTnLst>
                                    <p:set>
                                      <p:cBhvr>
                                        <p:cTn id="60" dur="1" fill="hold">
                                          <p:stCondLst>
                                            <p:cond delay="0"/>
                                          </p:stCondLst>
                                        </p:cTn>
                                        <p:tgtEl>
                                          <p:spTgt spid="27"/>
                                        </p:tgtEl>
                                        <p:attrNameLst>
                                          <p:attrName>style.visibility</p:attrName>
                                        </p:attrNameLst>
                                      </p:cBhvr>
                                      <p:to>
                                        <p:strVal val="hidden"/>
                                      </p:to>
                                    </p:set>
                                  </p:childTnLst>
                                </p:cTn>
                              </p:par>
                              <p:par>
                                <p:cTn id="61" presetID="1" presetClass="exit" presetSubtype="0" fill="hold" grpId="1" nodeType="withEffect">
                                  <p:stCondLst>
                                    <p:cond delay="0"/>
                                  </p:stCondLst>
                                  <p:childTnLst>
                                    <p:set>
                                      <p:cBhvr>
                                        <p:cTn id="62" dur="1" fill="hold">
                                          <p:stCondLst>
                                            <p:cond delay="0"/>
                                          </p:stCondLst>
                                        </p:cTn>
                                        <p:tgtEl>
                                          <p:spTgt spid="26"/>
                                        </p:tgtEl>
                                        <p:attrNameLst>
                                          <p:attrName>style.visibility</p:attrName>
                                        </p:attrNameLst>
                                      </p:cBhvr>
                                      <p:to>
                                        <p:strVal val="hidden"/>
                                      </p:to>
                                    </p:set>
                                  </p:childTnLst>
                                </p:cTn>
                              </p:par>
                              <p:par>
                                <p:cTn id="63" presetID="1" presetClass="exit" presetSubtype="0" fill="hold" nodeType="withEffect">
                                  <p:stCondLst>
                                    <p:cond delay="0"/>
                                  </p:stCondLst>
                                  <p:childTnLst>
                                    <p:set>
                                      <p:cBhvr>
                                        <p:cTn id="64" dur="1" fill="hold">
                                          <p:stCondLst>
                                            <p:cond delay="0"/>
                                          </p:stCondLst>
                                        </p:cTn>
                                        <p:tgtEl>
                                          <p:spTgt spid="41"/>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44"/>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8"/>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2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8"/>
                                        </p:tgtEl>
                                        <p:attrNameLst>
                                          <p:attrName>style.visibility</p:attrName>
                                        </p:attrNameLst>
                                      </p:cBhvr>
                                      <p:to>
                                        <p:strVal val="hidden"/>
                                      </p:to>
                                    </p:set>
                                  </p:childTnLst>
                                </p:cTn>
                              </p:par>
                              <p:par>
                                <p:cTn id="77" presetID="1" presetClass="exit" presetSubtype="0" fill="hold" grpId="1" nodeType="withEffect">
                                  <p:stCondLst>
                                    <p:cond delay="0"/>
                                  </p:stCondLst>
                                  <p:childTnLst>
                                    <p:set>
                                      <p:cBhvr>
                                        <p:cTn id="78" dur="1" fill="hold">
                                          <p:stCondLst>
                                            <p:cond delay="0"/>
                                          </p:stCondLst>
                                        </p:cTn>
                                        <p:tgtEl>
                                          <p:spTgt spid="29"/>
                                        </p:tgtEl>
                                        <p:attrNameLst>
                                          <p:attrName>style.visibility</p:attrName>
                                        </p:attrNameLst>
                                      </p:cBhvr>
                                      <p:to>
                                        <p:strVal val="hidden"/>
                                      </p:to>
                                    </p:set>
                                  </p:childTnLst>
                                </p:cTn>
                              </p:par>
                              <p:par>
                                <p:cTn id="79" presetID="1" presetClass="exit" presetSubtype="0" fill="hold" nodeType="withEffect">
                                  <p:stCondLst>
                                    <p:cond delay="0"/>
                                  </p:stCondLst>
                                  <p:childTnLst>
                                    <p:set>
                                      <p:cBhvr>
                                        <p:cTn id="80" dur="1" fill="hold">
                                          <p:stCondLst>
                                            <p:cond delay="0"/>
                                          </p:stCondLst>
                                        </p:cTn>
                                        <p:tgtEl>
                                          <p:spTgt spid="44"/>
                                        </p:tgtEl>
                                        <p:attrNameLst>
                                          <p:attrName>style.visibility</p:attrName>
                                        </p:attrNameLst>
                                      </p:cBhvr>
                                      <p:to>
                                        <p:strVal val="hidden"/>
                                      </p:to>
                                    </p:set>
                                  </p:childTnLst>
                                </p:cTn>
                              </p:par>
                              <p:par>
                                <p:cTn id="81" presetID="1" presetClass="entr" presetSubtype="0" fill="hold" nodeType="withEffect">
                                  <p:stCondLst>
                                    <p:cond delay="0"/>
                                  </p:stCondLst>
                                  <p:childTnLst>
                                    <p:set>
                                      <p:cBhvr>
                                        <p:cTn id="82" dur="1" fill="hold">
                                          <p:stCondLst>
                                            <p:cond delay="0"/>
                                          </p:stCondLst>
                                        </p:cTn>
                                        <p:tgtEl>
                                          <p:spTgt spid="21"/>
                                        </p:tgtEl>
                                        <p:attrNameLst>
                                          <p:attrName>style.visibility</p:attrName>
                                        </p:attrNameLst>
                                      </p:cBhvr>
                                      <p:to>
                                        <p:strVal val="visible"/>
                                      </p:to>
                                    </p:set>
                                  </p:childTnLst>
                                </p:cTn>
                              </p:par>
                              <p:par>
                                <p:cTn id="83" presetID="1" presetClass="entr" presetSubtype="0" fill="hold" grpId="0" nodeType="withEffect">
                                  <p:stCondLst>
                                    <p:cond delay="0"/>
                                  </p:stCondLst>
                                  <p:childTnLst>
                                    <p:set>
                                      <p:cBhvr>
                                        <p:cTn id="84" dur="1" fill="hold">
                                          <p:stCondLst>
                                            <p:cond delay="0"/>
                                          </p:stCondLst>
                                        </p:cTn>
                                        <p:tgtEl>
                                          <p:spTgt spid="32"/>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grpId="0" nodeType="clickEffect">
                                  <p:stCondLst>
                                    <p:cond delay="0"/>
                                  </p:stCondLst>
                                  <p:childTnLst>
                                    <p:set>
                                      <p:cBhvr>
                                        <p:cTn id="88"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4" grpId="0" animBg="1"/>
      <p:bldP spid="24" grpId="1" animBg="1"/>
      <p:bldP spid="25" grpId="0" animBg="1"/>
      <p:bldP spid="25" grpId="1" animBg="1"/>
      <p:bldP spid="26" grpId="0" animBg="1"/>
      <p:bldP spid="26" grpId="1" animBg="1"/>
      <p:bldP spid="27" grpId="0" animBg="1"/>
      <p:bldP spid="27" grpId="1" animBg="1"/>
      <p:bldP spid="28" grpId="0" animBg="1"/>
      <p:bldP spid="28" grpId="1" animBg="1"/>
      <p:bldP spid="29" grpId="0" animBg="1"/>
      <p:bldP spid="29" grpId="1" animBg="1"/>
      <p:bldP spid="30" grpId="0"/>
      <p:bldP spid="31" grpId="0"/>
      <p:bldP spid="32" grpId="0"/>
      <p:bldP spid="35"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83085D-587D-D94A-9441-BE3D1EE81E8C}"/>
              </a:ext>
            </a:extLst>
          </p:cNvPr>
          <p:cNvSpPr>
            <a:spLocks noGrp="1"/>
          </p:cNvSpPr>
          <p:nvPr>
            <p:ph type="title"/>
          </p:nvPr>
        </p:nvSpPr>
        <p:spPr>
          <a:xfrm>
            <a:off x="474453" y="222009"/>
            <a:ext cx="11300244" cy="1263649"/>
          </a:xfrm>
        </p:spPr>
        <p:txBody>
          <a:bodyPr>
            <a:normAutofit fontScale="90000"/>
          </a:bodyPr>
          <a:lstStyle/>
          <a:p>
            <a:r>
              <a:rPr lang="en-US" dirty="0"/>
              <a:t>Ectomycorrhizas extend the plant’s root system at the microscale</a:t>
            </a:r>
          </a:p>
        </p:txBody>
      </p:sp>
      <p:pic>
        <p:nvPicPr>
          <p:cNvPr id="7" name="Picture 6" descr="A close-up of a human brain&#10;&#10;Description automatically generated with low confidence">
            <a:extLst>
              <a:ext uri="{FF2B5EF4-FFF2-40B4-BE49-F238E27FC236}">
                <a16:creationId xmlns:a16="http://schemas.microsoft.com/office/drawing/2014/main" id="{8F9D1AF4-1D9D-FF4F-92AA-00C78D7B643A}"/>
              </a:ext>
            </a:extLst>
          </p:cNvPr>
          <p:cNvPicPr>
            <a:picLocks noChangeAspect="1"/>
          </p:cNvPicPr>
          <p:nvPr/>
        </p:nvPicPr>
        <p:blipFill>
          <a:blip r:embed="rId3"/>
          <a:stretch>
            <a:fillRect/>
          </a:stretch>
        </p:blipFill>
        <p:spPr>
          <a:xfrm>
            <a:off x="3011966" y="1570973"/>
            <a:ext cx="6463955" cy="4847966"/>
          </a:xfrm>
          <a:prstGeom prst="rect">
            <a:avLst/>
          </a:prstGeom>
        </p:spPr>
      </p:pic>
      <p:sp>
        <p:nvSpPr>
          <p:cNvPr id="3" name="Down Arrow 2">
            <a:extLst>
              <a:ext uri="{FF2B5EF4-FFF2-40B4-BE49-F238E27FC236}">
                <a16:creationId xmlns:a16="http://schemas.microsoft.com/office/drawing/2014/main" id="{153344F8-BAD7-8D4D-B765-C30BB56C834E}"/>
              </a:ext>
            </a:extLst>
          </p:cNvPr>
          <p:cNvSpPr/>
          <p:nvPr/>
        </p:nvSpPr>
        <p:spPr>
          <a:xfrm rot="19006862">
            <a:off x="4651516" y="2537634"/>
            <a:ext cx="530087" cy="1017796"/>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Down Arrow 7">
            <a:extLst>
              <a:ext uri="{FF2B5EF4-FFF2-40B4-BE49-F238E27FC236}">
                <a16:creationId xmlns:a16="http://schemas.microsoft.com/office/drawing/2014/main" id="{F71F59DB-057D-3D47-B741-7A6A882174B9}"/>
              </a:ext>
            </a:extLst>
          </p:cNvPr>
          <p:cNvSpPr/>
          <p:nvPr/>
        </p:nvSpPr>
        <p:spPr>
          <a:xfrm rot="12361504">
            <a:off x="4905005" y="4927227"/>
            <a:ext cx="530087" cy="1017796"/>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Down Arrow 9">
            <a:extLst>
              <a:ext uri="{FF2B5EF4-FFF2-40B4-BE49-F238E27FC236}">
                <a16:creationId xmlns:a16="http://schemas.microsoft.com/office/drawing/2014/main" id="{EB08F707-0167-7F4E-BAD9-31C07D3BB20B}"/>
              </a:ext>
            </a:extLst>
          </p:cNvPr>
          <p:cNvSpPr/>
          <p:nvPr/>
        </p:nvSpPr>
        <p:spPr>
          <a:xfrm rot="8000649">
            <a:off x="6994061" y="5114976"/>
            <a:ext cx="530087" cy="1017796"/>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Down Arrow 10">
            <a:extLst>
              <a:ext uri="{FF2B5EF4-FFF2-40B4-BE49-F238E27FC236}">
                <a16:creationId xmlns:a16="http://schemas.microsoft.com/office/drawing/2014/main" id="{694C3534-A201-5D47-8931-4B7F0A3B0F08}"/>
              </a:ext>
            </a:extLst>
          </p:cNvPr>
          <p:cNvSpPr/>
          <p:nvPr/>
        </p:nvSpPr>
        <p:spPr>
          <a:xfrm rot="4748479">
            <a:off x="6881418" y="3446157"/>
            <a:ext cx="530087" cy="1017796"/>
          </a:xfrm>
          <a:prstGeom prst="downArrow">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D2A6ACDC-D5E5-B844-9D84-775322A29E11}"/>
              </a:ext>
            </a:extLst>
          </p:cNvPr>
          <p:cNvSpPr txBox="1"/>
          <p:nvPr/>
        </p:nvSpPr>
        <p:spPr>
          <a:xfrm>
            <a:off x="474453" y="6470425"/>
            <a:ext cx="11300244" cy="338554"/>
          </a:xfrm>
          <a:prstGeom prst="rect">
            <a:avLst/>
          </a:prstGeom>
          <a:noFill/>
        </p:spPr>
        <p:txBody>
          <a:bodyPr wrap="square" rtlCol="0">
            <a:spAutoFit/>
          </a:bodyPr>
          <a:lstStyle/>
          <a:p>
            <a:pPr algn="r"/>
            <a:r>
              <a:rPr lang="en-US" sz="1600" dirty="0">
                <a:solidFill>
                  <a:schemeClr val="tx1">
                    <a:lumMod val="75000"/>
                  </a:schemeClr>
                </a:solidFill>
              </a:rPr>
              <a:t>Optical CT image (</a:t>
            </a:r>
            <a:r>
              <a:rPr lang="en-US" sz="1600" i="1" dirty="0">
                <a:solidFill>
                  <a:schemeClr val="tx1">
                    <a:lumMod val="75000"/>
                  </a:schemeClr>
                </a:solidFill>
              </a:rPr>
              <a:t>Quercus agrifolia</a:t>
            </a:r>
            <a:r>
              <a:rPr lang="en-US" sz="1600" dirty="0">
                <a:solidFill>
                  <a:schemeClr val="tx1">
                    <a:lumMod val="75000"/>
                  </a:schemeClr>
                </a:solidFill>
              </a:rPr>
              <a:t> with </a:t>
            </a:r>
            <a:r>
              <a:rPr lang="en-US" sz="1600" i="1" dirty="0">
                <a:solidFill>
                  <a:schemeClr val="tx1">
                    <a:lumMod val="75000"/>
                  </a:schemeClr>
                </a:solidFill>
              </a:rPr>
              <a:t>Thelephora terrestris</a:t>
            </a:r>
            <a:r>
              <a:rPr lang="en-US" sz="1600" dirty="0">
                <a:solidFill>
                  <a:schemeClr val="tx1">
                    <a:lumMod val="75000"/>
                  </a:schemeClr>
                </a:solidFill>
              </a:rPr>
              <a:t>) captured by Bogar, Larimer, Moran (2019)</a:t>
            </a:r>
          </a:p>
        </p:txBody>
      </p:sp>
      <p:sp>
        <p:nvSpPr>
          <p:cNvPr id="6" name="Content Placeholder 5">
            <a:extLst>
              <a:ext uri="{FF2B5EF4-FFF2-40B4-BE49-F238E27FC236}">
                <a16:creationId xmlns:a16="http://schemas.microsoft.com/office/drawing/2014/main" id="{C3A23B42-AB04-104D-A251-89142D573E35}"/>
              </a:ext>
            </a:extLst>
          </p:cNvPr>
          <p:cNvSpPr>
            <a:spLocks noGrp="1"/>
          </p:cNvSpPr>
          <p:nvPr>
            <p:ph idx="1"/>
          </p:nvPr>
        </p:nvSpPr>
        <p:spPr/>
        <p:txBody>
          <a:bodyPr/>
          <a:lstStyle/>
          <a:p>
            <a:endParaRPr lang="en-US" dirty="0"/>
          </a:p>
        </p:txBody>
      </p:sp>
    </p:spTree>
    <p:extLst>
      <p:ext uri="{BB962C8B-B14F-4D97-AF65-F5344CB8AC3E}">
        <p14:creationId xmlns:p14="http://schemas.microsoft.com/office/powerpoint/2010/main" val="1565918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8" grpId="0" animBg="1"/>
      <p:bldP spid="10" grpId="0" animBg="1"/>
      <p:bldP spid="1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FBADE00-C7A4-0543-96CB-92EE74B2C127}"/>
              </a:ext>
            </a:extLst>
          </p:cNvPr>
          <p:cNvSpPr>
            <a:spLocks noGrp="1"/>
          </p:cNvSpPr>
          <p:nvPr>
            <p:ph type="title"/>
          </p:nvPr>
        </p:nvSpPr>
        <p:spPr>
          <a:xfrm>
            <a:off x="762000" y="4271667"/>
            <a:ext cx="10668000" cy="1066490"/>
          </a:xfrm>
        </p:spPr>
        <p:txBody>
          <a:bodyPr vert="horz" lIns="91440" tIns="45720" rIns="91440" bIns="45720" rtlCol="0" anchor="b" anchorCtr="0">
            <a:normAutofit/>
          </a:bodyPr>
          <a:lstStyle/>
          <a:p>
            <a:pPr algn="ctr"/>
            <a:r>
              <a:rPr lang="en-US" sz="4600" dirty="0"/>
              <a:t>Plants can host dozens of fungi at once</a:t>
            </a:r>
          </a:p>
        </p:txBody>
      </p:sp>
      <p:sp>
        <p:nvSpPr>
          <p:cNvPr id="5" name="Content Placeholder 4">
            <a:extLst>
              <a:ext uri="{FF2B5EF4-FFF2-40B4-BE49-F238E27FC236}">
                <a16:creationId xmlns:a16="http://schemas.microsoft.com/office/drawing/2014/main" id="{C0D5320E-354F-5149-A0E6-AEFE3ECA1E86}"/>
              </a:ext>
            </a:extLst>
          </p:cNvPr>
          <p:cNvSpPr>
            <a:spLocks noGrp="1"/>
          </p:cNvSpPr>
          <p:nvPr>
            <p:ph idx="1"/>
          </p:nvPr>
        </p:nvSpPr>
        <p:spPr>
          <a:xfrm>
            <a:off x="761999" y="5550009"/>
            <a:ext cx="10668001" cy="816923"/>
          </a:xfrm>
        </p:spPr>
        <p:txBody>
          <a:bodyPr vert="horz" lIns="91440" tIns="45720" rIns="91440" bIns="45720" rtlCol="0">
            <a:normAutofit lnSpcReduction="10000"/>
          </a:bodyPr>
          <a:lstStyle/>
          <a:p>
            <a:pPr marL="0" indent="0" algn="ctr">
              <a:buNone/>
            </a:pPr>
            <a:r>
              <a:rPr lang="en-US" sz="2200" dirty="0"/>
              <a:t>And the fungi are diverse: </a:t>
            </a:r>
          </a:p>
          <a:p>
            <a:pPr marL="0" indent="0" algn="ctr">
              <a:buNone/>
            </a:pPr>
            <a:r>
              <a:rPr lang="en-US" sz="2200" dirty="0"/>
              <a:t>Ectomycorrhizal lifestyle has evolved many times</a:t>
            </a:r>
          </a:p>
        </p:txBody>
      </p:sp>
      <p:pic>
        <p:nvPicPr>
          <p:cNvPr id="13" name="Picture 12" descr="A mushroom growing in the ground&#10;&#10;Description automatically generated with medium confidence">
            <a:extLst>
              <a:ext uri="{FF2B5EF4-FFF2-40B4-BE49-F238E27FC236}">
                <a16:creationId xmlns:a16="http://schemas.microsoft.com/office/drawing/2014/main" id="{60F51298-3281-B249-9B0F-FCCBD0C7FDB2}"/>
              </a:ext>
            </a:extLst>
          </p:cNvPr>
          <p:cNvPicPr>
            <a:picLocks noChangeAspect="1"/>
          </p:cNvPicPr>
          <p:nvPr/>
        </p:nvPicPr>
        <p:blipFill>
          <a:blip r:embed="rId3"/>
          <a:stretch>
            <a:fillRect/>
          </a:stretch>
        </p:blipFill>
        <p:spPr>
          <a:xfrm>
            <a:off x="761999" y="1025041"/>
            <a:ext cx="2545675" cy="1794700"/>
          </a:xfrm>
          <a:prstGeom prst="rect">
            <a:avLst/>
          </a:prstGeom>
        </p:spPr>
      </p:pic>
      <p:pic>
        <p:nvPicPr>
          <p:cNvPr id="7" name="Picture 6" descr="A leaf on the ground&#10;&#10;Description automatically generated with medium confidence">
            <a:extLst>
              <a:ext uri="{FF2B5EF4-FFF2-40B4-BE49-F238E27FC236}">
                <a16:creationId xmlns:a16="http://schemas.microsoft.com/office/drawing/2014/main" id="{2291A358-2CED-2B42-8DF1-0EEC990D436A}"/>
              </a:ext>
            </a:extLst>
          </p:cNvPr>
          <p:cNvPicPr>
            <a:picLocks noChangeAspect="1"/>
          </p:cNvPicPr>
          <p:nvPr/>
        </p:nvPicPr>
        <p:blipFill rotWithShape="1">
          <a:blip r:embed="rId4"/>
          <a:srcRect l="12500" r="12500"/>
          <a:stretch/>
        </p:blipFill>
        <p:spPr>
          <a:xfrm rot="10800000">
            <a:off x="3580877" y="694078"/>
            <a:ext cx="2367740" cy="2367740"/>
          </a:xfrm>
          <a:prstGeom prst="rect">
            <a:avLst/>
          </a:prstGeom>
        </p:spPr>
      </p:pic>
      <p:pic>
        <p:nvPicPr>
          <p:cNvPr id="3" name="Picture 2" descr="A red and white mushroom&#10;&#10;Description automatically generated with medium confidence">
            <a:extLst>
              <a:ext uri="{FF2B5EF4-FFF2-40B4-BE49-F238E27FC236}">
                <a16:creationId xmlns:a16="http://schemas.microsoft.com/office/drawing/2014/main" id="{3826E1E5-A711-A449-8FB5-1097EA890F78}"/>
              </a:ext>
            </a:extLst>
          </p:cNvPr>
          <p:cNvPicPr>
            <a:picLocks noChangeAspect="1"/>
          </p:cNvPicPr>
          <p:nvPr/>
        </p:nvPicPr>
        <p:blipFill rotWithShape="1">
          <a:blip r:embed="rId5"/>
          <a:srcRect b="9299"/>
          <a:stretch/>
        </p:blipFill>
        <p:spPr>
          <a:xfrm>
            <a:off x="8908567" y="1025041"/>
            <a:ext cx="2614054" cy="1794700"/>
          </a:xfrm>
          <a:prstGeom prst="rect">
            <a:avLst/>
          </a:prstGeom>
        </p:spPr>
      </p:pic>
      <p:pic>
        <p:nvPicPr>
          <p:cNvPr id="8" name="Picture 7" descr="A picture containing grass, outdoor, fungus, hay&#10;&#10;Description automatically generated">
            <a:extLst>
              <a:ext uri="{FF2B5EF4-FFF2-40B4-BE49-F238E27FC236}">
                <a16:creationId xmlns:a16="http://schemas.microsoft.com/office/drawing/2014/main" id="{2417D63B-6A40-3540-88F3-09E689A57646}"/>
              </a:ext>
            </a:extLst>
          </p:cNvPr>
          <p:cNvPicPr>
            <a:picLocks noChangeAspect="1"/>
          </p:cNvPicPr>
          <p:nvPr/>
        </p:nvPicPr>
        <p:blipFill rotWithShape="1">
          <a:blip r:embed="rId6"/>
          <a:srcRect l="24407" r="19280"/>
          <a:stretch/>
        </p:blipFill>
        <p:spPr>
          <a:xfrm>
            <a:off x="6243384" y="686287"/>
            <a:ext cx="2370416" cy="2367741"/>
          </a:xfrm>
          <a:prstGeom prst="rect">
            <a:avLst/>
          </a:prstGeom>
        </p:spPr>
      </p:pic>
    </p:spTree>
    <p:extLst>
      <p:ext uri="{BB962C8B-B14F-4D97-AF65-F5344CB8AC3E}">
        <p14:creationId xmlns:p14="http://schemas.microsoft.com/office/powerpoint/2010/main" val="15214331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uiExpand="1"/>
    </p:bldLst>
  </p:timing>
</p:sld>
</file>

<file path=ppt/theme/theme1.xml><?xml version="1.0" encoding="utf-8"?>
<a:theme xmlns:a="http://schemas.openxmlformats.org/drawingml/2006/main" name="TornVTI">
  <a:themeElements>
    <a:clrScheme name="Custom 6">
      <a:dk1>
        <a:srgbClr val="313131"/>
      </a:dk1>
      <a:lt1>
        <a:srgbClr val="FFFFFF"/>
      </a:lt1>
      <a:dk2>
        <a:srgbClr val="242941"/>
      </a:dk2>
      <a:lt2>
        <a:srgbClr val="E2E4E8"/>
      </a:lt2>
      <a:accent1>
        <a:srgbClr val="B49E7B"/>
      </a:accent1>
      <a:accent2>
        <a:srgbClr val="C2988D"/>
      </a:accent2>
      <a:accent3>
        <a:srgbClr val="A2A37C"/>
      </a:accent3>
      <a:accent4>
        <a:srgbClr val="77ABAF"/>
      </a:accent4>
      <a:accent5>
        <a:srgbClr val="88A4BF"/>
      </a:accent5>
      <a:accent6>
        <a:srgbClr val="7F85BA"/>
      </a:accent6>
      <a:hlink>
        <a:srgbClr val="6983AE"/>
      </a:hlink>
      <a:folHlink>
        <a:srgbClr val="7F7F7F"/>
      </a:folHlink>
    </a:clrScheme>
    <a:fontScheme name="Torn">
      <a:majorFont>
        <a:latin typeface="Verdana Pro Cond SemiBold"/>
        <a:ea typeface=""/>
        <a:cs typeface=""/>
      </a:majorFont>
      <a:minorFont>
        <a:latin typeface="Verdana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ornVTI" id="{D93270A2-BAD7-4DCC-9D1D-3427EACCFA88}" vid="{1B17486C-9B79-43FC-98F9-5BF7AA5600D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9567</TotalTime>
  <Words>2508</Words>
  <Application>Microsoft Macintosh PowerPoint</Application>
  <PresentationFormat>Widescreen</PresentationFormat>
  <Paragraphs>396</Paragraphs>
  <Slides>77</Slides>
  <Notes>40</Notes>
  <HiddenSlides>18</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77</vt:i4>
      </vt:variant>
    </vt:vector>
  </HeadingPairs>
  <TitlesOfParts>
    <vt:vector size="83" baseType="lpstr">
      <vt:lpstr>Arial</vt:lpstr>
      <vt:lpstr>Calibri</vt:lpstr>
      <vt:lpstr>Verdana Pro</vt:lpstr>
      <vt:lpstr>Verdana Pro Cond SemiBold</vt:lpstr>
      <vt:lpstr>Wingdings 2</vt:lpstr>
      <vt:lpstr>TornVTI</vt:lpstr>
      <vt:lpstr>A symbiotic spectrum</vt:lpstr>
      <vt:lpstr>Goals</vt:lpstr>
      <vt:lpstr>Acknowledgements</vt:lpstr>
      <vt:lpstr>Plants and fungi: an essential symbiotic system</vt:lpstr>
      <vt:lpstr>Using microscale tools to understand macroscale outcomes in plant symbiosis</vt:lpstr>
      <vt:lpstr>Ectomycorrhizal plants dominate forests</vt:lpstr>
      <vt:lpstr>Obligate resource exchange</vt:lpstr>
      <vt:lpstr>Ectomycorrhizas extend the plant’s root system at the microscale</vt:lpstr>
      <vt:lpstr>Plants can host dozens of fungi at once</vt:lpstr>
      <vt:lpstr>Mycorrhizal fungi: A buffer against stress?</vt:lpstr>
      <vt:lpstr>The symbiotic spectrum</vt:lpstr>
      <vt:lpstr>What is a “benefit” to a seedling?</vt:lpstr>
      <vt:lpstr>Using microscale tools to understand macroscale outcomes in plant symbiosis</vt:lpstr>
      <vt:lpstr>Using microscale tools to understand macroscale outcomes in plant symbiosis</vt:lpstr>
      <vt:lpstr>Can plants reward helpful fungi?</vt:lpstr>
      <vt:lpstr>PowerPoint Presentation</vt:lpstr>
      <vt:lpstr>Plant rewards</vt:lpstr>
      <vt:lpstr>PowerPoint Presentation</vt:lpstr>
      <vt:lpstr>Major questions</vt:lpstr>
      <vt:lpstr>Experimental design</vt:lpstr>
      <vt:lpstr>Split-root pots with fungus-only chambers</vt:lpstr>
      <vt:lpstr>PowerPoint Presentation</vt:lpstr>
      <vt:lpstr>13C and 15N labeling</vt:lpstr>
      <vt:lpstr>Does the plant give more C to fungi providing N?</vt:lpstr>
      <vt:lpstr>Given a choice, which fungus got more C from the plant?</vt:lpstr>
      <vt:lpstr>... and is the plant’s “preferred” fungus more helpful to growth? (Tt high, Sp low)</vt:lpstr>
      <vt:lpstr>Conclusions</vt:lpstr>
      <vt:lpstr>How does water and N stress affect symbiosis?</vt:lpstr>
      <vt:lpstr>What we know</vt:lpstr>
      <vt:lpstr>One plant, one fungus</vt:lpstr>
      <vt:lpstr>How do water and N stress shift symbiosis?</vt:lpstr>
      <vt:lpstr>Preliminary findings</vt:lpstr>
      <vt:lpstr>Seedlings buffer themselves against changing soil moisture</vt:lpstr>
      <vt:lpstr>How do symbiotic mechanisms change with water stress?</vt:lpstr>
      <vt:lpstr>How do water and N stress shift symbiosis?</vt:lpstr>
      <vt:lpstr>Using microscale tools to understand macroscale outcomes in plant symbiosis</vt:lpstr>
      <vt:lpstr>Goals</vt:lpstr>
      <vt:lpstr>Using microscale tools to understand macroscale outcomes in plant symbiosis</vt:lpstr>
      <vt:lpstr>Extra slides and plots</vt:lpstr>
      <vt:lpstr>Does the environment shift symbiotic function?</vt:lpstr>
      <vt:lpstr>Delayed water potential measurements are artificially low</vt:lpstr>
      <vt:lpstr>Do fungi shift the plant’s relationship with soil water?</vt:lpstr>
      <vt:lpstr>Using microscale tools to understand macroscale outcomes in plant symbiosis</vt:lpstr>
      <vt:lpstr>Oaks on a warming coast</vt:lpstr>
      <vt:lpstr>Arid and mesic oak fungi have different functional traits</vt:lpstr>
      <vt:lpstr>Can fungal communities improve seedling drought response?</vt:lpstr>
      <vt:lpstr>Can fungal communities improve seedling drought response?</vt:lpstr>
      <vt:lpstr>Will fungi improve drought coping?</vt:lpstr>
      <vt:lpstr>If fungi affect seedling drought tolerance...</vt:lpstr>
      <vt:lpstr>Ectomycorrhizal fungal effects on soil bacteria</vt:lpstr>
      <vt:lpstr>Other work in progress</vt:lpstr>
      <vt:lpstr>PowerPoint Presentation</vt:lpstr>
      <vt:lpstr>Future directions</vt:lpstr>
      <vt:lpstr>The “molecular fingerprint” of cooperation</vt:lpstr>
      <vt:lpstr>Trade-offs in ectomycorrhizal specialization</vt:lpstr>
      <vt:lpstr>Using microscale tools to understand macroscale outcomes in plant symbiosis</vt:lpstr>
      <vt:lpstr>Extra slides</vt:lpstr>
      <vt:lpstr>Low Tt read depth</vt:lpstr>
      <vt:lpstr>Low Tt read depth (numbers)</vt:lpstr>
      <vt:lpstr>Is it helpful for a plant to have many fungal partners?</vt:lpstr>
      <vt:lpstr>Environmental variability is an important challenge for trees</vt:lpstr>
      <vt:lpstr>Do fungi provide different benefits?</vt:lpstr>
      <vt:lpstr>Seedling stage is especially critical</vt:lpstr>
      <vt:lpstr>Could having a diverse fungal “portfolio” help trees withstand variability?</vt:lpstr>
      <vt:lpstr>Central questions</vt:lpstr>
      <vt:lpstr>Greenhouse and modeling</vt:lpstr>
      <vt:lpstr>Can plant get a better “deal” on N depending on the fungus?</vt:lpstr>
      <vt:lpstr>Do the fungi vary in their trading behavior with N and competition?</vt:lpstr>
      <vt:lpstr>Does plant C allocated to mycorrhizas get into hyphae?</vt:lpstr>
      <vt:lpstr>Did the fungus give any plant a ”better deal”?</vt:lpstr>
      <vt:lpstr>Fungal diversity</vt:lpstr>
      <vt:lpstr>Stresses applied</vt:lpstr>
      <vt:lpstr>Measurements</vt:lpstr>
      <vt:lpstr>Modeling optimal seedling strategies</vt:lpstr>
      <vt:lpstr>Answers on their way!</vt:lpstr>
      <vt:lpstr>Portfolio effects should reduce variation in seedling performance at the population scale</vt:lpstr>
      <vt:lpstr>How does partner diversity affect seedling populations?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Bogar</dc:creator>
  <cp:lastModifiedBy>Laura Bogar</cp:lastModifiedBy>
  <cp:revision>337</cp:revision>
  <dcterms:created xsi:type="dcterms:W3CDTF">2021-03-24T17:20:04Z</dcterms:created>
  <dcterms:modified xsi:type="dcterms:W3CDTF">2022-05-07T01:21:33Z</dcterms:modified>
</cp:coreProperties>
</file>